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0"/>
  </p:notesMasterIdLst>
  <p:sldIdLst>
    <p:sldId id="257" r:id="rId3"/>
    <p:sldId id="256" r:id="rId4"/>
    <p:sldId id="260" r:id="rId5"/>
    <p:sldId id="259" r:id="rId6"/>
    <p:sldId id="262" r:id="rId7"/>
    <p:sldId id="261" r:id="rId8"/>
    <p:sldId id="267" r:id="rId9"/>
    <p:sldId id="265" r:id="rId10"/>
    <p:sldId id="266" r:id="rId11"/>
    <p:sldId id="268" r:id="rId12"/>
    <p:sldId id="269" r:id="rId13"/>
    <p:sldId id="263" r:id="rId14"/>
    <p:sldId id="271" r:id="rId15"/>
    <p:sldId id="270" r:id="rId16"/>
    <p:sldId id="273" r:id="rId17"/>
    <p:sldId id="274" r:id="rId18"/>
    <p:sldId id="275" r:id="rId19"/>
    <p:sldId id="277" r:id="rId20"/>
    <p:sldId id="276" r:id="rId21"/>
    <p:sldId id="278" r:id="rId22"/>
    <p:sldId id="279" r:id="rId23"/>
    <p:sldId id="280" r:id="rId24"/>
    <p:sldId id="281" r:id="rId25"/>
    <p:sldId id="283" r:id="rId26"/>
    <p:sldId id="285" r:id="rId27"/>
    <p:sldId id="286" r:id="rId28"/>
    <p:sldId id="288" r:id="rId29"/>
    <p:sldId id="290" r:id="rId30"/>
    <p:sldId id="292" r:id="rId31"/>
    <p:sldId id="293" r:id="rId32"/>
    <p:sldId id="294" r:id="rId33"/>
    <p:sldId id="295" r:id="rId34"/>
    <p:sldId id="296" r:id="rId35"/>
    <p:sldId id="297" r:id="rId36"/>
    <p:sldId id="298" r:id="rId37"/>
    <p:sldId id="300" r:id="rId38"/>
    <p:sldId id="301" r:id="rId39"/>
    <p:sldId id="302" r:id="rId40"/>
    <p:sldId id="304" r:id="rId41"/>
    <p:sldId id="303" r:id="rId42"/>
    <p:sldId id="308" r:id="rId43"/>
    <p:sldId id="309" r:id="rId44"/>
    <p:sldId id="305" r:id="rId45"/>
    <p:sldId id="306" r:id="rId46"/>
    <p:sldId id="307" r:id="rId47"/>
    <p:sldId id="311" r:id="rId48"/>
    <p:sldId id="310" r:id="rId49"/>
    <p:sldId id="312" r:id="rId50"/>
    <p:sldId id="313" r:id="rId51"/>
    <p:sldId id="314" r:id="rId52"/>
    <p:sldId id="315" r:id="rId53"/>
    <p:sldId id="317" r:id="rId54"/>
    <p:sldId id="318" r:id="rId55"/>
    <p:sldId id="320" r:id="rId56"/>
    <p:sldId id="319" r:id="rId57"/>
    <p:sldId id="321" r:id="rId58"/>
    <p:sldId id="327" r:id="rId59"/>
    <p:sldId id="328" r:id="rId61"/>
    <p:sldId id="329" r:id="rId62"/>
    <p:sldId id="330" r:id="rId63"/>
    <p:sldId id="331" r:id="rId64"/>
    <p:sldId id="332" r:id="rId65"/>
    <p:sldId id="333" r:id="rId66"/>
    <p:sldId id="326" r:id="rId67"/>
    <p:sldId id="334" r:id="rId68"/>
    <p:sldId id="336" r:id="rId69"/>
    <p:sldId id="337" r:id="rId70"/>
    <p:sldId id="338" r:id="rId71"/>
    <p:sldId id="339" r:id="rId72"/>
    <p:sldId id="340" r:id="rId73"/>
    <p:sldId id="341" r:id="rId74"/>
    <p:sldId id="342" r:id="rId75"/>
    <p:sldId id="343" r:id="rId76"/>
    <p:sldId id="344" r:id="rId77"/>
    <p:sldId id="345" r:id="rId78"/>
    <p:sldId id="335" r:id="rId79"/>
    <p:sldId id="346" r:id="rId80"/>
    <p:sldId id="347" r:id="rId81"/>
    <p:sldId id="348" r:id="rId82"/>
    <p:sldId id="350" r:id="rId83"/>
    <p:sldId id="354" r:id="rId84"/>
    <p:sldId id="357" r:id="rId85"/>
    <p:sldId id="359" r:id="rId86"/>
    <p:sldId id="360" r:id="rId87"/>
    <p:sldId id="361" r:id="rId88"/>
    <p:sldId id="362" r:id="rId89"/>
    <p:sldId id="363" r:id="rId90"/>
    <p:sldId id="364" r:id="rId91"/>
    <p:sldId id="365" r:id="rId92"/>
    <p:sldId id="366" r:id="rId93"/>
    <p:sldId id="367" r:id="rId94"/>
    <p:sldId id="351" r:id="rId95"/>
    <p:sldId id="370" r:id="rId96"/>
    <p:sldId id="371" r:id="rId97"/>
    <p:sldId id="375" r:id="rId98"/>
    <p:sldId id="376" r:id="rId99"/>
    <p:sldId id="377" r:id="rId100"/>
    <p:sldId id="383" r:id="rId101"/>
    <p:sldId id="384" r:id="rId102"/>
    <p:sldId id="385" r:id="rId103"/>
    <p:sldId id="380" r:id="rId104"/>
    <p:sldId id="386" r:id="rId105"/>
    <p:sldId id="381" r:id="rId106"/>
    <p:sldId id="388" r:id="rId107"/>
    <p:sldId id="382" r:id="rId108"/>
    <p:sldId id="395" r:id="rId109"/>
    <p:sldId id="372" r:id="rId110"/>
    <p:sldId id="396" r:id="rId111"/>
    <p:sldId id="409" r:id="rId112"/>
    <p:sldId id="397" r:id="rId113"/>
    <p:sldId id="404" r:id="rId114"/>
    <p:sldId id="410" r:id="rId115"/>
    <p:sldId id="411" r:id="rId116"/>
    <p:sldId id="405" r:id="rId117"/>
    <p:sldId id="406" r:id="rId118"/>
    <p:sldId id="407" r:id="rId119"/>
    <p:sldId id="408" r:id="rId120"/>
    <p:sldId id="373" r:id="rId121"/>
    <p:sldId id="492" r:id="rId122"/>
    <p:sldId id="493" r:id="rId123"/>
    <p:sldId id="494" r:id="rId124"/>
    <p:sldId id="485" r:id="rId125"/>
    <p:sldId id="486" r:id="rId126"/>
    <p:sldId id="487" r:id="rId127"/>
    <p:sldId id="488" r:id="rId128"/>
    <p:sldId id="489" r:id="rId129"/>
    <p:sldId id="490" r:id="rId130"/>
    <p:sldId id="491" r:id="rId131"/>
    <p:sldId id="495" r:id="rId132"/>
    <p:sldId id="496" r:id="rId133"/>
    <p:sldId id="374" r:id="rId134"/>
    <p:sldId id="441" r:id="rId135"/>
    <p:sldId id="538" r:id="rId136"/>
    <p:sldId id="539" r:id="rId137"/>
    <p:sldId id="535" r:id="rId138"/>
    <p:sldId id="536" r:id="rId139"/>
    <p:sldId id="537" r:id="rId140"/>
    <p:sldId id="572" r:id="rId141"/>
    <p:sldId id="413" r:id="rId142"/>
    <p:sldId id="412" r:id="rId143"/>
    <p:sldId id="415" r:id="rId144"/>
    <p:sldId id="417" r:id="rId145"/>
    <p:sldId id="418" r:id="rId146"/>
    <p:sldId id="420" r:id="rId147"/>
    <p:sldId id="421" r:id="rId148"/>
    <p:sldId id="422" r:id="rId149"/>
    <p:sldId id="419" r:id="rId150"/>
    <p:sldId id="426" r:id="rId151"/>
    <p:sldId id="427" r:id="rId152"/>
    <p:sldId id="467" r:id="rId153"/>
    <p:sldId id="468" r:id="rId154"/>
    <p:sldId id="469" r:id="rId155"/>
    <p:sldId id="470" r:id="rId156"/>
    <p:sldId id="471" r:id="rId157"/>
    <p:sldId id="429" r:id="rId158"/>
    <p:sldId id="430" r:id="rId159"/>
    <p:sldId id="431" r:id="rId160"/>
    <p:sldId id="432" r:id="rId161"/>
    <p:sldId id="433" r:id="rId162"/>
    <p:sldId id="434" r:id="rId163"/>
    <p:sldId id="435" r:id="rId164"/>
    <p:sldId id="436" r:id="rId165"/>
    <p:sldId id="437" r:id="rId166"/>
    <p:sldId id="575" r:id="rId167"/>
    <p:sldId id="576" r:id="rId168"/>
    <p:sldId id="577" r:id="rId169"/>
    <p:sldId id="578" r:id="rId170"/>
    <p:sldId id="579" r:id="rId171"/>
    <p:sldId id="580" r:id="rId172"/>
    <p:sldId id="581" r:id="rId173"/>
    <p:sldId id="582" r:id="rId174"/>
    <p:sldId id="583" r:id="rId175"/>
    <p:sldId id="584" r:id="rId176"/>
    <p:sldId id="585" r:id="rId177"/>
    <p:sldId id="586" r:id="rId178"/>
    <p:sldId id="587" r:id="rId179"/>
    <p:sldId id="588" r:id="rId180"/>
    <p:sldId id="589" r:id="rId181"/>
    <p:sldId id="590" r:id="rId182"/>
    <p:sldId id="591" r:id="rId183"/>
    <p:sldId id="592" r:id="rId184"/>
    <p:sldId id="593" r:id="rId185"/>
    <p:sldId id="594" r:id="rId186"/>
    <p:sldId id="595" r:id="rId187"/>
    <p:sldId id="596" r:id="rId188"/>
    <p:sldId id="597" r:id="rId189"/>
    <p:sldId id="598" r:id="rId190"/>
    <p:sldId id="599" r:id="rId191"/>
    <p:sldId id="600" r:id="rId192"/>
    <p:sldId id="443" r:id="rId193"/>
    <p:sldId id="444" r:id="rId194"/>
    <p:sldId id="442"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veen" initials="N" lastIdx="4"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notesMaster" Target="notesMasters/notesMaster1.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commentAuthors" Target="commentAuthors.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2.vml.rels><?xml version="1.0" encoding="UTF-8" standalone="yes"?>
<Relationships xmlns="http://schemas.openxmlformats.org/package/2006/relationships"><Relationship Id="rId5" Type="http://schemas.openxmlformats.org/officeDocument/2006/relationships/image" Target="../media/image24.wmf"/><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866679-7B89-4D3C-9ECB-392E1D644361}"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7" Type="http://schemas.openxmlformats.org/officeDocument/2006/relationships/vmlDrawing" Target="../drawings/vmlDrawing3.vml"/><Relationship Id="rId6" Type="http://schemas.openxmlformats.org/officeDocument/2006/relationships/slideLayout" Target="../slideLayouts/slideLayout7.xml"/><Relationship Id="rId5" Type="http://schemas.openxmlformats.org/officeDocument/2006/relationships/image" Target="../media/image34.wmf"/><Relationship Id="rId4" Type="http://schemas.openxmlformats.org/officeDocument/2006/relationships/oleObject" Target="../embeddings/oleObject8.bin"/><Relationship Id="rId3" Type="http://schemas.openxmlformats.org/officeDocument/2006/relationships/image" Target="../media/image33.wmf"/><Relationship Id="rId2" Type="http://schemas.openxmlformats.org/officeDocument/2006/relationships/oleObject" Target="../embeddings/oleObject7.bin"/><Relationship Id="rId1" Type="http://schemas.openxmlformats.org/officeDocument/2006/relationships/image" Target="../media/image2.png"/></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2.xml.rels><?xml version="1.0" encoding="UTF-8" standalone="yes"?>
<Relationships xmlns="http://schemas.openxmlformats.org/package/2006/relationships"><Relationship Id="rId5" Type="http://schemas.openxmlformats.org/officeDocument/2006/relationships/vmlDrawing" Target="../drawings/vmlDrawing10.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7.bin"/><Relationship Id="rId1" Type="http://schemas.openxmlformats.org/officeDocument/2006/relationships/image" Target="../media/image2.png"/></Relationships>
</file>

<file path=ppt/slides/_rels/slide113.xml.rels><?xml version="1.0" encoding="UTF-8" standalone="yes"?>
<Relationships xmlns="http://schemas.openxmlformats.org/package/2006/relationships"><Relationship Id="rId5" Type="http://schemas.openxmlformats.org/officeDocument/2006/relationships/vmlDrawing" Target="../drawings/vmlDrawing11.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8.bin"/><Relationship Id="rId1" Type="http://schemas.openxmlformats.org/officeDocument/2006/relationships/image" Target="../media/image2.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19.xml.rels><?xml version="1.0" encoding="UTF-8" standalone="yes"?>
<Relationships xmlns="http://schemas.openxmlformats.org/package/2006/relationships"><Relationship Id="rId5" Type="http://schemas.openxmlformats.org/officeDocument/2006/relationships/vmlDrawing" Target="../drawings/vmlDrawing12.vml"/><Relationship Id="rId4" Type="http://schemas.openxmlformats.org/officeDocument/2006/relationships/slideLayout" Target="../slideLayouts/slideLayout7.xml"/><Relationship Id="rId3" Type="http://schemas.openxmlformats.org/officeDocument/2006/relationships/image" Target="../media/image50.wmf"/><Relationship Id="rId2" Type="http://schemas.openxmlformats.org/officeDocument/2006/relationships/oleObject" Target="../embeddings/oleObject19.bin"/><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3.xml.rels><?xml version="1.0" encoding="UTF-8" standalone="yes"?>
<Relationships xmlns="http://schemas.openxmlformats.org/package/2006/relationships"><Relationship Id="rId5" Type="http://schemas.openxmlformats.org/officeDocument/2006/relationships/vmlDrawing" Target="../drawings/vmlDrawing13.v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51.wmf"/><Relationship Id="rId1" Type="http://schemas.openxmlformats.org/officeDocument/2006/relationships/oleObject" Target="../embeddings/oleObject20.bin"/></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3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2.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5.png"/><Relationship Id="rId1" Type="http://schemas.openxmlformats.org/officeDocument/2006/relationships/image" Target="../media/image2.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2.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7.png"/><Relationship Id="rId1"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2.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2.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2.png"/></Relationships>
</file>

<file path=ppt/slides/_rels/slide1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2.png"/></Relationships>
</file>

<file path=ppt/slides/_rels/slide16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6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9.png"/><Relationship Id="rId2" Type="http://schemas.openxmlformats.org/officeDocument/2006/relationships/hyperlink" Target="https://realpython.com/python-operators-expressions/#comparison-operators" TargetMode="External"/><Relationship Id="rId1" Type="http://schemas.openxmlformats.org/officeDocument/2006/relationships/image" Target="../media/image2.png"/></Relationships>
</file>

<file path=ppt/slides/_rels/slide16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realpython.com/python-strings/#built-in-string-methods" TargetMode="External"/><Relationship Id="rId3" Type="http://schemas.openxmlformats.org/officeDocument/2006/relationships/hyperlink" Target="https://realpython.com/python-strings/#string-operators" TargetMode="External"/><Relationship Id="rId2" Type="http://schemas.openxmlformats.org/officeDocument/2006/relationships/image" Target="../media/image2.png"/><Relationship Id="rId1" Type="http://schemas.openxmlformats.org/officeDocument/2006/relationships/image" Target="../media/image59.png"/></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6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1.png"/><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image" Target="../media/image60.png"/></Relationships>
</file>

<file path=ppt/slides/_rels/slide17.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7.xml"/><Relationship Id="rId3" Type="http://schemas.openxmlformats.org/officeDocument/2006/relationships/image" Target="../media/image35.wmf"/><Relationship Id="rId2" Type="http://schemas.openxmlformats.org/officeDocument/2006/relationships/oleObject" Target="../embeddings/oleObject9.bin"/><Relationship Id="rId1" Type="http://schemas.openxmlformats.org/officeDocument/2006/relationships/image" Target="../media/image2.png"/></Relationships>
</file>

<file path=ppt/slides/_rels/slide17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0.png"/><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image" Target="../media/image62.png"/></Relationships>
</file>

<file path=ppt/slides/_rels/slide174.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59.png"/></Relationships>
</file>

<file path=ppt/slides/_rels/slide18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image" Target="../media/image59.png"/></Relationships>
</file>

<file path=ppt/slides/_rels/slide18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image" Target="../media/image38.wmf"/><Relationship Id="rId6" Type="http://schemas.openxmlformats.org/officeDocument/2006/relationships/oleObject" Target="../embeddings/oleObject12.bin"/><Relationship Id="rId5" Type="http://schemas.openxmlformats.org/officeDocument/2006/relationships/image" Target="../media/image37.wmf"/><Relationship Id="rId4" Type="http://schemas.openxmlformats.org/officeDocument/2006/relationships/oleObject" Target="../embeddings/oleObject11.bin"/><Relationship Id="rId3" Type="http://schemas.openxmlformats.org/officeDocument/2006/relationships/image" Target="../media/image36.wmf"/><Relationship Id="rId2" Type="http://schemas.openxmlformats.org/officeDocument/2006/relationships/oleObject" Target="../embeddings/oleObject10.bin"/><Relationship Id="rId1" Type="http://schemas.openxmlformats.org/officeDocument/2006/relationships/image" Target="../media/image2.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3.wmf"/><Relationship Id="rId1"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3" Type="http://schemas.openxmlformats.org/officeDocument/2006/relationships/slideLayout" Target="../slideLayouts/slideLayout7.xml"/><Relationship Id="rId12" Type="http://schemas.openxmlformats.org/officeDocument/2006/relationships/image" Target="../media/image2.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hyperlink" Target="https://www.programiz.com/python-programming/dictionary" TargetMode="External"/><Relationship Id="rId4" Type="http://schemas.openxmlformats.org/officeDocument/2006/relationships/hyperlink" Target="https://www.programiz.com/python-programming/set" TargetMode="External"/><Relationship Id="rId3" Type="http://schemas.openxmlformats.org/officeDocument/2006/relationships/hyperlink" Target="https://www.programiz.com/python-programming/tuple" TargetMode="External"/><Relationship Id="rId2" Type="http://schemas.openxmlformats.org/officeDocument/2006/relationships/hyperlink" Target="https://www.programiz.com/python-programming/list" TargetMode="External"/><Relationship Id="rId1" Type="http://schemas.openxmlformats.org/officeDocument/2006/relationships/hyperlink" Target="https://www.programiz.com/python-programming/string" TargetMode="Externa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57.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45.png"/><Relationship Id="rId1" Type="http://schemas.openxmlformats.org/officeDocument/2006/relationships/image" Target="../media/image42.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44.png"/></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44.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2.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image" Target="../media/image23.wmf"/><Relationship Id="rId7" Type="http://schemas.openxmlformats.org/officeDocument/2006/relationships/oleObject" Target="../embeddings/oleObject5.bin"/><Relationship Id="rId6" Type="http://schemas.openxmlformats.org/officeDocument/2006/relationships/image" Target="../media/image22.wmf"/><Relationship Id="rId5" Type="http://schemas.openxmlformats.org/officeDocument/2006/relationships/oleObject" Target="../embeddings/oleObject4.bin"/><Relationship Id="rId4" Type="http://schemas.openxmlformats.org/officeDocument/2006/relationships/image" Target="../media/image21.wmf"/><Relationship Id="rId3" Type="http://schemas.openxmlformats.org/officeDocument/2006/relationships/oleObject" Target="../embeddings/oleObject3.bin"/><Relationship Id="rId2" Type="http://schemas.openxmlformats.org/officeDocument/2006/relationships/image" Target="../media/image20.wmf"/><Relationship Id="rId13" Type="http://schemas.openxmlformats.org/officeDocument/2006/relationships/vmlDrawing" Target="../drawings/vmlDrawing2.vml"/><Relationship Id="rId12" Type="http://schemas.openxmlformats.org/officeDocument/2006/relationships/slideLayout" Target="../slideLayouts/slideLayout7.xml"/><Relationship Id="rId11" Type="http://schemas.openxmlformats.org/officeDocument/2006/relationships/image" Target="../media/image2.png"/><Relationship Id="rId10" Type="http://schemas.openxmlformats.org/officeDocument/2006/relationships/image" Target="../media/image24.wmf"/><Relationship Id="rId1" Type="http://schemas.openxmlformats.org/officeDocument/2006/relationships/oleObject" Target="../embeddings/oleObject2.bin"/></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8.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3.bin"/><Relationship Id="rId1" Type="http://schemas.openxmlformats.org/officeDocument/2006/relationships/image" Target="../media/image2.png"/></Relationships>
</file>

<file path=ppt/slides/_rels/slide79.xml.rels><?xml version="1.0" encoding="UTF-8" standalone="yes"?>
<Relationships xmlns="http://schemas.openxmlformats.org/package/2006/relationships"><Relationship Id="rId5" Type="http://schemas.openxmlformats.org/officeDocument/2006/relationships/vmlDrawing" Target="../drawings/vmlDrawing7.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4.bin"/><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32.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png"/><Relationship Id="rId2" Type="http://schemas.openxmlformats.org/officeDocument/2006/relationships/image" Target="../media/image49.png"/><Relationship Id="rId1" Type="http://schemas.openxmlformats.org/officeDocument/2006/relationships/image" Target="../media/image48.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5.bin"/><Relationship Id="rId1" Type="http://schemas.openxmlformats.org/officeDocument/2006/relationships/image" Target="../media/image2.png"/></Relationships>
</file>

<file path=ppt/slides/_rels/slide99.xml.rels><?xml version="1.0" encoding="UTF-8" standalone="yes"?>
<Relationships xmlns="http://schemas.openxmlformats.org/package/2006/relationships"><Relationship Id="rId5" Type="http://schemas.openxmlformats.org/officeDocument/2006/relationships/vmlDrawing" Target="../drawings/vmlDrawing9.vml"/><Relationship Id="rId4" Type="http://schemas.openxmlformats.org/officeDocument/2006/relationships/slideLayout" Target="../slideLayouts/slideLayout7.xml"/><Relationship Id="rId3" Type="http://schemas.openxmlformats.org/officeDocument/2006/relationships/image" Target="../media/image47.wmf"/><Relationship Id="rId2" Type="http://schemas.openxmlformats.org/officeDocument/2006/relationships/oleObject" Target="../embeddings/oleObject16.bin"/><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14800" y="1687195"/>
            <a:ext cx="3962400" cy="3990975"/>
          </a:xfrm>
          <a:prstGeom prst="rect">
            <a:avLst/>
          </a:prstGeom>
        </p:spPr>
      </p:pic>
      <p:sp>
        <p:nvSpPr>
          <p:cNvPr id="8" name="TextBox 7"/>
          <p:cNvSpPr txBox="1"/>
          <p:nvPr/>
        </p:nvSpPr>
        <p:spPr>
          <a:xfrm>
            <a:off x="4114800" y="2731568"/>
            <a:ext cx="2246577" cy="923330"/>
          </a:xfrm>
          <a:prstGeom prst="rect">
            <a:avLst/>
          </a:prstGeom>
          <a:noFill/>
        </p:spPr>
        <p:txBody>
          <a:bodyPr wrap="none" rtlCol="0">
            <a:spAutoFit/>
          </a:bodyPr>
          <a:lstStyle/>
          <a:p>
            <a:r>
              <a:rPr lang="en-US" sz="5400" b="1" dirty="0" smtClean="0">
                <a:solidFill>
                  <a:schemeClr val="accent5">
                    <a:lumMod val="75000"/>
                  </a:schemeClr>
                </a:solidFill>
              </a:rPr>
              <a:t>Python</a:t>
            </a:r>
            <a:endParaRPr lang="en-US" sz="2400" b="1" dirty="0">
              <a:solidFill>
                <a:schemeClr val="accent5">
                  <a:lumMod val="75000"/>
                </a:schemeClr>
              </a:solidFill>
            </a:endParaRPr>
          </a:p>
        </p:txBody>
      </p:sp>
      <p:sp>
        <p:nvSpPr>
          <p:cNvPr id="10" name="TextBox 9"/>
          <p:cNvSpPr txBox="1"/>
          <p:nvPr/>
        </p:nvSpPr>
        <p:spPr>
          <a:xfrm>
            <a:off x="6361377" y="3794353"/>
            <a:ext cx="1575944" cy="400110"/>
          </a:xfrm>
          <a:prstGeom prst="rect">
            <a:avLst/>
          </a:prstGeom>
          <a:noFill/>
        </p:spPr>
        <p:txBody>
          <a:bodyPr wrap="none" rtlCol="0">
            <a:spAutoFit/>
          </a:bodyPr>
          <a:lstStyle/>
          <a:p>
            <a:r>
              <a:rPr lang="en-US" sz="2000" b="1" dirty="0" smtClean="0"/>
              <a:t>Presented by</a:t>
            </a:r>
            <a:endParaRPr lang="en-US" sz="2000" b="1" dirty="0"/>
          </a:p>
        </p:txBody>
      </p:sp>
      <p:sp>
        <p:nvSpPr>
          <p:cNvPr id="11" name="TextBox 10"/>
          <p:cNvSpPr txBox="1"/>
          <p:nvPr/>
        </p:nvSpPr>
        <p:spPr>
          <a:xfrm>
            <a:off x="6245736" y="4133156"/>
            <a:ext cx="1807226" cy="461665"/>
          </a:xfrm>
          <a:prstGeom prst="rect">
            <a:avLst/>
          </a:prstGeom>
          <a:noFill/>
        </p:spPr>
        <p:txBody>
          <a:bodyPr wrap="none" rtlCol="0">
            <a:spAutoFit/>
          </a:bodyPr>
          <a:lstStyle/>
          <a:p>
            <a:r>
              <a:rPr lang="en-US" sz="2400" b="1" dirty="0" smtClean="0"/>
              <a:t>Srivalli Oguri</a:t>
            </a:r>
            <a:endParaRPr lang="en-US" sz="2400"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455795" cy="1921510"/>
            <a:chOff x="342" y="573"/>
            <a:chExt cx="7017" cy="3026"/>
          </a:xfrm>
        </p:grpSpPr>
        <p:sp>
          <p:nvSpPr>
            <p:cNvPr id="7" name="Rectangle 5"/>
            <p:cNvSpPr/>
            <p:nvPr/>
          </p:nvSpPr>
          <p:spPr>
            <a:xfrm>
              <a:off x="365" y="1723"/>
              <a:ext cx="6994" cy="919"/>
            </a:xfrm>
            <a:prstGeom prst="rect">
              <a:avLst/>
            </a:prstGeom>
          </p:spPr>
          <p:txBody>
            <a:bodyPr wrap="none">
              <a:spAutoFit/>
            </a:bodyPr>
            <a:p>
              <a:r>
                <a:rPr lang="en-US" sz="3200" b="1" dirty="0" smtClean="0">
                  <a:cs typeface="Times New Roman" panose="02020603050405020304" pitchFamily="18" charset="0"/>
                </a:rPr>
                <a:t>2. Introduction </a:t>
              </a:r>
              <a:r>
                <a:rPr lang="en-US" sz="3200" b="1" dirty="0">
                  <a:cs typeface="Times New Roman" panose="02020603050405020304" pitchFamily="18" charset="0"/>
                </a:rPr>
                <a:t>to Python</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10" name="Text Box 9"/>
          <p:cNvSpPr txBox="1"/>
          <p:nvPr/>
        </p:nvSpPr>
        <p:spPr>
          <a:xfrm>
            <a:off x="5560060" y="1043940"/>
            <a:ext cx="4173855" cy="5262245"/>
          </a:xfrm>
          <a:prstGeom prst="rect">
            <a:avLst/>
          </a:prstGeom>
          <a:noFill/>
        </p:spPr>
        <p:txBody>
          <a:bodyPr wrap="none" rtlCol="0">
            <a:spAutoFit/>
          </a:bodyPr>
          <a:p>
            <a:pPr algn="l"/>
            <a:r>
              <a:rPr lang="en-US" sz="2400"/>
              <a:t>Contents</a:t>
            </a:r>
            <a:endParaRPr lang="en-US" sz="2400"/>
          </a:p>
          <a:p>
            <a:pPr algn="l"/>
            <a:endParaRPr lang="en-US" sz="2400"/>
          </a:p>
          <a:p>
            <a:pPr marL="457200" indent="-457200" algn="l">
              <a:buFont typeface="+mj-lt"/>
              <a:buAutoNum type="arabicPeriod"/>
            </a:pPr>
            <a:r>
              <a:rPr lang="en-US" sz="2400" dirty="0">
                <a:cs typeface="Times New Roman" panose="02020603050405020304" pitchFamily="18" charset="0"/>
                <a:sym typeface="+mn-ea"/>
              </a:rPr>
              <a:t>What is Python?</a:t>
            </a:r>
            <a:endParaRPr lang="en-US" sz="2400"/>
          </a:p>
          <a:p>
            <a:pPr marL="457200" indent="-457200" algn="l">
              <a:buFont typeface="+mj-lt"/>
              <a:buAutoNum type="arabicPeriod"/>
            </a:pPr>
            <a:r>
              <a:rPr lang="en-US" sz="2400" dirty="0">
                <a:cs typeface="Times New Roman" panose="02020603050405020304" pitchFamily="18" charset="0"/>
                <a:sym typeface="+mn-ea"/>
              </a:rPr>
              <a:t>Features of python</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Python in the real world</a:t>
            </a:r>
            <a:endParaRPr lang="en-US" sz="2400" dirty="0"/>
          </a:p>
          <a:p>
            <a:pPr marL="457200" indent="-457200" algn="l">
              <a:buFont typeface="+mj-lt"/>
              <a:buAutoNum type="arabicPeriod"/>
            </a:pPr>
            <a:r>
              <a:rPr lang="en-US" sz="2400" dirty="0">
                <a:cs typeface="Times New Roman" panose="02020603050405020304" pitchFamily="18" charset="0"/>
                <a:sym typeface="+mn-ea"/>
              </a:rPr>
              <a:t>Installation of python</a:t>
            </a:r>
            <a:endParaRPr lang="en-US" sz="2400" dirty="0"/>
          </a:p>
          <a:p>
            <a:pPr marL="457200" indent="-457200" algn="l">
              <a:buFont typeface="+mj-lt"/>
              <a:buAutoNum type="arabicPeriod"/>
            </a:pPr>
            <a:r>
              <a:rPr lang="en-US" sz="2400" dirty="0" smtClean="0">
                <a:cs typeface="Times New Roman" panose="02020603050405020304" pitchFamily="18" charset="0"/>
                <a:sym typeface="+mn-ea"/>
              </a:rPr>
              <a:t>Python </a:t>
            </a:r>
            <a:r>
              <a:rPr lang="en-US" sz="2400" dirty="0">
                <a:cs typeface="Times New Roman" panose="02020603050405020304" pitchFamily="18" charset="0"/>
                <a:sym typeface="+mn-ea"/>
              </a:rPr>
              <a:t>2.* </a:t>
            </a:r>
            <a:r>
              <a:rPr lang="en-US" sz="2400" dirty="0" smtClean="0">
                <a:cs typeface="Times New Roman" panose="02020603050405020304" pitchFamily="18" charset="0"/>
                <a:sym typeface="+mn-ea"/>
              </a:rPr>
              <a:t>Vs </a:t>
            </a:r>
            <a:r>
              <a:rPr lang="en-US" sz="2400" dirty="0">
                <a:cs typeface="Times New Roman" panose="02020603050405020304" pitchFamily="18" charset="0"/>
                <a:sym typeface="+mn-ea"/>
              </a:rPr>
              <a:t>3.0*</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Interactive and script mode</a:t>
            </a:r>
            <a:endParaRPr lang="en-US" sz="2400" dirty="0"/>
          </a:p>
          <a:p>
            <a:pPr marL="457200" indent="-457200" algn="l">
              <a:buFont typeface="+mj-lt"/>
              <a:buAutoNum type="arabicPeriod"/>
            </a:pPr>
            <a:r>
              <a:rPr lang="en-US" sz="2400" dirty="0">
                <a:cs typeface="Times New Roman" panose="02020603050405020304" pitchFamily="18" charset="0"/>
                <a:sym typeface="+mn-ea"/>
              </a:rPr>
              <a:t>File extensions</a:t>
            </a:r>
            <a:endParaRPr lang="en-US" sz="2400" dirty="0"/>
          </a:p>
          <a:p>
            <a:pPr marL="457200" indent="-457200" algn="l">
              <a:buFont typeface="+mj-lt"/>
              <a:buAutoNum type="arabicPeriod"/>
            </a:pPr>
            <a:r>
              <a:rPr lang="en-US" sz="2400" dirty="0" smtClean="0">
                <a:cs typeface="Times New Roman" panose="02020603050405020304" pitchFamily="18" charset="0"/>
                <a:sym typeface="+mn-ea"/>
              </a:rPr>
              <a:t>What is Shebang</a:t>
            </a:r>
            <a:r>
              <a:rPr lang="en-US" sz="2400" dirty="0">
                <a:cs typeface="Times New Roman" panose="02020603050405020304" pitchFamily="18" charset="0"/>
                <a:sym typeface="+mn-ea"/>
              </a:rPr>
              <a:t>?</a:t>
            </a:r>
            <a:endParaRPr lang="en-US" sz="2400" dirty="0">
              <a:cs typeface="Times New Roman" panose="02020603050405020304" pitchFamily="18" charset="0"/>
            </a:endParaRPr>
          </a:p>
          <a:p>
            <a:pPr marL="457200" indent="-457200" algn="l">
              <a:buFont typeface="+mj-lt"/>
              <a:buAutoNum type="arabicPeriod"/>
            </a:pPr>
            <a:r>
              <a:rPr lang="en-US" sz="2400"/>
              <a:t>Comments</a:t>
            </a:r>
            <a:endParaRPr lang="en-US" sz="2400"/>
          </a:p>
          <a:p>
            <a:pPr marL="457200" indent="-457200" algn="l">
              <a:buFont typeface="+mj-lt"/>
              <a:buAutoNum type="arabicPeriod"/>
            </a:pPr>
            <a:r>
              <a:rPr lang="en-US" sz="2400"/>
              <a:t>print function syntax</a:t>
            </a:r>
            <a:endParaRPr lang="en-US" sz="2400"/>
          </a:p>
          <a:p>
            <a:pPr marL="457200" indent="-457200" algn="l">
              <a:buFont typeface="+mj-lt"/>
              <a:buAutoNum type="arabicPeriod"/>
            </a:pPr>
            <a:r>
              <a:rPr lang="en-US" sz="2400" dirty="0">
                <a:cs typeface="Times New Roman" panose="02020603050405020304" pitchFamily="18" charset="0"/>
                <a:sym typeface="+mn-ea"/>
              </a:rPr>
              <a:t>Introduction to PyCharm IDE</a:t>
            </a:r>
            <a:endParaRPr lang="en-US" sz="2400" dirty="0">
              <a:cs typeface="Times New Roman" panose="02020603050405020304" pitchFamily="18" charset="0"/>
              <a:sym typeface="+mn-ea"/>
            </a:endParaRPr>
          </a:p>
          <a:p>
            <a:pPr marL="457200" indent="-457200" algn="l">
              <a:buFont typeface="+mj-lt"/>
              <a:buAutoNum type="arabicPeriod"/>
            </a:pPr>
            <a:r>
              <a:rPr lang="en-US" sz="2400"/>
              <a:t>Byte Code</a:t>
            </a:r>
            <a:endParaRPr lang="en-US" sz="24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4660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Methods</a:t>
            </a:r>
            <a:endParaRPr lang="en-US" sz="2800" dirty="0" smtClean="0">
              <a:gradFill>
                <a:gsLst>
                  <a:gs pos="21000">
                    <a:srgbClr val="53575C"/>
                  </a:gs>
                  <a:gs pos="88000">
                    <a:srgbClr val="C5C7CA"/>
                  </a:gs>
                </a:gsLst>
                <a:lin ang="5400000"/>
              </a:gradFill>
              <a:effectLst/>
              <a:sym typeface="+mn-ea"/>
            </a:endParaRPr>
          </a:p>
        </p:txBody>
      </p:sp>
      <p:graphicFrame>
        <p:nvGraphicFramePr>
          <p:cNvPr id="2" name="Table 1"/>
          <p:cNvGraphicFramePr>
            <a:graphicFrameLocks noGrp="1"/>
          </p:cNvGraphicFramePr>
          <p:nvPr/>
        </p:nvGraphicFramePr>
        <p:xfrm>
          <a:off x="337185" y="669925"/>
          <a:ext cx="11518265" cy="5080000"/>
        </p:xfrm>
        <a:graphic>
          <a:graphicData uri="http://schemas.openxmlformats.org/drawingml/2006/table">
            <a:tbl>
              <a:tblPr firstRow="1" bandRow="1">
                <a:tableStyleId>{F5AB1C69-6EDB-4FF4-983F-18BD219EF322}</a:tableStyleId>
              </a:tblPr>
              <a:tblGrid>
                <a:gridCol w="760730"/>
                <a:gridCol w="1765300"/>
                <a:gridCol w="4039235"/>
                <a:gridCol w="4953000"/>
              </a:tblGrid>
              <a:tr h="462915">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List.method()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1430655">
                <a:tc>
                  <a:txBody>
                    <a:bodyPr/>
                    <a:p>
                      <a:r>
                        <a:rPr lang="en-US" sz="2000" dirty="0" smtClean="0"/>
                        <a:t>1</a:t>
                      </a:r>
                      <a:endParaRPr lang="en-US" sz="2000" dirty="0" smtClean="0"/>
                    </a:p>
                  </a:txBody>
                  <a:tcPr/>
                </a:tc>
                <a:tc>
                  <a:txBody>
                    <a:bodyPr/>
                    <a:p>
                      <a:r>
                        <a:rPr lang="en-US" sz="2000" dirty="0" smtClean="0"/>
                        <a:t>append()</a:t>
                      </a:r>
                      <a:endParaRPr lang="en-US" sz="2000" dirty="0" smtClean="0"/>
                    </a:p>
                  </a:txBody>
                  <a:tcPr/>
                </a:tc>
                <a:tc>
                  <a:txBody>
                    <a:bodyPr/>
                    <a:p>
                      <a:r>
                        <a:rPr lang="en-US" sz="2000" dirty="0" smtClean="0"/>
                        <a:t>Add an element to the end of the list (one at a time)</a:t>
                      </a:r>
                      <a:endParaRPr lang="en-US" sz="2000" dirty="0" smtClean="0"/>
                    </a:p>
                    <a:p>
                      <a:endParaRPr lang="en-US" sz="2000" dirty="0" smtClean="0"/>
                    </a:p>
                    <a:p>
                      <a:endParaRPr lang="en-US" sz="2000" dirty="0" smtClean="0"/>
                    </a:p>
                    <a:p>
                      <a:endParaRPr lang="en-US" sz="2000" dirty="0" smtClean="0"/>
                    </a:p>
                  </a:txBody>
                  <a:tcPr/>
                </a:tc>
                <a:tc>
                  <a:txBody>
                    <a:bodyPr/>
                    <a:p>
                      <a:pPr>
                        <a:buNone/>
                      </a:pPr>
                      <a:endParaRPr lang="en-US" sz="2000" dirty="0" smtClean="0"/>
                    </a:p>
                  </a:txBody>
                  <a:tcPr/>
                </a:tc>
              </a:tr>
              <a:tr h="1635125">
                <a:tc>
                  <a:txBody>
                    <a:bodyPr/>
                    <a:p>
                      <a:r>
                        <a:rPr lang="en-US" sz="2000" dirty="0" smtClean="0"/>
                        <a:t>2</a:t>
                      </a:r>
                      <a:endParaRPr lang="en-US" sz="2000" dirty="0" smtClean="0"/>
                    </a:p>
                  </a:txBody>
                  <a:tcPr/>
                </a:tc>
                <a:tc>
                  <a:txBody>
                    <a:bodyPr/>
                    <a:p>
                      <a:r>
                        <a:rPr lang="en-US" sz="2000" dirty="0" smtClean="0"/>
                        <a:t>extend()</a:t>
                      </a:r>
                      <a:endParaRPr lang="en-US" sz="2000" dirty="0" smtClean="0"/>
                    </a:p>
                  </a:txBody>
                  <a:tcPr/>
                </a:tc>
                <a:tc>
                  <a:txBody>
                    <a:bodyPr/>
                    <a:p>
                      <a:r>
                        <a:rPr lang="en-US" sz="2000" dirty="0" smtClean="0"/>
                        <a:t>Add</a:t>
                      </a:r>
                      <a:r>
                        <a:rPr lang="en-US" sz="2000" baseline="0" dirty="0" smtClean="0"/>
                        <a:t> all elements of a list to another list</a:t>
                      </a:r>
                      <a:endParaRPr lang="en-US" sz="2000" baseline="0" dirty="0" smtClean="0"/>
                    </a:p>
                    <a:p>
                      <a:endParaRPr lang="en-US" sz="2000" baseline="0" dirty="0" smtClean="0"/>
                    </a:p>
                    <a:p>
                      <a:endParaRPr lang="en-US" sz="2000" baseline="0" dirty="0" smtClean="0"/>
                    </a:p>
                    <a:p>
                      <a:endParaRPr lang="en-US" sz="2000" baseline="0" dirty="0" smtClean="0"/>
                    </a:p>
                    <a:p>
                      <a:endParaRPr lang="en-US" sz="2000" baseline="0" dirty="0" smtClean="0"/>
                    </a:p>
                  </a:txBody>
                  <a:tcPr/>
                </a:tc>
                <a:tc>
                  <a:txBody>
                    <a:bodyPr/>
                    <a:p>
                      <a:pPr>
                        <a:buNone/>
                      </a:pPr>
                      <a:endParaRPr lang="en-US" sz="2000" baseline="0" dirty="0" smtClean="0"/>
                    </a:p>
                  </a:txBody>
                  <a:tcPr/>
                </a:tc>
              </a:tr>
              <a:tr h="1551305">
                <a:tc>
                  <a:txBody>
                    <a:bodyPr/>
                    <a:p>
                      <a:r>
                        <a:rPr lang="en-US" sz="2000" dirty="0" smtClean="0"/>
                        <a:t>3</a:t>
                      </a:r>
                      <a:endParaRPr lang="en-US" sz="2000" dirty="0" smtClean="0"/>
                    </a:p>
                  </a:txBody>
                  <a:tcPr/>
                </a:tc>
                <a:tc>
                  <a:txBody>
                    <a:bodyPr/>
                    <a:p>
                      <a:r>
                        <a:rPr lang="en-US" sz="2000" dirty="0" smtClean="0"/>
                        <a:t>insert()</a:t>
                      </a:r>
                      <a:endParaRPr lang="en-US" sz="2000" dirty="0" smtClean="0"/>
                    </a:p>
                  </a:txBody>
                  <a:tcPr/>
                </a:tc>
                <a:tc>
                  <a:txBody>
                    <a:bodyPr/>
                    <a:p>
                      <a:r>
                        <a:rPr lang="en-US" sz="2000" dirty="0" smtClean="0"/>
                        <a:t>Insert an item at the defined index</a:t>
                      </a:r>
                      <a:endParaRPr lang="en-US" sz="2000" dirty="0" smtClean="0"/>
                    </a:p>
                  </a:txBody>
                  <a:tcPr/>
                </a:tc>
                <a:tc>
                  <a:txBody>
                    <a:bodyPr/>
                    <a:p>
                      <a:pPr>
                        <a:buNone/>
                      </a:pPr>
                      <a:r>
                        <a:rPr lang="en-US" sz="2000" dirty="0" smtClean="0"/>
                        <a:t>&gt;&gt;&gt; a = [10,20,30]</a:t>
                      </a:r>
                      <a:endParaRPr lang="en-US" sz="2000" dirty="0" smtClean="0"/>
                    </a:p>
                    <a:p>
                      <a:pPr>
                        <a:buNone/>
                      </a:pPr>
                      <a:r>
                        <a:rPr lang="en-US" sz="2000" dirty="0" smtClean="0"/>
                        <a:t>&gt;&gt;&gt; a.insert(1,40)</a:t>
                      </a:r>
                      <a:endParaRPr lang="en-US" sz="2000" dirty="0" smtClean="0"/>
                    </a:p>
                    <a:p>
                      <a:pPr>
                        <a:buNone/>
                      </a:pPr>
                      <a:r>
                        <a:rPr lang="en-US" sz="2000" dirty="0" smtClean="0"/>
                        <a:t>&gt;&gt;&gt; print(a)</a:t>
                      </a:r>
                      <a:endParaRPr lang="en-US" sz="2000" dirty="0" smtClean="0"/>
                    </a:p>
                    <a:p>
                      <a:pPr>
                        <a:buNone/>
                      </a:pPr>
                      <a:r>
                        <a:rPr lang="en-US" sz="2000" dirty="0" smtClean="0"/>
                        <a:t>[10, 40, 20, 30]</a:t>
                      </a:r>
                      <a:endParaRPr lang="en-US" sz="2000" dirty="0" smtClean="0"/>
                    </a:p>
                  </a:txBody>
                  <a:tcPr/>
                </a:tc>
              </a:tr>
            </a:tbl>
          </a:graphicData>
        </a:graphic>
      </p:graphicFrame>
      <p:sp>
        <p:nvSpPr>
          <p:cNvPr id="3" name="Text Box 2"/>
          <p:cNvSpPr txBox="1"/>
          <p:nvPr/>
        </p:nvSpPr>
        <p:spPr>
          <a:xfrm>
            <a:off x="6995160" y="1132840"/>
            <a:ext cx="1869440" cy="1322070"/>
          </a:xfrm>
          <a:prstGeom prst="rect">
            <a:avLst/>
          </a:prstGeom>
          <a:noFill/>
        </p:spPr>
        <p:txBody>
          <a:bodyPr wrap="none" rtlCol="0">
            <a:spAutoFit/>
          </a:bodyPr>
          <a:p>
            <a:pPr algn="l"/>
            <a:r>
              <a:rPr lang="en-US" sz="2000"/>
              <a:t>&gt;&gt;&gt; a = [1,2,3]</a:t>
            </a:r>
            <a:endParaRPr lang="en-US" sz="2000"/>
          </a:p>
          <a:p>
            <a:pPr algn="l"/>
            <a:r>
              <a:rPr lang="en-US" sz="2000"/>
              <a:t>&gt;&gt;&gt; a.append(4)</a:t>
            </a:r>
            <a:endParaRPr lang="en-US" sz="2000"/>
          </a:p>
          <a:p>
            <a:pPr algn="l"/>
            <a:r>
              <a:rPr lang="en-US" sz="2000"/>
              <a:t>&gt;&gt;&gt; print(a)</a:t>
            </a:r>
            <a:endParaRPr lang="en-US" sz="2000"/>
          </a:p>
          <a:p>
            <a:pPr algn="l"/>
            <a:r>
              <a:rPr lang="en-US" sz="2000"/>
              <a:t>[1, 2, 3, 4]</a:t>
            </a:r>
            <a:endParaRPr lang="en-US" sz="2000"/>
          </a:p>
        </p:txBody>
      </p:sp>
      <p:sp>
        <p:nvSpPr>
          <p:cNvPr id="5" name="Text Box 4"/>
          <p:cNvSpPr txBox="1"/>
          <p:nvPr/>
        </p:nvSpPr>
        <p:spPr>
          <a:xfrm>
            <a:off x="9200515" y="1132840"/>
            <a:ext cx="1981835" cy="922020"/>
          </a:xfrm>
          <a:prstGeom prst="rect">
            <a:avLst/>
          </a:prstGeom>
          <a:noFill/>
        </p:spPr>
        <p:txBody>
          <a:bodyPr wrap="square" rtlCol="0" anchor="t">
            <a:spAutoFit/>
          </a:bodyPr>
          <a:p>
            <a:r>
              <a:rPr lang="en-US"/>
              <a:t>&gt;&gt;&gt; a = [1,2,3]</a:t>
            </a:r>
            <a:endParaRPr lang="en-US"/>
          </a:p>
          <a:p>
            <a:r>
              <a:rPr lang="en-US"/>
              <a:t>&gt;&gt;&gt; a.append(4,5)</a:t>
            </a:r>
            <a:endParaRPr lang="en-US"/>
          </a:p>
          <a:p>
            <a:r>
              <a:rPr lang="en-US">
                <a:solidFill>
                  <a:srgbClr val="FF0000"/>
                </a:solidFill>
              </a:rPr>
              <a:t>TypeError: </a:t>
            </a:r>
            <a:endParaRPr lang="en-US">
              <a:solidFill>
                <a:srgbClr val="FF0000"/>
              </a:solidFill>
            </a:endParaRPr>
          </a:p>
        </p:txBody>
      </p:sp>
      <p:sp>
        <p:nvSpPr>
          <p:cNvPr id="7" name="Text Box 6"/>
          <p:cNvSpPr txBox="1"/>
          <p:nvPr/>
        </p:nvSpPr>
        <p:spPr>
          <a:xfrm>
            <a:off x="6995160" y="2721610"/>
            <a:ext cx="1811655" cy="1630045"/>
          </a:xfrm>
          <a:prstGeom prst="rect">
            <a:avLst/>
          </a:prstGeom>
          <a:noFill/>
        </p:spPr>
        <p:txBody>
          <a:bodyPr wrap="square" rtlCol="0" anchor="t">
            <a:spAutoFit/>
          </a:bodyPr>
          <a:p>
            <a:pPr>
              <a:buNone/>
            </a:pPr>
            <a:r>
              <a:rPr lang="en-US" sz="2000" dirty="0" smtClean="0">
                <a:sym typeface="+mn-ea"/>
              </a:rPr>
              <a:t>&gt;&gt;&gt; a  = [1,2,3]</a:t>
            </a:r>
            <a:endParaRPr lang="en-US" sz="2000" baseline="0" dirty="0" smtClean="0"/>
          </a:p>
          <a:p>
            <a:pPr>
              <a:buNone/>
            </a:pPr>
            <a:r>
              <a:rPr lang="en-US" sz="2000" dirty="0" smtClean="0">
                <a:sym typeface="+mn-ea"/>
              </a:rPr>
              <a:t>&gt;&gt;&gt; b = [4,5,6]</a:t>
            </a:r>
            <a:endParaRPr lang="en-US" sz="2000" baseline="0" dirty="0" smtClean="0"/>
          </a:p>
          <a:p>
            <a:pPr>
              <a:buNone/>
            </a:pPr>
            <a:r>
              <a:rPr lang="en-US" sz="2000" dirty="0" smtClean="0">
                <a:sym typeface="+mn-ea"/>
              </a:rPr>
              <a:t>&gt;&gt;&gt; a.extend(b)</a:t>
            </a:r>
            <a:endParaRPr lang="en-US" sz="2000" baseline="0" dirty="0" smtClean="0"/>
          </a:p>
          <a:p>
            <a:pPr>
              <a:buNone/>
            </a:pPr>
            <a:r>
              <a:rPr lang="en-US" sz="2000" dirty="0" smtClean="0">
                <a:sym typeface="+mn-ea"/>
              </a:rPr>
              <a:t>&gt;&gt;&gt; print(a)</a:t>
            </a:r>
            <a:endParaRPr lang="en-US" sz="2000" baseline="0" dirty="0" smtClean="0"/>
          </a:p>
          <a:p>
            <a:pPr>
              <a:buNone/>
            </a:pPr>
            <a:r>
              <a:rPr lang="en-US" sz="2000" dirty="0" smtClean="0">
                <a:sym typeface="+mn-ea"/>
              </a:rPr>
              <a:t>[1, 2, 3, 4, 5, 6]</a:t>
            </a:r>
            <a:r>
              <a:rPr lang="en-US" sz="2000">
                <a:solidFill>
                  <a:srgbClr val="FF0000"/>
                </a:solidFill>
              </a:rPr>
              <a:t> </a:t>
            </a:r>
            <a:endParaRPr lang="en-US" sz="2000">
              <a:solidFill>
                <a:srgbClr val="FF0000"/>
              </a:solidFill>
            </a:endParaRPr>
          </a:p>
        </p:txBody>
      </p:sp>
      <p:sp>
        <p:nvSpPr>
          <p:cNvPr id="8" name="Text Box 7"/>
          <p:cNvSpPr txBox="1"/>
          <p:nvPr/>
        </p:nvSpPr>
        <p:spPr>
          <a:xfrm>
            <a:off x="9479280" y="2721610"/>
            <a:ext cx="1811655" cy="1630045"/>
          </a:xfrm>
          <a:prstGeom prst="rect">
            <a:avLst/>
          </a:prstGeom>
          <a:noFill/>
        </p:spPr>
        <p:txBody>
          <a:bodyPr wrap="square" rtlCol="0" anchor="t">
            <a:spAutoFit/>
          </a:bodyPr>
          <a:p>
            <a:pPr>
              <a:buNone/>
            </a:pPr>
            <a:r>
              <a:rPr lang="en-US" sz="2000" dirty="0" smtClean="0">
                <a:sym typeface="+mn-ea"/>
              </a:rPr>
              <a:t>&gt;&gt;&gt; a = [1,2,3]</a:t>
            </a:r>
            <a:endParaRPr lang="en-US" sz="2000" dirty="0" smtClean="0">
              <a:sym typeface="+mn-ea"/>
            </a:endParaRPr>
          </a:p>
          <a:p>
            <a:pPr>
              <a:buNone/>
            </a:pPr>
            <a:r>
              <a:rPr lang="en-US" sz="2000" dirty="0" smtClean="0">
                <a:sym typeface="+mn-ea"/>
              </a:rPr>
              <a:t>&gt;&gt;&gt; b = []</a:t>
            </a:r>
            <a:endParaRPr lang="en-US" sz="2000" dirty="0" smtClean="0">
              <a:sym typeface="+mn-ea"/>
            </a:endParaRPr>
          </a:p>
          <a:p>
            <a:pPr>
              <a:buNone/>
            </a:pPr>
            <a:r>
              <a:rPr lang="en-US" sz="2000" dirty="0" smtClean="0">
                <a:sym typeface="+mn-ea"/>
              </a:rPr>
              <a:t>&gt;&gt;&gt; a.extend(b)</a:t>
            </a:r>
            <a:endParaRPr lang="en-US" sz="2000" dirty="0" smtClean="0">
              <a:sym typeface="+mn-ea"/>
            </a:endParaRPr>
          </a:p>
          <a:p>
            <a:pPr>
              <a:buNone/>
            </a:pPr>
            <a:r>
              <a:rPr lang="en-US" sz="2000" dirty="0" smtClean="0">
                <a:sym typeface="+mn-ea"/>
              </a:rPr>
              <a:t>&gt;&gt;&gt; print(a)</a:t>
            </a:r>
            <a:endParaRPr lang="en-US" sz="2000" dirty="0" smtClean="0">
              <a:sym typeface="+mn-ea"/>
            </a:endParaRPr>
          </a:p>
          <a:p>
            <a:pPr>
              <a:buNone/>
            </a:pPr>
            <a:r>
              <a:rPr lang="en-US" sz="2000" dirty="0" smtClean="0">
                <a:sym typeface="+mn-ea"/>
              </a:rPr>
              <a:t>[1, 2, 3]</a:t>
            </a:r>
            <a:r>
              <a:rPr lang="en-US" sz="2000">
                <a:solidFill>
                  <a:srgbClr val="FF0000"/>
                </a:solidFill>
              </a:rPr>
              <a:t> </a:t>
            </a:r>
            <a:endParaRPr lang="en-US" sz="2000">
              <a:solidFill>
                <a:srgbClr val="FF0000"/>
              </a:solidFill>
            </a:endParaRPr>
          </a:p>
        </p:txBody>
      </p:sp>
      <p:sp>
        <p:nvSpPr>
          <p:cNvPr id="9" name="Text Box 8"/>
          <p:cNvSpPr txBox="1"/>
          <p:nvPr/>
        </p:nvSpPr>
        <p:spPr>
          <a:xfrm>
            <a:off x="9385935" y="4754880"/>
            <a:ext cx="2197735" cy="1322070"/>
          </a:xfrm>
          <a:prstGeom prst="rect">
            <a:avLst/>
          </a:prstGeom>
          <a:noFill/>
        </p:spPr>
        <p:txBody>
          <a:bodyPr wrap="square" rtlCol="0" anchor="t">
            <a:spAutoFit/>
          </a:bodyPr>
          <a:p>
            <a:pPr>
              <a:buNone/>
            </a:pPr>
            <a:r>
              <a:rPr lang="en-US" sz="2000" dirty="0" smtClean="0">
                <a:sym typeface="+mn-ea"/>
              </a:rPr>
              <a:t>&gt;&gt;&gt; a = [10,20,30]</a:t>
            </a:r>
            <a:endParaRPr lang="en-US" sz="2000" dirty="0" smtClean="0">
              <a:sym typeface="+mn-ea"/>
            </a:endParaRPr>
          </a:p>
          <a:p>
            <a:pPr>
              <a:buNone/>
            </a:pPr>
            <a:r>
              <a:rPr lang="en-US" sz="2000" dirty="0" smtClean="0">
                <a:sym typeface="+mn-ea"/>
              </a:rPr>
              <a:t>&gt;&gt;&gt; a.insert(15,40)</a:t>
            </a:r>
            <a:endParaRPr lang="en-US" sz="2000" dirty="0" smtClean="0">
              <a:sym typeface="+mn-ea"/>
            </a:endParaRPr>
          </a:p>
          <a:p>
            <a:pPr>
              <a:buNone/>
            </a:pPr>
            <a:r>
              <a:rPr lang="en-US" sz="2000" dirty="0" smtClean="0">
                <a:sym typeface="+mn-ea"/>
              </a:rPr>
              <a:t>&gt;&gt;&gt; print(a)</a:t>
            </a:r>
            <a:endParaRPr lang="en-US" sz="2000" dirty="0" smtClean="0">
              <a:sym typeface="+mn-ea"/>
            </a:endParaRPr>
          </a:p>
          <a:p>
            <a:pPr>
              <a:buNone/>
            </a:pPr>
            <a:r>
              <a:rPr lang="en-US" sz="2000" dirty="0" smtClean="0">
                <a:sym typeface="+mn-ea"/>
              </a:rPr>
              <a:t>[10, 20, 30, 40]</a:t>
            </a:r>
            <a:endParaRPr lang="en-US" sz="2000" dirty="0" smtClean="0">
              <a:solidFill>
                <a:srgbClr val="FF0000"/>
              </a:solidFill>
              <a:sym typeface="+mn-ea"/>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4660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Methods</a:t>
            </a:r>
            <a:endParaRPr lang="en-US" sz="2800" dirty="0" smtClean="0">
              <a:gradFill>
                <a:gsLst>
                  <a:gs pos="21000">
                    <a:srgbClr val="53575C"/>
                  </a:gs>
                  <a:gs pos="88000">
                    <a:srgbClr val="C5C7CA"/>
                  </a:gs>
                </a:gsLst>
                <a:lin ang="5400000"/>
              </a:gradFill>
              <a:effectLst/>
              <a:sym typeface="+mn-ea"/>
            </a:endParaRPr>
          </a:p>
        </p:txBody>
      </p:sp>
      <p:graphicFrame>
        <p:nvGraphicFramePr>
          <p:cNvPr id="2" name="Table 1"/>
          <p:cNvGraphicFramePr>
            <a:graphicFrameLocks noGrp="1"/>
          </p:cNvGraphicFramePr>
          <p:nvPr/>
        </p:nvGraphicFramePr>
        <p:xfrm>
          <a:off x="337185" y="717067"/>
          <a:ext cx="11518265" cy="5942965"/>
        </p:xfrm>
        <a:graphic>
          <a:graphicData uri="http://schemas.openxmlformats.org/drawingml/2006/table">
            <a:tbl>
              <a:tblPr firstRow="1" bandRow="1">
                <a:tableStyleId>{F5AB1C69-6EDB-4FF4-983F-18BD219EF322}</a:tableStyleId>
              </a:tblPr>
              <a:tblGrid>
                <a:gridCol w="760730"/>
                <a:gridCol w="1765300"/>
                <a:gridCol w="4660265"/>
                <a:gridCol w="4331970"/>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List.method()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4</a:t>
                      </a:r>
                      <a:endParaRPr lang="en-US" sz="2000" dirty="0" smtClean="0"/>
                    </a:p>
                  </a:txBody>
                  <a:tcPr/>
                </a:tc>
                <a:tc>
                  <a:txBody>
                    <a:bodyPr/>
                    <a:p>
                      <a:r>
                        <a:rPr lang="en-US" sz="2000" dirty="0" smtClean="0"/>
                        <a:t>remove()</a:t>
                      </a:r>
                      <a:endParaRPr lang="en-US" sz="2000" dirty="0" smtClean="0"/>
                    </a:p>
                  </a:txBody>
                  <a:tcPr/>
                </a:tc>
                <a:tc>
                  <a:txBody>
                    <a:bodyPr/>
                    <a:p>
                      <a:r>
                        <a:rPr lang="en-US" sz="2000" dirty="0" smtClean="0"/>
                        <a:t>Removes an item from the list</a:t>
                      </a:r>
                      <a:endParaRPr lang="en-US" sz="2000" dirty="0" smtClean="0"/>
                    </a:p>
                  </a:txBody>
                  <a:tcPr/>
                </a:tc>
                <a:tc>
                  <a:txBody>
                    <a:bodyPr/>
                    <a:p>
                      <a:pPr>
                        <a:buNone/>
                      </a:pPr>
                      <a:r>
                        <a:rPr lang="en-US" sz="2000" dirty="0" smtClean="0"/>
                        <a:t>&gt;&gt;&gt; a = [10,20,30,40]</a:t>
                      </a:r>
                      <a:endParaRPr lang="en-US" sz="2000" dirty="0" smtClean="0"/>
                    </a:p>
                    <a:p>
                      <a:pPr>
                        <a:buNone/>
                      </a:pPr>
                      <a:r>
                        <a:rPr lang="en-US" sz="2000" dirty="0" smtClean="0"/>
                        <a:t>&gt;&gt;&gt; a.remove(30)</a:t>
                      </a:r>
                      <a:endParaRPr lang="en-US" sz="2000" dirty="0" smtClean="0"/>
                    </a:p>
                    <a:p>
                      <a:pPr>
                        <a:buNone/>
                      </a:pPr>
                      <a:r>
                        <a:rPr lang="en-US" sz="2000" dirty="0" smtClean="0"/>
                        <a:t>&gt;&gt;&gt; print(a)</a:t>
                      </a:r>
                      <a:endParaRPr lang="en-US" sz="2000" dirty="0" smtClean="0"/>
                    </a:p>
                    <a:p>
                      <a:pPr>
                        <a:buNone/>
                      </a:pPr>
                      <a:r>
                        <a:rPr lang="en-US" sz="2000" dirty="0" smtClean="0"/>
                        <a:t>[10, 20, 40]</a:t>
                      </a:r>
                      <a:endParaRPr lang="en-US" sz="2000" dirty="0" smtClean="0"/>
                    </a:p>
                    <a:p>
                      <a:pPr>
                        <a:buNone/>
                      </a:pPr>
                      <a:r>
                        <a:rPr lang="en-US" sz="2000" dirty="0" smtClean="0"/>
                        <a:t>&gt;&gt;&gt; a.remove(50)</a:t>
                      </a:r>
                      <a:endParaRPr lang="en-US" sz="2000" dirty="0" smtClean="0"/>
                    </a:p>
                    <a:p>
                      <a:pPr>
                        <a:buNone/>
                      </a:pPr>
                      <a:r>
                        <a:rPr lang="en-US" sz="2000" dirty="0" smtClean="0"/>
                        <a:t>ValueError:</a:t>
                      </a:r>
                      <a:endParaRPr lang="en-US" sz="2000" dirty="0" smtClean="0"/>
                    </a:p>
                  </a:txBody>
                  <a:tcPr/>
                </a:tc>
              </a:tr>
              <a:tr h="701040">
                <a:tc>
                  <a:txBody>
                    <a:bodyPr/>
                    <a:p>
                      <a:r>
                        <a:rPr lang="en-US" sz="2000" dirty="0" smtClean="0"/>
                        <a:t>5</a:t>
                      </a:r>
                      <a:endParaRPr lang="en-US" sz="2000" dirty="0" smtClean="0"/>
                    </a:p>
                  </a:txBody>
                  <a:tcPr/>
                </a:tc>
                <a:tc>
                  <a:txBody>
                    <a:bodyPr/>
                    <a:p>
                      <a:r>
                        <a:rPr lang="en-US" sz="2000" dirty="0" smtClean="0"/>
                        <a:t>pop()</a:t>
                      </a:r>
                      <a:endParaRPr lang="en-US" sz="2000" dirty="0" smtClean="0"/>
                    </a:p>
                  </a:txBody>
                  <a:tcPr/>
                </a:tc>
                <a:tc>
                  <a:txBody>
                    <a:bodyPr/>
                    <a:p>
                      <a:r>
                        <a:rPr lang="en-US" sz="2000" dirty="0" smtClean="0"/>
                        <a:t>Removes and returns an element at the given index</a:t>
                      </a:r>
                      <a:endParaRPr lang="en-US" sz="2000" dirty="0" smtClean="0"/>
                    </a:p>
                  </a:txBody>
                  <a:tcPr/>
                </a:tc>
                <a:tc>
                  <a:txBody>
                    <a:bodyPr/>
                    <a:p>
                      <a:pPr>
                        <a:buNone/>
                      </a:pPr>
                      <a:r>
                        <a:rPr lang="en-US" sz="2000" dirty="0" smtClean="0"/>
                        <a:t>&gt;&gt;&gt; a = [10,20,30]</a:t>
                      </a:r>
                      <a:endParaRPr lang="en-US" sz="2000" dirty="0" smtClean="0"/>
                    </a:p>
                    <a:p>
                      <a:pPr>
                        <a:buNone/>
                      </a:pPr>
                      <a:r>
                        <a:rPr lang="en-US" sz="2000" dirty="0" smtClean="0"/>
                        <a:t>&gt;&gt;&gt; a.pop()</a:t>
                      </a:r>
                      <a:endParaRPr lang="en-US" sz="2000" dirty="0" smtClean="0"/>
                    </a:p>
                    <a:p>
                      <a:pPr>
                        <a:buNone/>
                      </a:pPr>
                      <a:r>
                        <a:rPr lang="en-US" sz="2000" dirty="0" smtClean="0"/>
                        <a:t>30</a:t>
                      </a:r>
                      <a:endParaRPr lang="en-US" sz="2000" dirty="0" smtClean="0"/>
                    </a:p>
                  </a:txBody>
                  <a:tcPr/>
                </a:tc>
              </a:tr>
              <a:tr h="426514">
                <a:tc>
                  <a:txBody>
                    <a:bodyPr/>
                    <a:p>
                      <a:r>
                        <a:rPr lang="en-US" sz="2000" dirty="0" smtClean="0"/>
                        <a:t>6</a:t>
                      </a:r>
                      <a:endParaRPr lang="en-US" sz="2000" dirty="0" smtClean="0"/>
                    </a:p>
                  </a:txBody>
                  <a:tcPr/>
                </a:tc>
                <a:tc>
                  <a:txBody>
                    <a:bodyPr/>
                    <a:p>
                      <a:r>
                        <a:rPr lang="en-US" sz="2000" dirty="0" smtClean="0"/>
                        <a:t>clear()</a:t>
                      </a:r>
                      <a:endParaRPr lang="en-US" sz="2000" dirty="0" smtClean="0"/>
                    </a:p>
                  </a:txBody>
                  <a:tcPr/>
                </a:tc>
                <a:tc>
                  <a:txBody>
                    <a:bodyPr/>
                    <a:p>
                      <a:r>
                        <a:rPr lang="en-US" sz="2000" dirty="0" smtClean="0"/>
                        <a:t>Removes all items from the list</a:t>
                      </a:r>
                      <a:endParaRPr lang="en-US" sz="2000" dirty="0" smtClean="0"/>
                    </a:p>
                  </a:txBody>
                  <a:tcPr/>
                </a:tc>
                <a:tc>
                  <a:txBody>
                    <a:bodyPr/>
                    <a:p>
                      <a:pPr>
                        <a:buNone/>
                      </a:pPr>
                      <a:r>
                        <a:rPr lang="en-US" sz="2000" dirty="0" smtClean="0"/>
                        <a:t>&gt;&gt;&gt; a = [10,20,30]</a:t>
                      </a:r>
                      <a:endParaRPr lang="en-US" sz="2000" dirty="0" smtClean="0"/>
                    </a:p>
                    <a:p>
                      <a:pPr>
                        <a:buNone/>
                      </a:pPr>
                      <a:r>
                        <a:rPr lang="en-US" sz="2000" dirty="0" smtClean="0"/>
                        <a:t>&gt;&gt;&gt; a.clear()</a:t>
                      </a:r>
                      <a:endParaRPr lang="en-US" sz="2000" dirty="0" smtClean="0"/>
                    </a:p>
                    <a:p>
                      <a:pPr>
                        <a:buNone/>
                      </a:pPr>
                      <a:r>
                        <a:rPr lang="en-US" sz="2000" dirty="0" smtClean="0"/>
                        <a:t>&gt;&gt;&gt; print(a)</a:t>
                      </a:r>
                      <a:endParaRPr lang="en-US" sz="2000" dirty="0" smtClean="0"/>
                    </a:p>
                    <a:p>
                      <a:pPr>
                        <a:buNone/>
                      </a:pPr>
                      <a:r>
                        <a:rPr lang="en-US" sz="2000" dirty="0" smtClean="0"/>
                        <a:t>[]</a:t>
                      </a:r>
                      <a:endParaRPr lang="en-US" sz="2000" dirty="0" smtClean="0"/>
                    </a:p>
                  </a:txBody>
                  <a:tcPr/>
                </a:tc>
              </a:tr>
              <a:tr h="457200">
                <a:tc>
                  <a:txBody>
                    <a:bodyPr/>
                    <a:p>
                      <a:r>
                        <a:rPr lang="en-US" sz="2000" dirty="0" smtClean="0"/>
                        <a:t>7</a:t>
                      </a:r>
                      <a:endParaRPr lang="en-US" sz="2000" dirty="0" smtClean="0"/>
                    </a:p>
                  </a:txBody>
                  <a:tcPr/>
                </a:tc>
                <a:tc>
                  <a:txBody>
                    <a:bodyPr/>
                    <a:p>
                      <a:r>
                        <a:rPr lang="en-US" sz="2000" dirty="0" smtClean="0"/>
                        <a:t>index()</a:t>
                      </a:r>
                      <a:endParaRPr lang="en-US" sz="2000" dirty="0" smtClean="0"/>
                    </a:p>
                  </a:txBody>
                  <a:tcPr/>
                </a:tc>
                <a:tc>
                  <a:txBody>
                    <a:bodyPr/>
                    <a:p>
                      <a:r>
                        <a:rPr lang="en-US" sz="2000" dirty="0" smtClean="0"/>
                        <a:t>Returns the index of the first matched item</a:t>
                      </a:r>
                      <a:endParaRPr lang="en-US" sz="2000" dirty="0" smtClean="0"/>
                    </a:p>
                  </a:txBody>
                  <a:tcPr/>
                </a:tc>
                <a:tc>
                  <a:txBody>
                    <a:bodyPr/>
                    <a:p>
                      <a:pPr>
                        <a:buNone/>
                      </a:pPr>
                      <a:r>
                        <a:rPr lang="en-US" sz="2000" dirty="0" smtClean="0"/>
                        <a:t>&gt;&gt;&gt; a = [10,20,30,40]</a:t>
                      </a:r>
                      <a:endParaRPr lang="en-US" sz="2000" dirty="0" smtClean="0"/>
                    </a:p>
                    <a:p>
                      <a:pPr>
                        <a:buNone/>
                      </a:pPr>
                      <a:r>
                        <a:rPr lang="en-US" sz="2000" dirty="0" smtClean="0"/>
                        <a:t>&gt;&gt;&gt; a.index(20)</a:t>
                      </a:r>
                      <a:endParaRPr lang="en-US" sz="2000" dirty="0" smtClean="0"/>
                    </a:p>
                    <a:p>
                      <a:pPr>
                        <a:buNone/>
                      </a:pPr>
                      <a:r>
                        <a:rPr lang="en-US" sz="2000" dirty="0" smtClean="0"/>
                        <a:t>1</a:t>
                      </a:r>
                      <a:endParaRPr lang="en-US" sz="2000" dirty="0" smtClean="0"/>
                    </a:p>
                  </a:txBody>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4660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Methods</a:t>
            </a:r>
            <a:endParaRPr lang="en-US" sz="2800" dirty="0" smtClean="0">
              <a:gradFill>
                <a:gsLst>
                  <a:gs pos="21000">
                    <a:srgbClr val="53575C"/>
                  </a:gs>
                  <a:gs pos="88000">
                    <a:srgbClr val="C5C7CA"/>
                  </a:gs>
                </a:gsLst>
                <a:lin ang="5400000"/>
              </a:gradFill>
              <a:effectLst/>
              <a:sym typeface="+mn-ea"/>
            </a:endParaRPr>
          </a:p>
        </p:txBody>
      </p:sp>
      <p:graphicFrame>
        <p:nvGraphicFramePr>
          <p:cNvPr id="2" name="Table 1"/>
          <p:cNvGraphicFramePr>
            <a:graphicFrameLocks noGrp="1"/>
          </p:cNvGraphicFramePr>
          <p:nvPr/>
        </p:nvGraphicFramePr>
        <p:xfrm>
          <a:off x="337185" y="717067"/>
          <a:ext cx="11518265" cy="7496175"/>
        </p:xfrm>
        <a:graphic>
          <a:graphicData uri="http://schemas.openxmlformats.org/drawingml/2006/table">
            <a:tbl>
              <a:tblPr firstRow="1" bandRow="1">
                <a:tableStyleId>{F5AB1C69-6EDB-4FF4-983F-18BD219EF322}</a:tableStyleId>
              </a:tblPr>
              <a:tblGrid>
                <a:gridCol w="760730"/>
                <a:gridCol w="1765300"/>
                <a:gridCol w="4660265"/>
                <a:gridCol w="4331970"/>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List.method()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8</a:t>
                      </a:r>
                      <a:endParaRPr lang="en-US" sz="2000" dirty="0" smtClean="0"/>
                    </a:p>
                  </a:txBody>
                  <a:tcPr/>
                </a:tc>
                <a:tc>
                  <a:txBody>
                    <a:bodyPr/>
                    <a:p>
                      <a:r>
                        <a:rPr lang="en-US" sz="2000" dirty="0" smtClean="0"/>
                        <a:t>count()</a:t>
                      </a:r>
                      <a:endParaRPr lang="en-US" sz="2000" dirty="0" smtClean="0"/>
                    </a:p>
                  </a:txBody>
                  <a:tcPr/>
                </a:tc>
                <a:tc>
                  <a:txBody>
                    <a:bodyPr/>
                    <a:p>
                      <a:r>
                        <a:rPr lang="en-US" sz="2000" dirty="0" smtClean="0"/>
                        <a:t>Returns the count of number of items passed as an argument</a:t>
                      </a:r>
                      <a:endParaRPr lang="en-US" sz="2000" dirty="0" smtClean="0"/>
                    </a:p>
                  </a:txBody>
                  <a:tcPr/>
                </a:tc>
                <a:tc>
                  <a:txBody>
                    <a:bodyPr/>
                    <a:p>
                      <a:pPr>
                        <a:buNone/>
                      </a:pPr>
                      <a:r>
                        <a:rPr lang="en-US" sz="2000" dirty="0" smtClean="0"/>
                        <a:t>&gt;&gt;&gt; a = [10,20,30,10,40,10,50]</a:t>
                      </a:r>
                      <a:endParaRPr lang="en-US" sz="2000" dirty="0" smtClean="0"/>
                    </a:p>
                    <a:p>
                      <a:pPr>
                        <a:buNone/>
                      </a:pPr>
                      <a:r>
                        <a:rPr lang="en-US" sz="2000" dirty="0" smtClean="0"/>
                        <a:t>&gt;&gt;&gt; a.count(10)</a:t>
                      </a:r>
                      <a:endParaRPr lang="en-US" sz="2000" dirty="0" smtClean="0"/>
                    </a:p>
                    <a:p>
                      <a:pPr>
                        <a:buNone/>
                      </a:pPr>
                      <a:r>
                        <a:rPr lang="en-US" sz="2000" dirty="0" smtClean="0"/>
                        <a:t>3</a:t>
                      </a:r>
                      <a:endParaRPr lang="en-US" sz="2000" dirty="0" smtClean="0"/>
                    </a:p>
                    <a:p>
                      <a:pPr>
                        <a:buNone/>
                      </a:pPr>
                      <a:r>
                        <a:rPr lang="en-US" sz="2000" dirty="0" smtClean="0"/>
                        <a:t>&gt;&gt;&gt; a.count(60)</a:t>
                      </a:r>
                      <a:endParaRPr lang="en-US" sz="2000" dirty="0" smtClean="0"/>
                    </a:p>
                    <a:p>
                      <a:pPr>
                        <a:buNone/>
                      </a:pPr>
                      <a:r>
                        <a:rPr lang="en-US" sz="2000" dirty="0" smtClean="0"/>
                        <a:t>0</a:t>
                      </a:r>
                      <a:endParaRPr lang="en-US" sz="2000" dirty="0" smtClean="0"/>
                    </a:p>
                  </a:txBody>
                  <a:tcPr/>
                </a:tc>
              </a:tr>
              <a:tr h="426514">
                <a:tc>
                  <a:txBody>
                    <a:bodyPr/>
                    <a:p>
                      <a:r>
                        <a:rPr lang="en-US" sz="2000" dirty="0" smtClean="0"/>
                        <a:t>9</a:t>
                      </a:r>
                      <a:endParaRPr lang="en-US" sz="2000" dirty="0" smtClean="0"/>
                    </a:p>
                  </a:txBody>
                  <a:tcPr/>
                </a:tc>
                <a:tc>
                  <a:txBody>
                    <a:bodyPr/>
                    <a:p>
                      <a:r>
                        <a:rPr lang="en-US" sz="2000" dirty="0" smtClean="0"/>
                        <a:t>sort()</a:t>
                      </a:r>
                      <a:endParaRPr lang="en-US" sz="2000" dirty="0" smtClean="0"/>
                    </a:p>
                  </a:txBody>
                  <a:tcPr/>
                </a:tc>
                <a:tc>
                  <a:txBody>
                    <a:bodyPr/>
                    <a:p>
                      <a:r>
                        <a:rPr lang="en-US" sz="2000" dirty="0" smtClean="0"/>
                        <a:t>Sort items in a list in ascending order</a:t>
                      </a:r>
                      <a:endParaRPr lang="en-US" sz="2000" dirty="0" smtClean="0"/>
                    </a:p>
                  </a:txBody>
                  <a:tcPr/>
                </a:tc>
                <a:tc>
                  <a:txBody>
                    <a:bodyPr/>
                    <a:p>
                      <a:pPr>
                        <a:buNone/>
                      </a:pPr>
                      <a:r>
                        <a:rPr lang="en-US" sz="2000" dirty="0" smtClean="0"/>
                        <a:t>&gt;&gt;&gt; a = [50,20,40,10,30,10,20]</a:t>
                      </a:r>
                      <a:endParaRPr lang="en-US" sz="2000" dirty="0" smtClean="0"/>
                    </a:p>
                    <a:p>
                      <a:pPr>
                        <a:buNone/>
                      </a:pPr>
                      <a:r>
                        <a:rPr lang="en-US" sz="2000" dirty="0" smtClean="0"/>
                        <a:t>&gt;&gt;&gt; a.sort()</a:t>
                      </a:r>
                      <a:endParaRPr lang="en-US" sz="2000" dirty="0" smtClean="0"/>
                    </a:p>
                    <a:p>
                      <a:pPr>
                        <a:buNone/>
                      </a:pPr>
                      <a:r>
                        <a:rPr lang="en-US" sz="2000" dirty="0" smtClean="0"/>
                        <a:t>&gt;&gt;&gt; print(a)</a:t>
                      </a:r>
                      <a:endParaRPr lang="en-US" sz="2000" dirty="0" smtClean="0"/>
                    </a:p>
                    <a:p>
                      <a:pPr>
                        <a:buNone/>
                      </a:pPr>
                      <a:r>
                        <a:rPr lang="en-US" sz="2000" dirty="0" smtClean="0"/>
                        <a:t>[10, 10, 20, 20, 30, 40, 50]</a:t>
                      </a:r>
                      <a:endParaRPr lang="en-US" sz="2000" dirty="0" smtClean="0"/>
                    </a:p>
                  </a:txBody>
                  <a:tcPr/>
                </a:tc>
              </a:tr>
              <a:tr h="426514">
                <a:tc>
                  <a:txBody>
                    <a:bodyPr/>
                    <a:p>
                      <a:r>
                        <a:rPr lang="en-US" sz="2000" dirty="0" smtClean="0"/>
                        <a:t>10</a:t>
                      </a:r>
                      <a:endParaRPr lang="en-US" sz="2000" dirty="0" smtClean="0"/>
                    </a:p>
                  </a:txBody>
                  <a:tcPr/>
                </a:tc>
                <a:tc>
                  <a:txBody>
                    <a:bodyPr/>
                    <a:p>
                      <a:r>
                        <a:rPr lang="en-US" sz="2000" dirty="0" smtClean="0"/>
                        <a:t>reverse()</a:t>
                      </a:r>
                      <a:endParaRPr lang="en-US" sz="2000" dirty="0" smtClean="0"/>
                    </a:p>
                  </a:txBody>
                  <a:tcPr/>
                </a:tc>
                <a:tc>
                  <a:txBody>
                    <a:bodyPr/>
                    <a:p>
                      <a:r>
                        <a:rPr lang="en-US" sz="2000" dirty="0" smtClean="0"/>
                        <a:t>Reverse the order of items in the list</a:t>
                      </a:r>
                      <a:endParaRPr lang="en-US" sz="2000" dirty="0" smtClean="0"/>
                    </a:p>
                  </a:txBody>
                  <a:tcPr/>
                </a:tc>
                <a:tc>
                  <a:txBody>
                    <a:bodyPr/>
                    <a:p>
                      <a:pPr>
                        <a:buNone/>
                      </a:pPr>
                      <a:r>
                        <a:rPr lang="en-US" sz="2000" dirty="0" smtClean="0"/>
                        <a:t>&gt;&gt;&gt; a = [10,20,30,40,50]</a:t>
                      </a:r>
                      <a:endParaRPr lang="en-US" sz="2000" dirty="0" smtClean="0"/>
                    </a:p>
                    <a:p>
                      <a:pPr>
                        <a:buNone/>
                      </a:pPr>
                      <a:r>
                        <a:rPr lang="en-US" sz="2000" dirty="0" smtClean="0"/>
                        <a:t>&gt;&gt;&gt; a.reverse()</a:t>
                      </a:r>
                      <a:endParaRPr lang="en-US" sz="2000" dirty="0" smtClean="0"/>
                    </a:p>
                    <a:p>
                      <a:pPr>
                        <a:buNone/>
                      </a:pPr>
                      <a:r>
                        <a:rPr lang="en-US" sz="2000" dirty="0" smtClean="0"/>
                        <a:t>&gt;&gt;&gt; print(a)</a:t>
                      </a:r>
                      <a:endParaRPr lang="en-US" sz="2000" dirty="0" smtClean="0"/>
                    </a:p>
                    <a:p>
                      <a:pPr>
                        <a:buNone/>
                      </a:pPr>
                      <a:r>
                        <a:rPr lang="en-US" sz="2000" dirty="0" smtClean="0"/>
                        <a:t>[50, 40, 30, 20, 10]</a:t>
                      </a:r>
                      <a:endParaRPr lang="en-US" sz="2000" dirty="0" smtClean="0"/>
                    </a:p>
                  </a:txBody>
                  <a:tcPr/>
                </a:tc>
              </a:tr>
              <a:tr h="426514">
                <a:tc>
                  <a:txBody>
                    <a:bodyPr/>
                    <a:p>
                      <a:r>
                        <a:rPr lang="en-US" sz="2000" dirty="0" smtClean="0"/>
                        <a:t>11</a:t>
                      </a:r>
                      <a:endParaRPr lang="en-US" sz="2000" dirty="0" smtClean="0"/>
                    </a:p>
                  </a:txBody>
                  <a:tcPr/>
                </a:tc>
                <a:tc>
                  <a:txBody>
                    <a:bodyPr/>
                    <a:p>
                      <a:r>
                        <a:rPr lang="en-US" sz="2000" dirty="0" smtClean="0"/>
                        <a:t>copy()</a:t>
                      </a:r>
                      <a:endParaRPr lang="en-US" sz="2000" dirty="0" smtClean="0"/>
                    </a:p>
                  </a:txBody>
                  <a:tcPr/>
                </a:tc>
                <a:tc>
                  <a:txBody>
                    <a:bodyPr/>
                    <a:p>
                      <a:r>
                        <a:rPr lang="en-US" sz="2000" dirty="0" smtClean="0"/>
                        <a:t>Returns a shallow copy of the list</a:t>
                      </a:r>
                      <a:endParaRPr lang="en-US" sz="2000" dirty="0" smtClean="0"/>
                    </a:p>
                  </a:txBody>
                  <a:tcPr/>
                </a:tc>
                <a:tc>
                  <a:txBody>
                    <a:bodyPr/>
                    <a:p>
                      <a:pPr>
                        <a:buNone/>
                      </a:pPr>
                      <a:r>
                        <a:rPr lang="en-US" sz="2000" dirty="0" smtClean="0"/>
                        <a:t>&gt;&gt;&gt; a = [1,2,3]</a:t>
                      </a:r>
                      <a:endParaRPr lang="en-US" sz="2000" dirty="0" smtClean="0"/>
                    </a:p>
                    <a:p>
                      <a:pPr>
                        <a:buNone/>
                      </a:pPr>
                      <a:r>
                        <a:rPr lang="en-US" sz="2000" dirty="0" smtClean="0"/>
                        <a:t>&gt;&gt;&gt; b = a              # deepcopy</a:t>
                      </a:r>
                      <a:endParaRPr lang="en-US" sz="2000" dirty="0" smtClean="0"/>
                    </a:p>
                    <a:p>
                      <a:pPr>
                        <a:buNone/>
                      </a:pPr>
                      <a:r>
                        <a:rPr lang="en-US" sz="2000" dirty="0" smtClean="0"/>
                        <a:t>&gt;&gt;&gt; c = a.copy()   #  copy</a:t>
                      </a:r>
                      <a:endParaRPr lang="en-US" sz="2000" dirty="0" smtClean="0"/>
                    </a:p>
                  </a:txBody>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21691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Built-in functions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426514">
                <a:tc>
                  <a:txBody>
                    <a:bodyPr/>
                    <a:p>
                      <a:r>
                        <a:rPr lang="en-US" sz="2000" dirty="0" smtClean="0"/>
                        <a:t>1</a:t>
                      </a:r>
                      <a:endParaRPr lang="en-US" sz="2000" dirty="0" smtClean="0"/>
                    </a:p>
                  </a:txBody>
                  <a:tcPr/>
                </a:tc>
                <a:tc>
                  <a:txBody>
                    <a:bodyPr/>
                    <a:p>
                      <a:r>
                        <a:rPr lang="en-US" sz="2000" dirty="0" smtClean="0"/>
                        <a:t>all()</a:t>
                      </a:r>
                      <a:endParaRPr lang="en-US" sz="2000" dirty="0" smtClean="0"/>
                    </a:p>
                  </a:txBody>
                  <a:tcPr/>
                </a:tc>
                <a:tc>
                  <a:txBody>
                    <a:bodyPr/>
                    <a:p>
                      <a:r>
                        <a:rPr lang="en-US" sz="2000" dirty="0" smtClean="0"/>
                        <a:t>Return True if all the elements in the list are true</a:t>
                      </a:r>
                      <a:endParaRPr lang="en-US" sz="2000" dirty="0" smtClean="0"/>
                    </a:p>
                  </a:txBody>
                  <a:tcPr/>
                </a:tc>
                <a:tc>
                  <a:txBody>
                    <a:bodyPr/>
                    <a:p>
                      <a:pPr>
                        <a:buNone/>
                      </a:pPr>
                      <a:r>
                        <a:rPr lang="en-US" sz="2000" dirty="0" smtClean="0"/>
                        <a:t>&gt;&gt;&gt; a = [1,0,1]</a:t>
                      </a:r>
                      <a:endParaRPr lang="en-US" sz="2000" dirty="0" smtClean="0"/>
                    </a:p>
                    <a:p>
                      <a:pPr>
                        <a:buNone/>
                      </a:pPr>
                      <a:r>
                        <a:rPr lang="en-US" sz="2000" dirty="0" smtClean="0"/>
                        <a:t>&gt;&gt;&gt; print(all(a))</a:t>
                      </a:r>
                      <a:endParaRPr lang="en-US" sz="2000" dirty="0" smtClean="0"/>
                    </a:p>
                    <a:p>
                      <a:pPr>
                        <a:buNone/>
                      </a:pPr>
                      <a:r>
                        <a:rPr lang="en-US" sz="2000" dirty="0" smtClean="0"/>
                        <a:t>False</a:t>
                      </a:r>
                      <a:endParaRPr lang="en-US" sz="2000" dirty="0" smtClean="0"/>
                    </a:p>
                  </a:txBody>
                  <a:tcPr/>
                </a:tc>
              </a:tr>
              <a:tr h="426514">
                <a:tc>
                  <a:txBody>
                    <a:bodyPr/>
                    <a:p>
                      <a:r>
                        <a:rPr lang="en-US" sz="2000" dirty="0" smtClean="0"/>
                        <a:t>2</a:t>
                      </a:r>
                      <a:endParaRPr lang="en-US" sz="2000" dirty="0" smtClean="0"/>
                    </a:p>
                  </a:txBody>
                  <a:tcPr/>
                </a:tc>
                <a:tc>
                  <a:txBody>
                    <a:bodyPr/>
                    <a:p>
                      <a:r>
                        <a:rPr lang="en-US" sz="2000" dirty="0" smtClean="0"/>
                        <a:t>any()</a:t>
                      </a:r>
                      <a:endParaRPr lang="en-US" sz="2000" dirty="0" smtClean="0"/>
                    </a:p>
                  </a:txBody>
                  <a:tcPr/>
                </a:tc>
                <a:tc>
                  <a:txBody>
                    <a:bodyPr/>
                    <a:p>
                      <a:r>
                        <a:rPr lang="en-US" sz="2000" dirty="0" smtClean="0"/>
                        <a:t>Return True if any element of the list is true</a:t>
                      </a:r>
                      <a:endParaRPr lang="en-US" sz="2000" dirty="0" smtClean="0"/>
                    </a:p>
                  </a:txBody>
                  <a:tcPr/>
                </a:tc>
                <a:tc>
                  <a:txBody>
                    <a:bodyPr/>
                    <a:p>
                      <a:pPr>
                        <a:buNone/>
                      </a:pPr>
                      <a:r>
                        <a:rPr lang="en-US" sz="2000" dirty="0" smtClean="0"/>
                        <a:t>&gt;&gt;&gt; a = [1,0,0,1]</a:t>
                      </a:r>
                      <a:endParaRPr lang="en-US" sz="2000" dirty="0" smtClean="0"/>
                    </a:p>
                    <a:p>
                      <a:pPr>
                        <a:buNone/>
                      </a:pPr>
                      <a:r>
                        <a:rPr lang="en-US" sz="2000" dirty="0" smtClean="0"/>
                        <a:t>&gt;&gt;&gt; print(any(a))</a:t>
                      </a:r>
                      <a:endParaRPr lang="en-US" sz="2000" dirty="0" smtClean="0"/>
                    </a:p>
                    <a:p>
                      <a:pPr>
                        <a:buNone/>
                      </a:pPr>
                      <a:r>
                        <a:rPr lang="en-US" sz="2000" dirty="0" smtClean="0"/>
                        <a:t>True</a:t>
                      </a:r>
                      <a:endParaRPr lang="en-US" sz="2000" dirty="0" smtClean="0"/>
                    </a:p>
                  </a:txBody>
                  <a:tcPr/>
                </a:tc>
              </a:tr>
              <a:tr h="426514">
                <a:tc>
                  <a:txBody>
                    <a:bodyPr/>
                    <a:p>
                      <a:r>
                        <a:rPr lang="en-US" sz="2000" dirty="0" smtClean="0"/>
                        <a:t>3</a:t>
                      </a:r>
                      <a:endParaRPr lang="en-US" sz="2000" dirty="0" smtClean="0"/>
                    </a:p>
                  </a:txBody>
                  <a:tcPr/>
                </a:tc>
                <a:tc>
                  <a:txBody>
                    <a:bodyPr/>
                    <a:p>
                      <a:r>
                        <a:rPr lang="en-US" sz="2000" dirty="0" smtClean="0"/>
                        <a:t>enumerate()</a:t>
                      </a:r>
                      <a:endParaRPr lang="en-US" sz="2000" dirty="0" smtClean="0"/>
                    </a:p>
                  </a:txBody>
                  <a:tcPr/>
                </a:tc>
                <a:tc>
                  <a:txBody>
                    <a:bodyPr/>
                    <a:p>
                      <a:r>
                        <a:rPr lang="en-US" sz="2000" dirty="0" smtClean="0"/>
                        <a:t>Return an enumerate object. It</a:t>
                      </a:r>
                      <a:r>
                        <a:rPr lang="en-US" sz="2000" baseline="0" dirty="0" smtClean="0"/>
                        <a:t> contains the index and value of all the items of the list as tuple. Index starts with zero by default if no value is specified.</a:t>
                      </a:r>
                      <a:endParaRPr lang="en-US" sz="2000" baseline="0" dirty="0" smtClean="0"/>
                    </a:p>
                  </a:txBody>
                  <a:tcPr/>
                </a:tc>
                <a:tc>
                  <a:txBody>
                    <a:bodyPr/>
                    <a:p>
                      <a:pPr>
                        <a:buNone/>
                      </a:pPr>
                      <a:r>
                        <a:rPr lang="en-US" sz="2000" baseline="0" dirty="0" smtClean="0"/>
                        <a:t>&gt;&gt;&gt; a =[11,22,33]</a:t>
                      </a:r>
                      <a:endParaRPr lang="en-US" sz="2000" baseline="0" dirty="0" smtClean="0"/>
                    </a:p>
                    <a:p>
                      <a:pPr>
                        <a:buNone/>
                      </a:pPr>
                      <a:r>
                        <a:rPr lang="en-US" sz="2000" baseline="0" dirty="0" smtClean="0"/>
                        <a:t>&gt;&gt;&gt; print(list(enumerate(a)))</a:t>
                      </a:r>
                      <a:endParaRPr lang="en-US" sz="2000" baseline="0" dirty="0" smtClean="0"/>
                    </a:p>
                    <a:p>
                      <a:pPr>
                        <a:buNone/>
                      </a:pPr>
                      <a:r>
                        <a:rPr lang="en-US" sz="2000" baseline="0" dirty="0" smtClean="0"/>
                        <a:t>[(0, 11), (1, 22), (2, 33)]</a:t>
                      </a:r>
                      <a:endParaRPr lang="en-US" sz="2000" baseline="0" dirty="0" smtClean="0"/>
                    </a:p>
                    <a:p>
                      <a:pPr>
                        <a:buNone/>
                      </a:pPr>
                      <a:r>
                        <a:rPr lang="en-US" sz="2000" baseline="0" dirty="0" smtClean="0"/>
                        <a:t>&gt;&gt;&gt; a = [11,22,33]</a:t>
                      </a:r>
                      <a:endParaRPr lang="en-US" sz="2000" baseline="0" dirty="0" smtClean="0"/>
                    </a:p>
                    <a:p>
                      <a:pPr>
                        <a:buNone/>
                      </a:pPr>
                      <a:r>
                        <a:rPr lang="en-US" sz="2000" baseline="0" dirty="0" smtClean="0"/>
                        <a:t>&gt;&gt;&gt; print(list(enumerate(a,100)))</a:t>
                      </a:r>
                      <a:endParaRPr lang="en-US" sz="2000" baseline="0" dirty="0" smtClean="0"/>
                    </a:p>
                    <a:p>
                      <a:pPr>
                        <a:buNone/>
                      </a:pPr>
                      <a:r>
                        <a:rPr lang="en-US" sz="2000" baseline="0" dirty="0" smtClean="0"/>
                        <a:t>[(100, 11), (101, 22), (102, 33)]</a:t>
                      </a:r>
                      <a:endParaRPr lang="en-US" sz="2000" baseline="0" dirty="0" smtClean="0"/>
                    </a:p>
                  </a:txBody>
                  <a:tcPr/>
                </a:tc>
              </a:tr>
              <a:tr h="426514">
                <a:tc>
                  <a:txBody>
                    <a:bodyPr/>
                    <a:p>
                      <a:r>
                        <a:rPr lang="en-US" sz="2000" dirty="0" smtClean="0"/>
                        <a:t>4</a:t>
                      </a:r>
                      <a:endParaRPr lang="en-US" sz="2000" dirty="0" smtClean="0"/>
                    </a:p>
                  </a:txBody>
                  <a:tcPr/>
                </a:tc>
                <a:tc>
                  <a:txBody>
                    <a:bodyPr/>
                    <a:p>
                      <a:r>
                        <a:rPr lang="en-US" sz="2000" dirty="0" smtClean="0"/>
                        <a:t>len()</a:t>
                      </a:r>
                      <a:endParaRPr lang="en-US" sz="2000" dirty="0" smtClean="0"/>
                    </a:p>
                  </a:txBody>
                  <a:tcPr/>
                </a:tc>
                <a:tc>
                  <a:txBody>
                    <a:bodyPr/>
                    <a:p>
                      <a:r>
                        <a:rPr lang="en-US" sz="2000" dirty="0" smtClean="0"/>
                        <a:t>Return the length (number of items) in the list</a:t>
                      </a:r>
                      <a:endParaRPr lang="en-US" sz="2000" dirty="0" smtClean="0"/>
                    </a:p>
                  </a:txBody>
                  <a:tcPr/>
                </a:tc>
                <a:tc>
                  <a:txBody>
                    <a:bodyPr/>
                    <a:p>
                      <a:pPr>
                        <a:buNone/>
                      </a:pPr>
                      <a:r>
                        <a:rPr lang="en-US" sz="2000" dirty="0" smtClean="0"/>
                        <a:t>&gt;&gt;&gt; a = [11,22,33,44]</a:t>
                      </a:r>
                      <a:endParaRPr lang="en-US" sz="2000" dirty="0" smtClean="0"/>
                    </a:p>
                    <a:p>
                      <a:pPr>
                        <a:buNone/>
                      </a:pPr>
                      <a:r>
                        <a:rPr lang="en-US" sz="2000" dirty="0" smtClean="0"/>
                        <a:t>&gt;&gt;&gt; print(len(a))</a:t>
                      </a:r>
                      <a:endParaRPr lang="en-US" sz="2000" dirty="0" smtClean="0"/>
                    </a:p>
                    <a:p>
                      <a:pPr>
                        <a:buNone/>
                      </a:pPr>
                      <a:r>
                        <a:rPr lang="en-US" sz="2000" dirty="0" smtClean="0"/>
                        <a:t>4</a:t>
                      </a:r>
                      <a:endParaRPr lang="en-US" sz="2000" dirty="0" smtClean="0"/>
                    </a:p>
                  </a:txBody>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21691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Built-in functions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5</a:t>
                      </a:r>
                      <a:endParaRPr lang="en-US" sz="2000" dirty="0" smtClean="0"/>
                    </a:p>
                  </a:txBody>
                  <a:tcPr/>
                </a:tc>
                <a:tc>
                  <a:txBody>
                    <a:bodyPr/>
                    <a:p>
                      <a:r>
                        <a:rPr lang="en-US" sz="2000" dirty="0" smtClean="0"/>
                        <a:t>list()</a:t>
                      </a:r>
                      <a:endParaRPr lang="en-US" sz="2000" dirty="0" smtClean="0"/>
                    </a:p>
                  </a:txBody>
                  <a:tcPr/>
                </a:tc>
                <a:tc>
                  <a:txBody>
                    <a:bodyPr/>
                    <a:p>
                      <a:r>
                        <a:rPr lang="en-US" sz="2000" dirty="0" smtClean="0"/>
                        <a:t>Convert an iterable (tuple, string, set, dictionary) to a list</a:t>
                      </a:r>
                      <a:endParaRPr lang="en-US" sz="2000" dirty="0" smtClean="0"/>
                    </a:p>
                  </a:txBody>
                  <a:tcPr/>
                </a:tc>
                <a:tc>
                  <a:txBody>
                    <a:bodyPr/>
                    <a:p>
                      <a:pPr>
                        <a:buNone/>
                      </a:pPr>
                      <a:r>
                        <a:rPr lang="en-US" sz="2000" dirty="0" smtClean="0"/>
                        <a:t>&gt;&gt;&gt; s = "abcdef"</a:t>
                      </a:r>
                      <a:endParaRPr lang="en-US" sz="2000" dirty="0" smtClean="0"/>
                    </a:p>
                    <a:p>
                      <a:pPr>
                        <a:buNone/>
                      </a:pPr>
                      <a:r>
                        <a:rPr lang="en-US" sz="2000" dirty="0" smtClean="0"/>
                        <a:t>&gt;&gt;&gt; print(list(s))</a:t>
                      </a:r>
                      <a:endParaRPr lang="en-US" sz="2000" dirty="0" smtClean="0"/>
                    </a:p>
                    <a:p>
                      <a:pPr>
                        <a:buNone/>
                      </a:pPr>
                      <a:r>
                        <a:rPr lang="en-US" sz="2000" dirty="0" smtClean="0"/>
                        <a:t>['a', 'b', 'c', 'd', 'e', 'f']</a:t>
                      </a:r>
                      <a:endParaRPr lang="en-US" sz="2000" dirty="0" smtClean="0"/>
                    </a:p>
                  </a:txBody>
                  <a:tcPr/>
                </a:tc>
              </a:tr>
              <a:tr h="426514">
                <a:tc>
                  <a:txBody>
                    <a:bodyPr/>
                    <a:p>
                      <a:r>
                        <a:rPr lang="en-US" sz="2000" dirty="0" smtClean="0"/>
                        <a:t>6</a:t>
                      </a:r>
                      <a:endParaRPr lang="en-US" sz="2000" dirty="0" smtClean="0"/>
                    </a:p>
                  </a:txBody>
                  <a:tcPr/>
                </a:tc>
                <a:tc>
                  <a:txBody>
                    <a:bodyPr/>
                    <a:p>
                      <a:r>
                        <a:rPr lang="en-US" sz="2000" dirty="0" smtClean="0"/>
                        <a:t>max()</a:t>
                      </a:r>
                      <a:endParaRPr lang="en-US" sz="2000" dirty="0" smtClean="0"/>
                    </a:p>
                  </a:txBody>
                  <a:tcPr/>
                </a:tc>
                <a:tc>
                  <a:txBody>
                    <a:bodyPr/>
                    <a:p>
                      <a:r>
                        <a:rPr lang="en-US" sz="2000" dirty="0" smtClean="0"/>
                        <a:t>Return the largest number in the list</a:t>
                      </a:r>
                      <a:endParaRPr lang="en-US" sz="2000" dirty="0" smtClean="0"/>
                    </a:p>
                  </a:txBody>
                  <a:tcPr/>
                </a:tc>
                <a:tc>
                  <a:txBody>
                    <a:bodyPr/>
                    <a:p>
                      <a:pPr>
                        <a:buNone/>
                      </a:pPr>
                      <a:r>
                        <a:rPr lang="en-US" sz="2000" dirty="0" smtClean="0"/>
                        <a:t>&gt;&gt;&gt; a = [11,4,22,35,2,-3,5,-1]</a:t>
                      </a:r>
                      <a:endParaRPr lang="en-US" sz="2000" dirty="0" smtClean="0"/>
                    </a:p>
                    <a:p>
                      <a:pPr>
                        <a:buNone/>
                      </a:pPr>
                      <a:r>
                        <a:rPr lang="en-US" sz="2000" dirty="0" smtClean="0"/>
                        <a:t>&gt;&gt;&gt; print(max(a))</a:t>
                      </a:r>
                      <a:endParaRPr lang="en-US" sz="2000" dirty="0" smtClean="0"/>
                    </a:p>
                    <a:p>
                      <a:pPr>
                        <a:buNone/>
                      </a:pPr>
                      <a:r>
                        <a:rPr lang="en-US" sz="2000" dirty="0" smtClean="0"/>
                        <a:t>35</a:t>
                      </a:r>
                      <a:endParaRPr lang="en-US" sz="2000" dirty="0" smtClean="0"/>
                    </a:p>
                  </a:txBody>
                  <a:tcPr/>
                </a:tc>
              </a:tr>
              <a:tr h="426514">
                <a:tc>
                  <a:txBody>
                    <a:bodyPr/>
                    <a:p>
                      <a:r>
                        <a:rPr lang="en-US" sz="2000" dirty="0" smtClean="0"/>
                        <a:t>7</a:t>
                      </a:r>
                      <a:endParaRPr lang="en-US" sz="2000" dirty="0" smtClean="0"/>
                    </a:p>
                  </a:txBody>
                  <a:tcPr/>
                </a:tc>
                <a:tc>
                  <a:txBody>
                    <a:bodyPr/>
                    <a:p>
                      <a:r>
                        <a:rPr lang="en-US" sz="2000" dirty="0" smtClean="0"/>
                        <a:t>min()</a:t>
                      </a:r>
                      <a:endParaRPr lang="en-US" sz="2000" dirty="0" smtClean="0"/>
                    </a:p>
                  </a:txBody>
                  <a:tcPr/>
                </a:tc>
                <a:tc>
                  <a:txBody>
                    <a:bodyPr/>
                    <a:p>
                      <a:r>
                        <a:rPr lang="en-US" sz="2000" dirty="0" smtClean="0"/>
                        <a:t>Return</a:t>
                      </a:r>
                      <a:r>
                        <a:rPr lang="en-US" sz="2000" baseline="0" dirty="0" smtClean="0"/>
                        <a:t> the smallest number in the list</a:t>
                      </a:r>
                      <a:endParaRPr lang="en-US" sz="2000" baseline="0" dirty="0" smtClean="0"/>
                    </a:p>
                  </a:txBody>
                  <a:tcPr/>
                </a:tc>
                <a:tc>
                  <a:txBody>
                    <a:bodyPr/>
                    <a:p>
                      <a:pPr>
                        <a:buNone/>
                      </a:pPr>
                      <a:r>
                        <a:rPr lang="en-US" sz="2000" baseline="0" dirty="0" smtClean="0"/>
                        <a:t>&gt;&gt;&gt; a = [11,4,22,35,2,-3,5,-1]</a:t>
                      </a:r>
                      <a:endParaRPr lang="en-US" sz="2000" baseline="0" dirty="0" smtClean="0"/>
                    </a:p>
                    <a:p>
                      <a:pPr>
                        <a:buNone/>
                      </a:pPr>
                      <a:r>
                        <a:rPr lang="en-US" sz="2000" baseline="0" dirty="0" smtClean="0"/>
                        <a:t>&gt;&gt;&gt; print(min(a))</a:t>
                      </a:r>
                      <a:endParaRPr lang="en-US" sz="2000" baseline="0" dirty="0" smtClean="0"/>
                    </a:p>
                    <a:p>
                      <a:pPr>
                        <a:buNone/>
                      </a:pPr>
                      <a:r>
                        <a:rPr lang="en-US" sz="2000" baseline="0" dirty="0" smtClean="0"/>
                        <a:t>-3</a:t>
                      </a:r>
                      <a:endParaRPr lang="en-US" sz="2000" baseline="0" dirty="0" smtClean="0"/>
                    </a:p>
                  </a:txBody>
                  <a:tcPr/>
                </a:tc>
              </a:tr>
              <a:tr h="426514">
                <a:tc>
                  <a:txBody>
                    <a:bodyPr/>
                    <a:p>
                      <a:r>
                        <a:rPr lang="en-US" sz="2000" dirty="0" smtClean="0"/>
                        <a:t>8</a:t>
                      </a:r>
                      <a:endParaRPr lang="en-US" sz="2000" dirty="0" smtClean="0"/>
                    </a:p>
                  </a:txBody>
                  <a:tcPr/>
                </a:tc>
                <a:tc>
                  <a:txBody>
                    <a:bodyPr/>
                    <a:p>
                      <a:r>
                        <a:rPr lang="en-US" sz="2000" dirty="0" smtClean="0"/>
                        <a:t>sum()</a:t>
                      </a:r>
                      <a:endParaRPr lang="en-US" sz="2000" dirty="0" smtClean="0"/>
                    </a:p>
                  </a:txBody>
                  <a:tcPr/>
                </a:tc>
                <a:tc>
                  <a:txBody>
                    <a:bodyPr/>
                    <a:p>
                      <a:r>
                        <a:rPr lang="en-US" sz="2000" dirty="0" smtClean="0"/>
                        <a:t>Return the sum of all elements in the list</a:t>
                      </a:r>
                      <a:endParaRPr lang="en-US" sz="2000" dirty="0" smtClean="0"/>
                    </a:p>
                  </a:txBody>
                  <a:tcPr/>
                </a:tc>
                <a:tc>
                  <a:txBody>
                    <a:bodyPr/>
                    <a:p>
                      <a:pPr>
                        <a:buNone/>
                      </a:pPr>
                      <a:r>
                        <a:rPr lang="en-US" sz="2000" dirty="0" smtClean="0">
                          <a:sym typeface="+mn-ea"/>
                        </a:rPr>
                        <a:t>&gt;&gt;&gt; a = [11,4,22,35,2,-3,5,-1]</a:t>
                      </a:r>
                      <a:endParaRPr lang="en-US" sz="2000" dirty="0" smtClean="0">
                        <a:sym typeface="+mn-ea"/>
                      </a:endParaRPr>
                    </a:p>
                    <a:p>
                      <a:pPr>
                        <a:buNone/>
                      </a:pPr>
                      <a:r>
                        <a:rPr lang="en-US" sz="2000" dirty="0" smtClean="0"/>
                        <a:t>&gt;&gt;&gt; print(sum(a))</a:t>
                      </a:r>
                      <a:endParaRPr lang="en-US" sz="2000" dirty="0" smtClean="0"/>
                    </a:p>
                    <a:p>
                      <a:pPr>
                        <a:buNone/>
                      </a:pPr>
                      <a:r>
                        <a:rPr lang="en-US" sz="2000" dirty="0" smtClean="0"/>
                        <a:t>75</a:t>
                      </a:r>
                      <a:endParaRPr lang="en-US" sz="2000" dirty="0" smtClean="0"/>
                    </a:p>
                  </a:txBody>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99529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comprehension</a:t>
            </a:r>
            <a:endParaRPr lang="en-US" sz="2800" dirty="0" smtClean="0">
              <a:gradFill>
                <a:gsLst>
                  <a:gs pos="21000">
                    <a:srgbClr val="53575C"/>
                  </a:gs>
                  <a:gs pos="88000">
                    <a:srgbClr val="C5C7CA"/>
                  </a:gs>
                </a:gsLst>
                <a:lin ang="5400000"/>
              </a:gradFill>
              <a:effectLst/>
              <a:sym typeface="+mn-ea"/>
            </a:endParaRPr>
          </a:p>
        </p:txBody>
      </p:sp>
      <p:sp>
        <p:nvSpPr>
          <p:cNvPr id="2" name="Text Box 1"/>
          <p:cNvSpPr txBox="1"/>
          <p:nvPr/>
        </p:nvSpPr>
        <p:spPr>
          <a:xfrm>
            <a:off x="2593340" y="726440"/>
            <a:ext cx="4928235" cy="1014730"/>
          </a:xfrm>
          <a:prstGeom prst="rect">
            <a:avLst/>
          </a:prstGeom>
          <a:noFill/>
        </p:spPr>
        <p:txBody>
          <a:bodyPr wrap="none" rtlCol="0">
            <a:spAutoFit/>
          </a:bodyPr>
          <a:p>
            <a:pPr algn="l"/>
            <a:r>
              <a:rPr lang="en-US" sz="2000"/>
              <a:t>new_list = [expression for member in iterable]</a:t>
            </a:r>
            <a:endParaRPr lang="en-US" sz="2000"/>
          </a:p>
          <a:p>
            <a:pPr algn="l"/>
            <a:endParaRPr lang="en-US" sz="2000"/>
          </a:p>
          <a:p>
            <a:pPr algn="l"/>
            <a:r>
              <a:rPr lang="en-US" sz="2000"/>
              <a:t>Ex : squares = [i * i for i in range(10)]</a:t>
            </a:r>
            <a:endParaRPr lang="en-US" sz="2000"/>
          </a:p>
        </p:txBody>
      </p:sp>
      <p:sp>
        <p:nvSpPr>
          <p:cNvPr id="7" name="Text Box 6"/>
          <p:cNvSpPr txBox="1"/>
          <p:nvPr/>
        </p:nvSpPr>
        <p:spPr>
          <a:xfrm>
            <a:off x="245110" y="1945640"/>
            <a:ext cx="11445240" cy="2245360"/>
          </a:xfrm>
          <a:prstGeom prst="rect">
            <a:avLst/>
          </a:prstGeom>
          <a:noFill/>
        </p:spPr>
        <p:txBody>
          <a:bodyPr wrap="square" rtlCol="0">
            <a:spAutoFit/>
          </a:bodyPr>
          <a:p>
            <a:pPr algn="l"/>
            <a:r>
              <a:rPr lang="en-US" sz="2000"/>
              <a:t>Every list comprehension in Python includes three elements:</a:t>
            </a:r>
            <a:endParaRPr lang="en-US" sz="2000"/>
          </a:p>
          <a:p>
            <a:pPr algn="l"/>
            <a:endParaRPr lang="en-US" sz="2000"/>
          </a:p>
          <a:p>
            <a:pPr algn="l"/>
            <a:r>
              <a:rPr lang="en-US" sz="2000"/>
              <a:t>expression is the member itself, a call to a method, or any other valid expression that returns a value.</a:t>
            </a:r>
            <a:endParaRPr lang="en-US" sz="2000"/>
          </a:p>
          <a:p>
            <a:pPr algn="l"/>
            <a:endParaRPr lang="en-US" sz="2000"/>
          </a:p>
          <a:p>
            <a:pPr algn="l"/>
            <a:r>
              <a:rPr lang="en-US" sz="2000"/>
              <a:t>member is the object or value in the list or iterable.</a:t>
            </a:r>
            <a:endParaRPr lang="en-US" sz="2000"/>
          </a:p>
          <a:p>
            <a:pPr algn="l"/>
            <a:endParaRPr lang="en-US" sz="2000"/>
          </a:p>
          <a:p>
            <a:pPr algn="l"/>
            <a:r>
              <a:rPr lang="en-US" sz="2000"/>
              <a:t>iterable is a list, set, sequence, generator, or any other object that can return its elements one at a time. </a:t>
            </a:r>
            <a:endParaRPr lang="en-US" sz="2000"/>
          </a:p>
        </p:txBody>
      </p:sp>
      <p:sp>
        <p:nvSpPr>
          <p:cNvPr id="3" name="Text Box 2"/>
          <p:cNvSpPr txBox="1"/>
          <p:nvPr/>
        </p:nvSpPr>
        <p:spPr>
          <a:xfrm>
            <a:off x="2593340" y="4512310"/>
            <a:ext cx="5216525" cy="1938020"/>
          </a:xfrm>
          <a:prstGeom prst="rect">
            <a:avLst/>
          </a:prstGeom>
          <a:noFill/>
        </p:spPr>
        <p:txBody>
          <a:bodyPr wrap="none" rtlCol="0">
            <a:spAutoFit/>
          </a:bodyPr>
          <a:p>
            <a:pPr algn="l"/>
            <a:r>
              <a:rPr lang="en-US" sz="2000"/>
              <a:t>Example 1:</a:t>
            </a:r>
            <a:endParaRPr lang="en-US" sz="2000"/>
          </a:p>
          <a:p>
            <a:pPr algn="l"/>
            <a:endParaRPr lang="en-US" sz="2000"/>
          </a:p>
          <a:p>
            <a:pPr algn="l"/>
            <a:r>
              <a:rPr lang="en-US" sz="2000"/>
              <a:t>&gt;&gt;&gt; sentence = 'the rocket came back from mars'</a:t>
            </a:r>
            <a:endParaRPr lang="en-US" sz="2000"/>
          </a:p>
          <a:p>
            <a:pPr algn="l"/>
            <a:r>
              <a:rPr lang="en-US" sz="2000"/>
              <a:t>&gt;&gt;&gt; vowels = [i for i in sentence if i in 'aeiou']</a:t>
            </a:r>
            <a:endParaRPr lang="en-US" sz="2000"/>
          </a:p>
          <a:p>
            <a:pPr algn="l"/>
            <a:r>
              <a:rPr lang="en-US" sz="2000"/>
              <a:t>&gt;&gt;&gt; vowels</a:t>
            </a:r>
            <a:endParaRPr lang="en-US" sz="2000"/>
          </a:p>
          <a:p>
            <a:pPr algn="l"/>
            <a:r>
              <a:rPr lang="en-US" sz="2000"/>
              <a:t>['e', 'o', 'e', 'a', 'e', 'a', 'o', 'a']</a:t>
            </a:r>
            <a:endParaRPr lang="en-US" sz="2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99529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List comprehension</a:t>
            </a:r>
            <a:endParaRPr lang="en-US" sz="2800" dirty="0" smtClean="0">
              <a:gradFill>
                <a:gsLst>
                  <a:gs pos="21000">
                    <a:srgbClr val="53575C"/>
                  </a:gs>
                  <a:gs pos="88000">
                    <a:srgbClr val="C5C7CA"/>
                  </a:gs>
                </a:gsLst>
                <a:lin ang="5400000"/>
              </a:gradFill>
              <a:effectLst/>
              <a:sym typeface="+mn-ea"/>
            </a:endParaRPr>
          </a:p>
        </p:txBody>
      </p:sp>
      <p:sp>
        <p:nvSpPr>
          <p:cNvPr id="7" name="Text Box 6"/>
          <p:cNvSpPr txBox="1"/>
          <p:nvPr/>
        </p:nvSpPr>
        <p:spPr>
          <a:xfrm>
            <a:off x="147955" y="765810"/>
            <a:ext cx="6119495" cy="1938020"/>
          </a:xfrm>
          <a:prstGeom prst="rect">
            <a:avLst/>
          </a:prstGeom>
          <a:noFill/>
        </p:spPr>
        <p:txBody>
          <a:bodyPr wrap="none" rtlCol="0">
            <a:spAutoFit/>
          </a:bodyPr>
          <a:p>
            <a:pPr algn="l"/>
            <a:r>
              <a:rPr lang="en-US" sz="2000"/>
              <a:t>Example 2 :</a:t>
            </a:r>
            <a:endParaRPr lang="en-US" sz="2000"/>
          </a:p>
          <a:p>
            <a:pPr algn="l"/>
            <a:endParaRPr lang="en-US" sz="2000"/>
          </a:p>
          <a:p>
            <a:pPr algn="l"/>
            <a:r>
              <a:rPr lang="en-US" sz="2000"/>
              <a:t>&gt;&gt;&gt; original_prices = [1.25, -9.45, 10.22, 3.78, -5.92, 1.16]</a:t>
            </a:r>
            <a:endParaRPr lang="en-US" sz="2000"/>
          </a:p>
          <a:p>
            <a:pPr algn="l"/>
            <a:r>
              <a:rPr lang="en-US" sz="2000"/>
              <a:t>&gt;&gt;&gt; prices = [i if i &gt; 0 else 0 for i in original_prices]</a:t>
            </a:r>
            <a:endParaRPr lang="en-US" sz="2000"/>
          </a:p>
          <a:p>
            <a:pPr algn="l"/>
            <a:r>
              <a:rPr lang="en-US" sz="2000"/>
              <a:t>&gt;&gt;&gt; prices</a:t>
            </a:r>
            <a:endParaRPr lang="en-US" sz="2000"/>
          </a:p>
          <a:p>
            <a:pPr algn="l"/>
            <a:r>
              <a:rPr lang="en-US" sz="2000"/>
              <a:t>[1.25, 0, 10.22, 3.78, 0, 1.16]</a:t>
            </a:r>
            <a:endParaRPr lang="en-US" sz="2000"/>
          </a:p>
        </p:txBody>
      </p:sp>
      <p:sp>
        <p:nvSpPr>
          <p:cNvPr id="2" name="TextBox 5"/>
          <p:cNvSpPr txBox="1"/>
          <p:nvPr/>
        </p:nvSpPr>
        <p:spPr>
          <a:xfrm>
            <a:off x="7100570" y="1804035"/>
            <a:ext cx="5091430" cy="3784600"/>
          </a:xfrm>
          <a:prstGeom prst="rect">
            <a:avLst/>
          </a:prstGeom>
          <a:noFill/>
        </p:spPr>
        <p:txBody>
          <a:bodyPr wrap="none" rtlCol="0">
            <a:spAutoFit/>
          </a:bodyPr>
          <a:p>
            <a:pPr algn="l"/>
            <a:r>
              <a:rPr lang="en-US" sz="2000" dirty="0" smtClean="0"/>
              <a:t>Example 4  :</a:t>
            </a:r>
            <a:endParaRPr lang="en-US" sz="2000" dirty="0" smtClean="0"/>
          </a:p>
          <a:p>
            <a:pPr algn="l"/>
            <a:endParaRPr lang="en-US" sz="2000" dirty="0" smtClean="0"/>
          </a:p>
          <a:p>
            <a:pPr algn="l"/>
            <a:r>
              <a:rPr lang="en-US" sz="2000" dirty="0" smtClean="0"/>
              <a:t>result </a:t>
            </a:r>
            <a:r>
              <a:rPr lang="en-US" sz="2000" dirty="0"/>
              <a:t>= []</a:t>
            </a:r>
            <a:endParaRPr lang="en-US" sz="2000" dirty="0"/>
          </a:p>
          <a:p>
            <a:pPr algn="l"/>
            <a:r>
              <a:rPr lang="en-US" sz="2000" dirty="0"/>
              <a:t>for x in range(3):</a:t>
            </a:r>
            <a:endParaRPr lang="en-US" sz="2000" dirty="0"/>
          </a:p>
          <a:p>
            <a:pPr algn="l"/>
            <a:r>
              <a:rPr lang="en-US" sz="2000" dirty="0"/>
              <a:t>    for y in range(3):</a:t>
            </a:r>
            <a:endParaRPr lang="en-US" sz="2000" dirty="0"/>
          </a:p>
          <a:p>
            <a:pPr algn="l"/>
            <a:r>
              <a:rPr lang="en-US" sz="2000" dirty="0"/>
              <a:t>        </a:t>
            </a:r>
            <a:r>
              <a:rPr lang="en-US" sz="2000" dirty="0" err="1"/>
              <a:t>result.append</a:t>
            </a:r>
            <a:r>
              <a:rPr lang="en-US" sz="2000" dirty="0"/>
              <a:t>((x, y,))</a:t>
            </a:r>
            <a:endParaRPr lang="en-US" sz="2000" dirty="0"/>
          </a:p>
          <a:p>
            <a:pPr algn="l"/>
            <a:r>
              <a:rPr lang="en-US" sz="2000" dirty="0"/>
              <a:t>result</a:t>
            </a:r>
            <a:endParaRPr lang="en-US" sz="2000" dirty="0"/>
          </a:p>
          <a:p>
            <a:pPr algn="l"/>
            <a:endParaRPr lang="en-US" sz="2000" dirty="0"/>
          </a:p>
          <a:p>
            <a:pPr algn="l"/>
            <a:r>
              <a:rPr lang="en-US" sz="2000" dirty="0"/>
              <a:t>This is same as</a:t>
            </a:r>
            <a:endParaRPr lang="en-US" sz="2000" dirty="0"/>
          </a:p>
          <a:p>
            <a:pPr algn="l"/>
            <a:r>
              <a:rPr lang="en-US" sz="2000" dirty="0">
                <a:sym typeface="+mn-ea"/>
              </a:rPr>
              <a:t>result = [(x, y,) for x in range(3) for y in range(3</a:t>
            </a:r>
            <a:r>
              <a:rPr lang="en-US" sz="2000" dirty="0" smtClean="0">
                <a:sym typeface="+mn-ea"/>
              </a:rPr>
              <a:t>)]</a:t>
            </a:r>
            <a:endParaRPr lang="en-US" sz="2000" dirty="0" smtClean="0">
              <a:sym typeface="+mn-ea"/>
            </a:endParaRPr>
          </a:p>
          <a:p>
            <a:pPr algn="l"/>
            <a:endParaRPr lang="en-US" sz="2000" dirty="0"/>
          </a:p>
          <a:p>
            <a:pPr algn="l"/>
            <a:endParaRPr lang="en-US" sz="2000" dirty="0"/>
          </a:p>
        </p:txBody>
      </p:sp>
      <p:sp>
        <p:nvSpPr>
          <p:cNvPr id="3" name="Text Box 2"/>
          <p:cNvSpPr txBox="1"/>
          <p:nvPr/>
        </p:nvSpPr>
        <p:spPr>
          <a:xfrm>
            <a:off x="147955" y="3522345"/>
            <a:ext cx="6119495" cy="2553335"/>
          </a:xfrm>
          <a:prstGeom prst="rect">
            <a:avLst/>
          </a:prstGeom>
          <a:noFill/>
        </p:spPr>
        <p:txBody>
          <a:bodyPr wrap="none" rtlCol="0">
            <a:spAutoFit/>
          </a:bodyPr>
          <a:p>
            <a:pPr algn="l"/>
            <a:r>
              <a:rPr lang="en-US" sz="2000"/>
              <a:t>Example 3 :</a:t>
            </a:r>
            <a:endParaRPr lang="en-US" sz="2000"/>
          </a:p>
          <a:p>
            <a:pPr algn="l"/>
            <a:endParaRPr lang="en-US" sz="2000"/>
          </a:p>
          <a:p>
            <a:pPr algn="l"/>
            <a:r>
              <a:rPr lang="en-US" sz="2000">
                <a:sym typeface="+mn-ea"/>
              </a:rPr>
              <a:t>&gt;&gt;&gt; original_prices = [1.25, -9.45, 10.22, 3.78, -5.92, 1.16]</a:t>
            </a:r>
            <a:endParaRPr lang="en-US" sz="2000"/>
          </a:p>
          <a:p>
            <a:pPr algn="l"/>
            <a:r>
              <a:rPr lang="en-US" sz="2000"/>
              <a:t>&gt;&gt;&gt; def get_price(price):</a:t>
            </a:r>
            <a:endParaRPr lang="en-US" sz="2000"/>
          </a:p>
          <a:p>
            <a:pPr algn="l"/>
            <a:r>
              <a:rPr lang="en-US" sz="2000"/>
              <a:t>           return price if price &gt; 0 else 0</a:t>
            </a:r>
            <a:endParaRPr lang="en-US" sz="2000"/>
          </a:p>
          <a:p>
            <a:pPr algn="l"/>
            <a:r>
              <a:rPr lang="en-US" sz="2000"/>
              <a:t>&gt;&gt;&gt; prices = [get_price(i) for i in original_prices]</a:t>
            </a:r>
            <a:endParaRPr lang="en-US" sz="2000"/>
          </a:p>
          <a:p>
            <a:pPr algn="l"/>
            <a:r>
              <a:rPr lang="en-US" sz="2000"/>
              <a:t>&gt;&gt;&gt; prices</a:t>
            </a:r>
            <a:endParaRPr lang="en-US" sz="2000"/>
          </a:p>
          <a:p>
            <a:pPr algn="l"/>
            <a:r>
              <a:rPr lang="en-US" sz="2000"/>
              <a:t>[1.25, 0, 10.22, 3.78, 0, 1.16]</a:t>
            </a:r>
            <a:endParaRPr lang="en-US" sz="20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408" y="1644"/>
              <a:ext cx="2377" cy="919"/>
            </a:xfrm>
            <a:prstGeom prst="rect">
              <a:avLst/>
            </a:prstGeom>
          </p:spPr>
          <p:txBody>
            <a:bodyPr wrap="none">
              <a:spAutoFit/>
            </a:bodyPr>
            <a:p>
              <a:pPr algn="l"/>
              <a:r>
                <a:rPr lang="en-US" sz="3200" b="1" dirty="0">
                  <a:cs typeface="Times New Roman" panose="02020603050405020304" pitchFamily="18" charset="0"/>
                </a:rPr>
                <a:t>9. Tuple</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124575" y="1729105"/>
            <a:ext cx="5514340" cy="378460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What is Tuple?</a:t>
            </a:r>
            <a:endParaRPr lang="en-US" sz="2400" dirty="0" smtClean="0">
              <a:sym typeface="+mn-ea"/>
            </a:endParaRPr>
          </a:p>
          <a:p>
            <a:pPr marL="914400" lvl="1" indent="-457200" algn="l">
              <a:buFont typeface="+mj-lt"/>
              <a:buAutoNum type="arabicPeriod"/>
            </a:pPr>
            <a:r>
              <a:rPr lang="en-US" sz="2400" dirty="0" smtClean="0">
                <a:sym typeface="+mn-ea"/>
              </a:rPr>
              <a:t>Packing/Unpacking, SIngleton Tuple</a:t>
            </a:r>
            <a:endParaRPr lang="en-US" sz="2400" dirty="0" smtClean="0">
              <a:sym typeface="+mn-ea"/>
            </a:endParaRPr>
          </a:p>
          <a:p>
            <a:pPr marL="914400" lvl="1" indent="-457200" algn="l">
              <a:buFont typeface="+mj-lt"/>
              <a:buAutoNum type="arabicPeriod"/>
            </a:pPr>
            <a:r>
              <a:rPr lang="en-US" sz="2400" dirty="0" smtClean="0">
                <a:sym typeface="+mn-ea"/>
              </a:rPr>
              <a:t>C</a:t>
            </a:r>
            <a:r>
              <a:rPr lang="en-US" sz="2400" dirty="0" smtClean="0">
                <a:sym typeface="+mn-ea"/>
              </a:rPr>
              <a:t>haracteristics</a:t>
            </a:r>
            <a:endParaRPr lang="en-US" sz="2400" dirty="0" smtClean="0">
              <a:sym typeface="+mn-ea"/>
            </a:endParaRPr>
          </a:p>
          <a:p>
            <a:pPr marL="914400" lvl="1" indent="-457200" algn="l">
              <a:buFont typeface="+mj-lt"/>
              <a:buAutoNum type="arabicPeriod"/>
            </a:pPr>
            <a:r>
              <a:rPr lang="en-US" sz="2400" dirty="0" smtClean="0">
                <a:sym typeface="+mn-ea"/>
              </a:rPr>
              <a:t>Tuple Indexing</a:t>
            </a:r>
            <a:endParaRPr lang="en-US" sz="2400" dirty="0" smtClean="0">
              <a:sym typeface="+mn-ea"/>
            </a:endParaRPr>
          </a:p>
          <a:p>
            <a:pPr marL="914400" lvl="1" indent="-457200" algn="l">
              <a:buFont typeface="+mj-lt"/>
              <a:buAutoNum type="arabicPeriod"/>
            </a:pPr>
            <a:r>
              <a:rPr lang="en-US" sz="2400" dirty="0" smtClean="0">
                <a:sym typeface="+mn-ea"/>
              </a:rPr>
              <a:t>Tuple Slicing</a:t>
            </a:r>
            <a:endParaRPr lang="en-US" sz="2400" dirty="0" smtClean="0">
              <a:sym typeface="+mn-ea"/>
            </a:endParaRPr>
          </a:p>
          <a:p>
            <a:pPr marL="914400" lvl="1" indent="-457200" algn="l">
              <a:buFont typeface="+mj-lt"/>
              <a:buAutoNum type="arabicPeriod"/>
            </a:pPr>
            <a:r>
              <a:rPr lang="en-US" sz="2400" dirty="0" smtClean="0">
                <a:sym typeface="+mn-ea"/>
              </a:rPr>
              <a:t>Basic tuple operations</a:t>
            </a:r>
            <a:endParaRPr lang="en-US" sz="2400"/>
          </a:p>
          <a:p>
            <a:pPr marL="914400" lvl="1" indent="-457200" algn="l">
              <a:buFont typeface="+mj-lt"/>
              <a:buAutoNum type="arabicPeriod"/>
            </a:pPr>
            <a:r>
              <a:rPr lang="en-US" sz="2400"/>
              <a:t>Tuple Methods</a:t>
            </a:r>
            <a:endParaRPr lang="en-US" sz="2400"/>
          </a:p>
          <a:p>
            <a:pPr marL="914400" lvl="1" indent="-457200" algn="l">
              <a:buFont typeface="+mj-lt"/>
              <a:buAutoNum type="arabicPeriod"/>
            </a:pPr>
            <a:r>
              <a:rPr lang="en-US" sz="2400"/>
              <a:t>Tuple Built-in functions</a:t>
            </a:r>
            <a:endParaRPr lang="en-US" sz="240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53035" y="772795"/>
            <a:ext cx="10961370" cy="1322070"/>
          </a:xfrm>
          <a:prstGeom prst="rect">
            <a:avLst/>
          </a:prstGeom>
          <a:noFill/>
        </p:spPr>
        <p:txBody>
          <a:bodyPr wrap="none" rtlCol="0" anchor="t">
            <a:spAutoFit/>
          </a:bodyPr>
          <a:p>
            <a:pPr marL="342900" indent="-342900" algn="l">
              <a:buFont typeface="Arial" panose="020B0604020202020204" pitchFamily="34" charset="0"/>
              <a:buChar char="•"/>
            </a:pPr>
            <a:r>
              <a:rPr lang="en-US" sz="2000" dirty="0" smtClean="0">
                <a:sym typeface="+mn-ea"/>
              </a:rPr>
              <a:t>Tuple is an ordered collection and allows duplicate elements like list.</a:t>
            </a:r>
            <a:endParaRPr lang="en-US" sz="2000" dirty="0" smtClean="0">
              <a:sym typeface="+mn-ea"/>
            </a:endParaRPr>
          </a:p>
          <a:p>
            <a:pPr marL="342900" indent="-342900" algn="l">
              <a:buFont typeface="Arial" panose="020B0604020202020204" pitchFamily="34" charset="0"/>
              <a:buChar char="•"/>
            </a:pPr>
            <a:r>
              <a:rPr lang="en-US" sz="2000" dirty="0" smtClean="0">
                <a:sym typeface="+mn-ea"/>
              </a:rPr>
              <a:t>Allows to store heterogeneous elements</a:t>
            </a:r>
            <a:endParaRPr lang="en-US" sz="2000" dirty="0" smtClean="0">
              <a:sym typeface="+mn-ea"/>
            </a:endParaRPr>
          </a:p>
          <a:p>
            <a:pPr marL="342900" indent="-342900" algn="l">
              <a:buFont typeface="Arial" panose="020B0604020202020204" pitchFamily="34" charset="0"/>
              <a:buChar char="•"/>
            </a:pPr>
            <a:r>
              <a:rPr lang="en-US" sz="2000" dirty="0" smtClean="0">
                <a:sym typeface="+mn-ea"/>
              </a:rPr>
              <a:t>Tuple elements are enclosed within braces or paranthesis - ()</a:t>
            </a:r>
            <a:endParaRPr lang="en-US" sz="2000" dirty="0" smtClean="0">
              <a:sym typeface="+mn-ea"/>
            </a:endParaRPr>
          </a:p>
          <a:p>
            <a:pPr marL="342900" indent="-342900" algn="l">
              <a:buFont typeface="Arial" panose="020B0604020202020204" pitchFamily="34" charset="0"/>
              <a:buChar char="•"/>
            </a:pPr>
            <a:r>
              <a:rPr lang="en-US" sz="2000" dirty="0" smtClean="0">
                <a:sym typeface="+mn-ea"/>
              </a:rPr>
              <a:t>A tuple with only one element should have a comma after the element, else it will taken as int object.</a:t>
            </a:r>
            <a:endParaRPr lang="en-US" sz="2000" dirty="0" smtClean="0">
              <a:sym typeface="+mn-ea"/>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270125" cy="521970"/>
          </a:xfrm>
          <a:prstGeom prst="rect">
            <a:avLst/>
          </a:prstGeom>
          <a:noFill/>
        </p:spPr>
        <p:txBody>
          <a:bodyPr wrap="none" rtlCol="0">
            <a:spAutoFit/>
            <a:scene3d>
              <a:camera prst="orthographicFront"/>
              <a:lightRig rig="threePt" dir="t"/>
            </a:scene3d>
          </a:bodyPr>
          <a:p>
            <a:pPr marL="0" lvl="1" algn="l">
              <a:buClrTx/>
              <a:buSzTx/>
              <a:buFontTx/>
            </a:pPr>
            <a:r>
              <a:rPr lang="en-US" sz="2800">
                <a:gradFill>
                  <a:gsLst>
                    <a:gs pos="21000">
                      <a:srgbClr val="53575C"/>
                    </a:gs>
                    <a:gs pos="88000">
                      <a:srgbClr val="C5C7CA"/>
                    </a:gs>
                  </a:gsLst>
                  <a:lin ang="5400000"/>
                </a:gradFill>
                <a:effectLst/>
                <a:sym typeface="+mn-ea"/>
              </a:rPr>
              <a:t>What is tuple?</a:t>
            </a:r>
            <a:endParaRPr lang="en-US" sz="2800">
              <a:gradFill>
                <a:gsLst>
                  <a:gs pos="21000">
                    <a:srgbClr val="53575C"/>
                  </a:gs>
                  <a:gs pos="88000">
                    <a:srgbClr val="C5C7CA"/>
                  </a:gs>
                </a:gsLst>
                <a:lin ang="5400000"/>
              </a:gradFill>
              <a:effectLst/>
              <a:sym typeface="+mn-ea"/>
            </a:endParaRPr>
          </a:p>
        </p:txBody>
      </p:sp>
      <p:sp>
        <p:nvSpPr>
          <p:cNvPr id="9" name="Text Box 8"/>
          <p:cNvSpPr txBox="1"/>
          <p:nvPr/>
        </p:nvSpPr>
        <p:spPr>
          <a:xfrm>
            <a:off x="153035" y="2313305"/>
            <a:ext cx="5521960" cy="1630045"/>
          </a:xfrm>
          <a:prstGeom prst="rect">
            <a:avLst/>
          </a:prstGeom>
          <a:noFill/>
        </p:spPr>
        <p:txBody>
          <a:bodyPr wrap="none" rtlCol="0" anchor="t">
            <a:spAutoFit/>
          </a:bodyPr>
          <a:p>
            <a:pPr algn="l"/>
            <a:r>
              <a:rPr lang="en-US" sz="2000" dirty="0" smtClean="0">
                <a:cs typeface="Times New Roman" panose="02020603050405020304" pitchFamily="18" charset="0"/>
                <a:sym typeface="+mn-ea"/>
              </a:rPr>
              <a:t>List and Tuple - comparision</a:t>
            </a:r>
            <a:endParaRPr lang="en-US" sz="2000" dirty="0" smtClean="0">
              <a:cs typeface="Times New Roman" panose="02020603050405020304" pitchFamily="18" charset="0"/>
              <a:sym typeface="+mn-ea"/>
            </a:endParaRPr>
          </a:p>
          <a:p>
            <a:pPr algn="l"/>
            <a:endParaRPr lang="en-US" sz="2000"/>
          </a:p>
          <a:p>
            <a:pPr marL="342900" indent="-342900" algn="l">
              <a:buFont typeface="Arial" panose="020B0604020202020204" pitchFamily="34" charset="0"/>
              <a:buChar char="•"/>
            </a:pPr>
            <a:r>
              <a:rPr lang="en-US" sz="2000" dirty="0" smtClean="0">
                <a:sym typeface="+mn-ea"/>
              </a:rPr>
              <a:t>List is Mutable where as tuple is immutable.</a:t>
            </a:r>
            <a:endParaRPr lang="en-US" sz="2000" dirty="0" smtClean="0">
              <a:sym typeface="+mn-ea"/>
            </a:endParaRPr>
          </a:p>
          <a:p>
            <a:pPr marL="342900" indent="-342900" algn="l">
              <a:buFont typeface="Arial" panose="020B0604020202020204" pitchFamily="34" charset="0"/>
              <a:buChar char="•"/>
            </a:pPr>
            <a:r>
              <a:rPr lang="en-US" sz="2000" dirty="0" smtClean="0">
                <a:sym typeface="+mn-ea"/>
              </a:rPr>
              <a:t>Both are ordered and allows duplicate elements.</a:t>
            </a:r>
            <a:endParaRPr lang="en-US" sz="2000" dirty="0" smtClean="0">
              <a:sym typeface="+mn-ea"/>
            </a:endParaRPr>
          </a:p>
          <a:p>
            <a:pPr marL="342900" indent="-342900" algn="l">
              <a:buFont typeface="Arial" panose="020B0604020202020204" pitchFamily="34" charset="0"/>
              <a:buChar char="•"/>
            </a:pPr>
            <a:r>
              <a:rPr lang="en-US" sz="2000" dirty="0" smtClean="0">
                <a:sym typeface="+mn-ea"/>
              </a:rPr>
              <a:t>Both support indexing and slicing.</a:t>
            </a:r>
            <a:endParaRPr lang="en-US" sz="2000" dirty="0" smtClean="0">
              <a:sym typeface="+mn-ea"/>
            </a:endParaRPr>
          </a:p>
        </p:txBody>
      </p:sp>
      <p:sp>
        <p:nvSpPr>
          <p:cNvPr id="10" name="Text Box 9"/>
          <p:cNvSpPr txBox="1"/>
          <p:nvPr/>
        </p:nvSpPr>
        <p:spPr>
          <a:xfrm>
            <a:off x="153035" y="4161155"/>
            <a:ext cx="11925300" cy="2245360"/>
          </a:xfrm>
          <a:prstGeom prst="rect">
            <a:avLst/>
          </a:prstGeom>
          <a:noFill/>
        </p:spPr>
        <p:txBody>
          <a:bodyPr wrap="square" rtlCol="0" anchor="t">
            <a:spAutoFit/>
          </a:bodyPr>
          <a:p>
            <a:r>
              <a:rPr lang="en-US" sz="2000"/>
              <a:t>Advantages of Tuple over List</a:t>
            </a:r>
            <a:endParaRPr lang="en-US" sz="2000"/>
          </a:p>
          <a:p>
            <a:endParaRPr lang="en-US" sz="2000"/>
          </a:p>
          <a:p>
            <a:pPr marL="285750" indent="-285750">
              <a:buFont typeface="Arial" panose="020B0604020202020204" pitchFamily="34" charset="0"/>
              <a:buChar char="•"/>
            </a:pPr>
            <a:r>
              <a:rPr lang="en-US" sz="2000"/>
              <a:t>We generally use tuples for heterogeneous (different) data types and lists for homogeneous (similar) data types.</a:t>
            </a:r>
            <a:endParaRPr lang="en-US" sz="2000"/>
          </a:p>
          <a:p>
            <a:pPr marL="285750" indent="-285750">
              <a:buFont typeface="Arial" panose="020B0604020202020204" pitchFamily="34" charset="0"/>
              <a:buChar char="•"/>
            </a:pPr>
            <a:r>
              <a:rPr lang="en-US" sz="2000"/>
              <a:t>Since tuples are immutable, iterating through a tuple is faster than with list. So there is a slight performance boost.</a:t>
            </a:r>
            <a:endParaRPr lang="en-US" sz="2000"/>
          </a:p>
          <a:p>
            <a:pPr marL="285750" indent="-285750">
              <a:buFont typeface="Arial" panose="020B0604020202020204" pitchFamily="34" charset="0"/>
              <a:buChar char="•"/>
            </a:pPr>
            <a:r>
              <a:rPr lang="en-US" sz="2000"/>
              <a:t>Tuples that contain immutable elements can be used as a key for a dictionary. With lists, this is not possible.</a:t>
            </a:r>
            <a:endParaRPr lang="en-US" sz="2000"/>
          </a:p>
          <a:p>
            <a:pPr marL="285750" indent="-285750">
              <a:buFont typeface="Arial" panose="020B0604020202020204" pitchFamily="34" charset="0"/>
              <a:buChar char="•"/>
            </a:pPr>
            <a:r>
              <a:rPr lang="en-US" sz="2000"/>
              <a:t>If you have data that doesn't change, implementing it as tuple will guarantee that it remains write-protected.</a:t>
            </a:r>
            <a:endParaRPr lang="en-US" sz="20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 Box 7"/>
          <p:cNvSpPr txBox="1"/>
          <p:nvPr/>
        </p:nvSpPr>
        <p:spPr>
          <a:xfrm>
            <a:off x="1476375" y="2150110"/>
            <a:ext cx="2540000" cy="4707890"/>
          </a:xfrm>
          <a:prstGeom prst="rect">
            <a:avLst/>
          </a:prstGeom>
          <a:noFill/>
        </p:spPr>
        <p:txBody>
          <a:bodyPr wrap="square" rtlCol="0" anchor="t">
            <a:spAutoFit/>
          </a:bodyPr>
          <a:p>
            <a:r>
              <a:rPr lang="en-US" sz="2000"/>
              <a:t>&gt;&gt;&gt; tup = 10, 34.56, "Python", 10</a:t>
            </a:r>
            <a:endParaRPr lang="en-US" sz="2000"/>
          </a:p>
          <a:p>
            <a:r>
              <a:rPr lang="en-US" sz="2000"/>
              <a:t>&gt;&gt;&gt; a,b,c,d = tup</a:t>
            </a:r>
            <a:endParaRPr lang="en-US" sz="2000"/>
          </a:p>
          <a:p>
            <a:r>
              <a:rPr lang="en-US" sz="2000"/>
              <a:t>&gt;&gt;&gt; print(a)</a:t>
            </a:r>
            <a:endParaRPr lang="en-US" sz="2000"/>
          </a:p>
          <a:p>
            <a:r>
              <a:rPr lang="en-US" sz="2000"/>
              <a:t>10</a:t>
            </a:r>
            <a:endParaRPr lang="en-US" sz="2000"/>
          </a:p>
          <a:p>
            <a:r>
              <a:rPr lang="en-US" sz="2000"/>
              <a:t>&gt;&gt;&gt; print(b)</a:t>
            </a:r>
            <a:endParaRPr lang="en-US" sz="2000"/>
          </a:p>
          <a:p>
            <a:r>
              <a:rPr lang="en-US" sz="2000"/>
              <a:t>34.56</a:t>
            </a:r>
            <a:endParaRPr lang="en-US" sz="2000"/>
          </a:p>
          <a:p>
            <a:r>
              <a:rPr lang="en-US" sz="2000"/>
              <a:t>&gt;&gt;&gt; print(c)</a:t>
            </a:r>
            <a:endParaRPr lang="en-US" sz="2000"/>
          </a:p>
          <a:p>
            <a:r>
              <a:rPr lang="en-US" sz="2000"/>
              <a:t>Python</a:t>
            </a:r>
            <a:endParaRPr lang="en-US" sz="2000"/>
          </a:p>
          <a:p>
            <a:r>
              <a:rPr lang="en-US" sz="2000"/>
              <a:t>&gt;&gt;&gt; print(d)</a:t>
            </a:r>
            <a:endParaRPr lang="en-US" sz="2000"/>
          </a:p>
          <a:p>
            <a:r>
              <a:rPr lang="en-US" sz="2000"/>
              <a:t>10</a:t>
            </a:r>
            <a:endParaRPr lang="en-US" sz="2000"/>
          </a:p>
          <a:p>
            <a:r>
              <a:rPr lang="en-US" sz="2000"/>
              <a:t>&gt;&gt;&gt; print(tup)</a:t>
            </a:r>
            <a:endParaRPr lang="en-US" sz="2000"/>
          </a:p>
          <a:p>
            <a:r>
              <a:rPr lang="en-US" sz="2000"/>
              <a:t>(10, 34.56, 'Python', 10)</a:t>
            </a:r>
            <a:endParaRPr lang="en-US" sz="2000"/>
          </a:p>
          <a:p>
            <a:r>
              <a:rPr lang="en-US" sz="2000"/>
              <a:t>&gt;&gt;&gt; </a:t>
            </a:r>
            <a:endParaRPr lang="en-US" sz="2000"/>
          </a:p>
        </p:txBody>
      </p:sp>
      <p:sp>
        <p:nvSpPr>
          <p:cNvPr id="7" name="Text Box 6"/>
          <p:cNvSpPr txBox="1"/>
          <p:nvPr/>
        </p:nvSpPr>
        <p:spPr>
          <a:xfrm>
            <a:off x="743585" y="632460"/>
            <a:ext cx="4630420" cy="1322070"/>
          </a:xfrm>
          <a:prstGeom prst="rect">
            <a:avLst/>
          </a:prstGeom>
          <a:noFill/>
        </p:spPr>
        <p:txBody>
          <a:bodyPr wrap="none" rtlCol="0">
            <a:spAutoFit/>
          </a:bodyPr>
          <a:p>
            <a:r>
              <a:rPr lang="en-US" sz="2000"/>
              <a:t>Tuple packing and unpacking :</a:t>
            </a:r>
            <a:endParaRPr lang="en-US" sz="2000"/>
          </a:p>
          <a:p>
            <a:endParaRPr lang="en-US" sz="2000"/>
          </a:p>
          <a:p>
            <a:r>
              <a:rPr lang="en-US" sz="2000"/>
              <a:t>Multiple values can be assigned to multiple</a:t>
            </a:r>
            <a:endParaRPr lang="en-US" sz="2000"/>
          </a:p>
          <a:p>
            <a:r>
              <a:rPr lang="en-US" sz="2000"/>
              <a:t> variables using tuple. </a:t>
            </a:r>
            <a:endParaRPr lang="en-US" sz="2000"/>
          </a:p>
        </p:txBody>
      </p:sp>
      <p:sp>
        <p:nvSpPr>
          <p:cNvPr id="3" name="Text Box 2"/>
          <p:cNvSpPr txBox="1"/>
          <p:nvPr/>
        </p:nvSpPr>
        <p:spPr>
          <a:xfrm>
            <a:off x="6633845" y="1909445"/>
            <a:ext cx="1826895" cy="1938020"/>
          </a:xfrm>
          <a:prstGeom prst="rect">
            <a:avLst/>
          </a:prstGeom>
          <a:noFill/>
        </p:spPr>
        <p:txBody>
          <a:bodyPr wrap="square" rtlCol="0" anchor="t">
            <a:spAutoFit/>
          </a:bodyPr>
          <a:p>
            <a:pPr algn="l"/>
            <a:r>
              <a:rPr lang="en-US" sz="2000" dirty="0" smtClean="0">
                <a:sym typeface="+mn-ea"/>
              </a:rPr>
              <a:t>&gt;&gt;&gt; a = (10)</a:t>
            </a:r>
            <a:endParaRPr lang="en-US" sz="2000" dirty="0" smtClean="0">
              <a:sym typeface="+mn-ea"/>
            </a:endParaRPr>
          </a:p>
          <a:p>
            <a:pPr algn="l"/>
            <a:r>
              <a:rPr lang="en-US" sz="2000" dirty="0" smtClean="0">
                <a:sym typeface="+mn-ea"/>
              </a:rPr>
              <a:t>&gt;&gt;&gt; type(a)</a:t>
            </a:r>
            <a:endParaRPr lang="en-US" sz="2000" dirty="0" smtClean="0">
              <a:sym typeface="+mn-ea"/>
            </a:endParaRPr>
          </a:p>
          <a:p>
            <a:pPr algn="l"/>
            <a:r>
              <a:rPr lang="en-US" sz="2000" dirty="0" smtClean="0">
                <a:sym typeface="+mn-ea"/>
              </a:rPr>
              <a:t>&lt;class 'int'&gt;</a:t>
            </a:r>
            <a:endParaRPr lang="en-US" sz="2000" dirty="0" smtClean="0">
              <a:sym typeface="+mn-ea"/>
            </a:endParaRPr>
          </a:p>
          <a:p>
            <a:pPr algn="l"/>
            <a:r>
              <a:rPr lang="en-US" sz="2000" dirty="0" smtClean="0">
                <a:sym typeface="+mn-ea"/>
              </a:rPr>
              <a:t>&gt;&gt;&gt; a = (10,)</a:t>
            </a:r>
            <a:endParaRPr lang="en-US" sz="2000" dirty="0" smtClean="0">
              <a:sym typeface="+mn-ea"/>
            </a:endParaRPr>
          </a:p>
          <a:p>
            <a:pPr algn="l"/>
            <a:r>
              <a:rPr lang="en-US" sz="2000" dirty="0" smtClean="0">
                <a:sym typeface="+mn-ea"/>
              </a:rPr>
              <a:t>&gt;&gt;&gt; type(a)</a:t>
            </a:r>
            <a:endParaRPr lang="en-US" sz="2000" dirty="0" smtClean="0">
              <a:sym typeface="+mn-ea"/>
            </a:endParaRPr>
          </a:p>
          <a:p>
            <a:pPr algn="l"/>
            <a:r>
              <a:rPr lang="en-US" sz="2000" dirty="0" smtClean="0">
                <a:sym typeface="+mn-ea"/>
              </a:rPr>
              <a:t>&lt;class 'tuple'&gt;</a:t>
            </a:r>
            <a:endParaRPr lang="en-US" sz="2000" dirty="0" smtClean="0">
              <a:sym typeface="+mn-ea"/>
            </a:endParaRPr>
          </a:p>
        </p:txBody>
      </p:sp>
      <p:sp>
        <p:nvSpPr>
          <p:cNvPr id="4" name="Text Box 3"/>
          <p:cNvSpPr txBox="1"/>
          <p:nvPr/>
        </p:nvSpPr>
        <p:spPr>
          <a:xfrm>
            <a:off x="6470650" y="759460"/>
            <a:ext cx="5356860" cy="1014730"/>
          </a:xfrm>
          <a:prstGeom prst="rect">
            <a:avLst/>
          </a:prstGeom>
          <a:noFill/>
        </p:spPr>
        <p:txBody>
          <a:bodyPr wrap="none" rtlCol="0" anchor="t">
            <a:spAutoFit/>
          </a:bodyPr>
          <a:p>
            <a:r>
              <a:rPr lang="en-US" sz="2000" dirty="0" smtClean="0">
                <a:sym typeface="+mn-ea"/>
              </a:rPr>
              <a:t>Singleton tuple :</a:t>
            </a:r>
            <a:endParaRPr lang="en-US" sz="2000" dirty="0" smtClean="0">
              <a:sym typeface="+mn-ea"/>
            </a:endParaRPr>
          </a:p>
          <a:p>
            <a:endParaRPr lang="en-US" sz="2000" dirty="0" smtClean="0">
              <a:sym typeface="+mn-ea"/>
            </a:endParaRPr>
          </a:p>
          <a:p>
            <a:r>
              <a:rPr lang="en-US" sz="2000" dirty="0" smtClean="0">
                <a:sym typeface="+mn-ea"/>
              </a:rPr>
              <a:t>Tuple with single element is called singleton tuple.</a:t>
            </a:r>
            <a:endParaRPr lang="en-US" sz="2000" dirty="0" smtClean="0">
              <a:sym typeface="+mn-ea"/>
            </a:endParaRPr>
          </a:p>
        </p:txBody>
      </p:sp>
      <p:sp>
        <p:nvSpPr>
          <p:cNvPr id="5" name="TextBox 5"/>
          <p:cNvSpPr txBox="1"/>
          <p:nvPr/>
        </p:nvSpPr>
        <p:spPr>
          <a:xfrm>
            <a:off x="-101" y="-92"/>
            <a:ext cx="3628390" cy="521970"/>
          </a:xfrm>
          <a:prstGeom prst="rect">
            <a:avLst/>
          </a:prstGeom>
          <a:noFill/>
        </p:spPr>
        <p:txBody>
          <a:bodyPr wrap="none" rtlCol="0">
            <a:spAutoFit/>
            <a:scene3d>
              <a:camera prst="orthographicFront"/>
              <a:lightRig rig="threePt" dir="t"/>
            </a:scene3d>
          </a:bodyPr>
          <a:p>
            <a:pPr marL="0" lvl="1" algn="l">
              <a:buClrTx/>
              <a:buSzTx/>
              <a:buFontTx/>
            </a:pPr>
            <a:r>
              <a:rPr lang="en-US" sz="2800">
                <a:gradFill>
                  <a:gsLst>
                    <a:gs pos="21000">
                      <a:srgbClr val="53575C"/>
                    </a:gs>
                    <a:gs pos="88000">
                      <a:srgbClr val="C5C7CA"/>
                    </a:gs>
                  </a:gsLst>
                  <a:lin ang="5400000"/>
                </a:gradFill>
                <a:effectLst/>
                <a:sym typeface="+mn-ea"/>
              </a:rPr>
              <a:t>Packing, Singleton tuple</a:t>
            </a:r>
            <a:endParaRPr lang="en-US" sz="2800">
              <a:gradFill>
                <a:gsLst>
                  <a:gs pos="21000">
                    <a:srgbClr val="53575C"/>
                  </a:gs>
                  <a:gs pos="88000">
                    <a:srgbClr val="C5C7CA"/>
                  </a:gs>
                </a:gsLst>
                <a:lin ang="5400000"/>
              </a:gradFill>
              <a:effectLst/>
              <a:sym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297688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1. What </a:t>
            </a:r>
            <a:r>
              <a:rPr lang="en-US" sz="2800" dirty="0">
                <a:gradFill>
                  <a:gsLst>
                    <a:gs pos="21000">
                      <a:srgbClr val="53575C"/>
                    </a:gs>
                    <a:gs pos="88000">
                      <a:srgbClr val="C5C7CA"/>
                    </a:gs>
                  </a:gsLst>
                  <a:lin ang="5400000"/>
                </a:gradFill>
                <a:effectLst/>
                <a:cs typeface="Times New Roman" panose="02020603050405020304" pitchFamily="18" charset="0"/>
              </a:rPr>
              <a:t>is Python? </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728664" y="850286"/>
            <a:ext cx="4697095" cy="398780"/>
          </a:xfrm>
          <a:prstGeom prst="rect">
            <a:avLst/>
          </a:prstGeom>
          <a:noFill/>
        </p:spPr>
        <p:txBody>
          <a:bodyPr wrap="none" rtlCol="0">
            <a:spAutoFit/>
          </a:bodyPr>
          <a:lstStyle/>
          <a:p>
            <a:r>
              <a:rPr lang="en-US" sz="2000" dirty="0" smtClean="0"/>
              <a:t>It is both programming &amp; scripting language</a:t>
            </a:r>
            <a:endParaRPr lang="en-US" sz="2000" dirty="0" smtClean="0"/>
          </a:p>
        </p:txBody>
      </p:sp>
      <p:sp>
        <p:nvSpPr>
          <p:cNvPr id="5" name="TextBox 4"/>
          <p:cNvSpPr txBox="1"/>
          <p:nvPr/>
        </p:nvSpPr>
        <p:spPr>
          <a:xfrm>
            <a:off x="9968152" y="1249135"/>
            <a:ext cx="2034540" cy="460375"/>
          </a:xfrm>
          <a:prstGeom prst="rect">
            <a:avLst/>
          </a:prstGeom>
          <a:noFill/>
        </p:spPr>
        <p:txBody>
          <a:bodyPr wrap="none" rtlCol="0">
            <a:spAutoFit/>
            <a:scene3d>
              <a:camera prst="orthographicFront"/>
              <a:lightRig rig="threePt" dir="t"/>
            </a:scene3d>
          </a:bodyPr>
          <a:lstStyle/>
          <a:p>
            <a:r>
              <a:rPr lang="en-US" sz="2400" dirty="0" smtClean="0">
                <a:solidFill>
                  <a:schemeClr val="bg2"/>
                </a:solidFill>
                <a:effectLst>
                  <a:innerShdw blurRad="63500" dist="50800" dir="13500000">
                    <a:srgbClr val="000000">
                      <a:alpha val="50000"/>
                    </a:srgbClr>
                  </a:innerShdw>
                </a:effectLst>
              </a:rPr>
              <a:t>Python – 100%</a:t>
            </a:r>
            <a:endParaRPr lang="en-US" sz="2400" dirty="0" smtClean="0">
              <a:solidFill>
                <a:schemeClr val="bg2"/>
              </a:solidFill>
              <a:effectLst>
                <a:innerShdw blurRad="63500" dist="50800" dir="13500000">
                  <a:srgbClr val="000000">
                    <a:alpha val="50000"/>
                  </a:srgbClr>
                </a:innerShdw>
              </a:effectLst>
            </a:endParaRPr>
          </a:p>
        </p:txBody>
      </p:sp>
      <p:sp>
        <p:nvSpPr>
          <p:cNvPr id="9" name="TextBox 8"/>
          <p:cNvSpPr txBox="1"/>
          <p:nvPr/>
        </p:nvSpPr>
        <p:spPr>
          <a:xfrm>
            <a:off x="10088879" y="1869351"/>
            <a:ext cx="1880235" cy="829945"/>
          </a:xfrm>
          <a:prstGeom prst="rect">
            <a:avLst/>
          </a:prstGeom>
          <a:noFill/>
        </p:spPr>
        <p:txBody>
          <a:bodyPr wrap="none" rtlCol="0">
            <a:spAutoFit/>
            <a:scene3d>
              <a:camera prst="orthographicFront"/>
              <a:lightRig rig="threePt" dir="t"/>
            </a:scene3d>
          </a:bodyPr>
          <a:lstStyle/>
          <a:p>
            <a:r>
              <a:rPr lang="en-US" sz="2400" dirty="0" smtClean="0">
                <a:solidFill>
                  <a:schemeClr val="bg2"/>
                </a:solidFill>
                <a:effectLst>
                  <a:innerShdw blurRad="63500" dist="50800" dir="13500000">
                    <a:srgbClr val="000000">
                      <a:alpha val="50000"/>
                    </a:srgbClr>
                  </a:innerShdw>
                </a:effectLst>
              </a:rPr>
              <a:t>  Java – 90%</a:t>
            </a:r>
            <a:endParaRPr lang="en-US" sz="2400" dirty="0" smtClean="0">
              <a:solidFill>
                <a:schemeClr val="bg2"/>
              </a:solidFill>
              <a:effectLst>
                <a:innerShdw blurRad="63500" dist="50800" dir="13500000">
                  <a:srgbClr val="000000">
                    <a:alpha val="50000"/>
                  </a:srgbClr>
                </a:innerShdw>
              </a:effectLst>
            </a:endParaRPr>
          </a:p>
          <a:p>
            <a:r>
              <a:rPr lang="en-US" sz="2400" dirty="0" smtClean="0">
                <a:solidFill>
                  <a:schemeClr val="bg2"/>
                </a:solidFill>
                <a:effectLst>
                  <a:innerShdw blurRad="63500" dist="50800" dir="13500000">
                    <a:srgbClr val="000000">
                      <a:alpha val="50000"/>
                    </a:srgbClr>
                  </a:innerShdw>
                </a:effectLst>
              </a:rPr>
              <a:t>Python – 10%</a:t>
            </a:r>
            <a:endParaRPr lang="en-US" sz="2400" dirty="0" smtClean="0">
              <a:solidFill>
                <a:schemeClr val="bg2"/>
              </a:solidFill>
              <a:effectLst>
                <a:innerShdw blurRad="63500" dist="50800" dir="13500000">
                  <a:srgbClr val="000000">
                    <a:alpha val="50000"/>
                  </a:srgbClr>
                </a:innerShdw>
              </a:effectLst>
            </a:endParaRPr>
          </a:p>
        </p:txBody>
      </p:sp>
      <p:sp>
        <p:nvSpPr>
          <p:cNvPr id="8" name="TextBox 7"/>
          <p:cNvSpPr txBox="1"/>
          <p:nvPr/>
        </p:nvSpPr>
        <p:spPr>
          <a:xfrm>
            <a:off x="1676084" y="2891800"/>
            <a:ext cx="7688580" cy="398780"/>
          </a:xfrm>
          <a:prstGeom prst="rect">
            <a:avLst/>
          </a:prstGeom>
          <a:noFill/>
        </p:spPr>
        <p:txBody>
          <a:bodyPr wrap="none" rtlCol="0">
            <a:spAutoFit/>
          </a:bodyPr>
          <a:lstStyle/>
          <a:p>
            <a:r>
              <a:rPr lang="en-US" sz="2000" b="1" dirty="0" smtClean="0"/>
              <a:t>Guido Van Rossum </a:t>
            </a:r>
            <a:r>
              <a:rPr lang="en-US" sz="2000" dirty="0" smtClean="0"/>
              <a:t> developed python which is derived from ABC  (GPPL)</a:t>
            </a:r>
            <a:endParaRPr lang="en-US" sz="2000" dirty="0" smtClean="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728980" y="1310640"/>
            <a:ext cx="9033510" cy="398780"/>
          </a:xfrm>
          <a:prstGeom prst="rect">
            <a:avLst/>
          </a:prstGeom>
          <a:noFill/>
        </p:spPr>
        <p:txBody>
          <a:bodyPr wrap="none" rtlCol="0">
            <a:spAutoFit/>
          </a:bodyPr>
          <a:p>
            <a:r>
              <a:rPr lang="en-US" sz="2000"/>
              <a:t>If the complete application is developed in Python, it is called Programming in Python.</a:t>
            </a:r>
            <a:endParaRPr lang="en-US" sz="2000"/>
          </a:p>
        </p:txBody>
      </p:sp>
      <p:sp>
        <p:nvSpPr>
          <p:cNvPr id="10" name="Text Box 9"/>
          <p:cNvSpPr txBox="1"/>
          <p:nvPr/>
        </p:nvSpPr>
        <p:spPr>
          <a:xfrm>
            <a:off x="728980" y="1869440"/>
            <a:ext cx="9081770" cy="706755"/>
          </a:xfrm>
          <a:prstGeom prst="rect">
            <a:avLst/>
          </a:prstGeom>
          <a:noFill/>
        </p:spPr>
        <p:txBody>
          <a:bodyPr wrap="none" rtlCol="0">
            <a:spAutoFit/>
          </a:bodyPr>
          <a:p>
            <a:r>
              <a:rPr lang="en-US" sz="2000"/>
              <a:t>In case the application is developed in any other programming language and performs </a:t>
            </a:r>
            <a:endParaRPr lang="en-US" sz="2000"/>
          </a:p>
          <a:p>
            <a:r>
              <a:rPr lang="en-US" sz="2000"/>
              <a:t>some data processing using Python, then Python is referred to as scripting language.</a:t>
            </a:r>
            <a:endParaRPr lang="en-US" sz="2000"/>
          </a:p>
        </p:txBody>
      </p:sp>
      <p:graphicFrame>
        <p:nvGraphicFramePr>
          <p:cNvPr id="11" name="Object 10"/>
          <p:cNvGraphicFramePr/>
          <p:nvPr/>
        </p:nvGraphicFramePr>
        <p:xfrm>
          <a:off x="728980" y="3606165"/>
          <a:ext cx="4404360" cy="3031490"/>
        </p:xfrm>
        <a:graphic>
          <a:graphicData uri="http://schemas.openxmlformats.org/presentationml/2006/ole">
            <mc:AlternateContent xmlns:mc="http://schemas.openxmlformats.org/markup-compatibility/2006">
              <mc:Choice xmlns:v="urn:schemas-microsoft-com:vml" Requires="v">
                <p:oleObj spid="_x0000_s12" name="" r:id="rId2" imgW="4400550" imgH="3028950" progId="Paint.Picture">
                  <p:embed/>
                </p:oleObj>
              </mc:Choice>
              <mc:Fallback>
                <p:oleObj name="" r:id="rId2" imgW="4400550" imgH="3028950" progId="Paint.Picture">
                  <p:embed/>
                  <p:pic>
                    <p:nvPicPr>
                      <p:cNvPr id="0" name="Picture 11"/>
                      <p:cNvPicPr/>
                      <p:nvPr/>
                    </p:nvPicPr>
                    <p:blipFill>
                      <a:blip r:embed="rId3"/>
                      <a:stretch>
                        <a:fillRect/>
                      </a:stretch>
                    </p:blipFill>
                    <p:spPr>
                      <a:xfrm>
                        <a:off x="728980" y="3606165"/>
                        <a:ext cx="4404360" cy="3031490"/>
                      </a:xfrm>
                      <a:prstGeom prst="rect">
                        <a:avLst/>
                      </a:prstGeom>
                    </p:spPr>
                  </p:pic>
                </p:oleObj>
              </mc:Fallback>
            </mc:AlternateContent>
          </a:graphicData>
        </a:graphic>
      </p:graphicFrame>
      <p:graphicFrame>
        <p:nvGraphicFramePr>
          <p:cNvPr id="13" name="Object 12"/>
          <p:cNvGraphicFramePr/>
          <p:nvPr/>
        </p:nvGraphicFramePr>
        <p:xfrm>
          <a:off x="5863590" y="3606165"/>
          <a:ext cx="5433695" cy="2850515"/>
        </p:xfrm>
        <a:graphic>
          <a:graphicData uri="http://schemas.openxmlformats.org/presentationml/2006/ole">
            <mc:AlternateContent xmlns:mc="http://schemas.openxmlformats.org/markup-compatibility/2006">
              <mc:Choice xmlns:v="urn:schemas-microsoft-com:vml" Requires="v">
                <p:oleObj spid="_x0000_s14" name="" r:id="rId4" imgW="5429250" imgH="2847975" progId="Paint.Picture">
                  <p:embed/>
                </p:oleObj>
              </mc:Choice>
              <mc:Fallback>
                <p:oleObj name="" r:id="rId4" imgW="5429250" imgH="2847975" progId="Paint.Picture">
                  <p:embed/>
                  <p:pic>
                    <p:nvPicPr>
                      <p:cNvPr id="0" name="Picture 13"/>
                      <p:cNvPicPr/>
                      <p:nvPr/>
                    </p:nvPicPr>
                    <p:blipFill>
                      <a:blip r:embed="rId5"/>
                      <a:stretch>
                        <a:fillRect/>
                      </a:stretch>
                    </p:blipFill>
                    <p:spPr>
                      <a:xfrm>
                        <a:off x="5863590" y="3606165"/>
                        <a:ext cx="5433695" cy="285051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00330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rPr>
              <a:t>Types</a:t>
            </a:r>
            <a:endParaRPr lang="en-US" sz="2800" dirty="0" smtClean="0">
              <a:gradFill>
                <a:gsLst>
                  <a:gs pos="21000">
                    <a:srgbClr val="53575C"/>
                  </a:gs>
                  <a:gs pos="88000">
                    <a:srgbClr val="C5C7CA"/>
                  </a:gs>
                </a:gsLst>
                <a:lin ang="5400000"/>
              </a:gradFill>
              <a:effectLst/>
            </a:endParaRPr>
          </a:p>
        </p:txBody>
      </p:sp>
      <p:sp>
        <p:nvSpPr>
          <p:cNvPr id="5" name="Text Box 4"/>
          <p:cNvSpPr txBox="1"/>
          <p:nvPr/>
        </p:nvSpPr>
        <p:spPr>
          <a:xfrm>
            <a:off x="537210" y="2004060"/>
            <a:ext cx="8306435" cy="3969385"/>
          </a:xfrm>
          <a:prstGeom prst="rect">
            <a:avLst/>
          </a:prstGeom>
          <a:noFill/>
        </p:spPr>
        <p:txBody>
          <a:bodyPr wrap="square" rtlCol="0" anchor="t">
            <a:spAutoFit/>
          </a:bodyPr>
          <a:p>
            <a:pPr algn="l"/>
            <a:r>
              <a:rPr lang="en-US" dirty="0" smtClean="0">
                <a:cs typeface="Times New Roman" panose="02020603050405020304" pitchFamily="18" charset="0"/>
                <a:sym typeface="+mn-ea"/>
              </a:rPr>
              <a:t>1. Empty Tuple               :    </a:t>
            </a:r>
            <a:r>
              <a:rPr lang="pt-BR" dirty="0">
                <a:sym typeface="+mn-ea"/>
              </a:rPr>
              <a:t>e</a:t>
            </a:r>
            <a:r>
              <a:rPr lang="pt-BR" dirty="0" smtClean="0">
                <a:sym typeface="+mn-ea"/>
              </a:rPr>
              <a:t>mpty_</a:t>
            </a:r>
            <a:r>
              <a:rPr lang="en-US" altLang="pt-BR" dirty="0" smtClean="0">
                <a:sym typeface="+mn-ea"/>
              </a:rPr>
              <a:t>tup</a:t>
            </a:r>
            <a:r>
              <a:rPr lang="pt-BR" dirty="0" smtClean="0">
                <a:sym typeface="+mn-ea"/>
              </a:rPr>
              <a:t> </a:t>
            </a:r>
            <a:r>
              <a:rPr lang="pt-BR" dirty="0">
                <a:sym typeface="+mn-ea"/>
              </a:rPr>
              <a:t>= </a:t>
            </a:r>
            <a:r>
              <a:rPr lang="en-US" altLang="pt-BR" dirty="0">
                <a:sym typeface="+mn-ea"/>
              </a:rPr>
              <a:t>()</a:t>
            </a:r>
            <a:endParaRPr lang="pt-BR" dirty="0" smtClean="0">
              <a:sym typeface="+mn-ea"/>
            </a:endParaRPr>
          </a:p>
          <a:p>
            <a:pPr algn="l"/>
            <a:endParaRPr lang="en-US" dirty="0"/>
          </a:p>
          <a:p>
            <a:pPr algn="l"/>
            <a:r>
              <a:rPr lang="en-US" dirty="0" smtClean="0">
                <a:cs typeface="Times New Roman" panose="02020603050405020304" pitchFamily="18" charset="0"/>
                <a:sym typeface="+mn-ea"/>
              </a:rPr>
              <a:t>2. Number Tuple            :    </a:t>
            </a:r>
            <a:r>
              <a:rPr lang="pt-BR" dirty="0" smtClean="0">
                <a:sym typeface="+mn-ea"/>
              </a:rPr>
              <a:t>num_</a:t>
            </a:r>
            <a:r>
              <a:rPr lang="en-US" altLang="pt-BR" dirty="0" smtClean="0">
                <a:sym typeface="+mn-ea"/>
              </a:rPr>
              <a:t>tup</a:t>
            </a:r>
            <a:r>
              <a:rPr lang="pt-BR" dirty="0" smtClean="0">
                <a:sym typeface="+mn-ea"/>
              </a:rPr>
              <a:t> </a:t>
            </a:r>
            <a:r>
              <a:rPr lang="pt-BR" dirty="0">
                <a:sym typeface="+mn-ea"/>
              </a:rPr>
              <a:t>= </a:t>
            </a:r>
            <a:r>
              <a:rPr lang="en-US" altLang="pt-BR" dirty="0">
                <a:sym typeface="+mn-ea"/>
              </a:rPr>
              <a:t>(</a:t>
            </a:r>
            <a:r>
              <a:rPr lang="pt-BR" dirty="0" smtClean="0">
                <a:sym typeface="+mn-ea"/>
              </a:rPr>
              <a:t>10, 20, 15, 35</a:t>
            </a:r>
            <a:r>
              <a:rPr lang="en-US" altLang="pt-BR" dirty="0" smtClean="0">
                <a:sym typeface="+mn-ea"/>
              </a:rPr>
              <a:t>)</a:t>
            </a:r>
            <a:endParaRPr lang="pt-BR" dirty="0" smtClean="0">
              <a:sym typeface="+mn-ea"/>
            </a:endParaRPr>
          </a:p>
          <a:p>
            <a:pPr algn="l"/>
            <a:endParaRPr lang="en-US" dirty="0"/>
          </a:p>
          <a:p>
            <a:pPr algn="l"/>
            <a:r>
              <a:rPr lang="en-US" dirty="0" smtClean="0">
                <a:cs typeface="Times New Roman" panose="02020603050405020304" pitchFamily="18" charset="0"/>
                <a:sym typeface="+mn-ea"/>
              </a:rPr>
              <a:t>3. Float Tuple                  :    </a:t>
            </a:r>
            <a:r>
              <a:rPr lang="pt-BR" dirty="0" smtClean="0">
                <a:sym typeface="+mn-ea"/>
              </a:rPr>
              <a:t>float_</a:t>
            </a:r>
            <a:r>
              <a:rPr lang="en-US" altLang="pt-BR" dirty="0" smtClean="0">
                <a:sym typeface="+mn-ea"/>
              </a:rPr>
              <a:t>tup</a:t>
            </a:r>
            <a:r>
              <a:rPr lang="pt-BR" dirty="0" smtClean="0">
                <a:sym typeface="+mn-ea"/>
              </a:rPr>
              <a:t> </a:t>
            </a:r>
            <a:r>
              <a:rPr lang="pt-BR" dirty="0">
                <a:sym typeface="+mn-ea"/>
              </a:rPr>
              <a:t>= </a:t>
            </a:r>
            <a:r>
              <a:rPr lang="en-US" altLang="pt-BR" dirty="0">
                <a:sym typeface="+mn-ea"/>
              </a:rPr>
              <a:t>(</a:t>
            </a:r>
            <a:r>
              <a:rPr lang="pt-BR" dirty="0">
                <a:sym typeface="+mn-ea"/>
              </a:rPr>
              <a:t>11.22, </a:t>
            </a:r>
            <a:r>
              <a:rPr lang="pt-BR" dirty="0" smtClean="0">
                <a:sym typeface="+mn-ea"/>
              </a:rPr>
              <a:t> 9.9,  </a:t>
            </a:r>
            <a:r>
              <a:rPr lang="pt-BR" dirty="0">
                <a:sym typeface="+mn-ea"/>
              </a:rPr>
              <a:t>78.34, </a:t>
            </a:r>
            <a:r>
              <a:rPr lang="pt-BR" dirty="0" smtClean="0">
                <a:sym typeface="+mn-ea"/>
              </a:rPr>
              <a:t> 12.0</a:t>
            </a:r>
            <a:r>
              <a:rPr lang="en-US" altLang="pt-BR" dirty="0" smtClean="0">
                <a:sym typeface="+mn-ea"/>
              </a:rPr>
              <a:t>)</a:t>
            </a:r>
            <a:endParaRPr lang="pt-BR" dirty="0">
              <a:sym typeface="+mn-ea"/>
            </a:endParaRPr>
          </a:p>
          <a:p>
            <a:pPr algn="l"/>
            <a:endParaRPr lang="en-US" dirty="0"/>
          </a:p>
          <a:p>
            <a:pPr algn="l"/>
            <a:r>
              <a:rPr lang="en-US" dirty="0" smtClean="0">
                <a:cs typeface="Times New Roman" panose="02020603050405020304" pitchFamily="18" charset="0"/>
                <a:sym typeface="+mn-ea"/>
              </a:rPr>
              <a:t>4. String Tuple                :    </a:t>
            </a:r>
            <a:r>
              <a:rPr lang="en-US" dirty="0">
                <a:sym typeface="+mn-ea"/>
              </a:rPr>
              <a:t>string_tup = ('Sun', 'Mon', 'Tue', 'Wed')</a:t>
            </a:r>
            <a:endParaRPr lang="en-US" dirty="0">
              <a:sym typeface="+mn-ea"/>
            </a:endParaRPr>
          </a:p>
          <a:p>
            <a:pPr algn="l"/>
            <a:endParaRPr lang="en-US" dirty="0"/>
          </a:p>
          <a:p>
            <a:pPr algn="l"/>
            <a:r>
              <a:rPr lang="en-US" dirty="0" smtClean="0">
                <a:cs typeface="Times New Roman" panose="02020603050405020304" pitchFamily="18" charset="0"/>
                <a:sym typeface="+mn-ea"/>
              </a:rPr>
              <a:t>5. Mixed Tuple               :    </a:t>
            </a:r>
            <a:r>
              <a:rPr lang="en-US" dirty="0" smtClean="0">
                <a:sym typeface="+mn-ea"/>
              </a:rPr>
              <a:t>mixed_tup </a:t>
            </a:r>
            <a:r>
              <a:rPr lang="en-US" dirty="0">
                <a:sym typeface="+mn-ea"/>
              </a:rPr>
              <a:t>= (1.13, </a:t>
            </a:r>
            <a:r>
              <a:rPr lang="en-US" dirty="0" smtClean="0">
                <a:sym typeface="+mn-ea"/>
              </a:rPr>
              <a:t> 2</a:t>
            </a:r>
            <a:r>
              <a:rPr lang="en-US" dirty="0">
                <a:sym typeface="+mn-ea"/>
              </a:rPr>
              <a:t>, </a:t>
            </a:r>
            <a:r>
              <a:rPr lang="en-US" dirty="0" smtClean="0">
                <a:sym typeface="+mn-ea"/>
              </a:rPr>
              <a:t> 5</a:t>
            </a:r>
            <a:r>
              <a:rPr lang="en-US" dirty="0">
                <a:sym typeface="+mn-ea"/>
              </a:rPr>
              <a:t>, </a:t>
            </a:r>
            <a:r>
              <a:rPr lang="en-US" dirty="0" smtClean="0">
                <a:sym typeface="+mn-ea"/>
              </a:rPr>
              <a:t> "</a:t>
            </a:r>
            <a:r>
              <a:rPr lang="en-US" dirty="0">
                <a:sym typeface="+mn-ea"/>
              </a:rPr>
              <a:t>Training</a:t>
            </a:r>
            <a:r>
              <a:rPr lang="en-US" dirty="0" smtClean="0">
                <a:sym typeface="+mn-ea"/>
              </a:rPr>
              <a:t>",  </a:t>
            </a:r>
            <a:r>
              <a:rPr lang="en-US" dirty="0">
                <a:sym typeface="+mn-ea"/>
              </a:rPr>
              <a:t>100, </a:t>
            </a:r>
            <a:r>
              <a:rPr lang="en-US" dirty="0" smtClean="0">
                <a:sym typeface="+mn-ea"/>
              </a:rPr>
              <a:t> "</a:t>
            </a:r>
            <a:r>
              <a:rPr lang="en-US" dirty="0">
                <a:sym typeface="+mn-ea"/>
              </a:rPr>
              <a:t>hi")</a:t>
            </a:r>
            <a:endParaRPr lang="en-US" dirty="0">
              <a:sym typeface="+mn-ea"/>
            </a:endParaRPr>
          </a:p>
          <a:p>
            <a:pPr algn="l"/>
            <a:endParaRPr lang="en-US" dirty="0"/>
          </a:p>
          <a:p>
            <a:pPr algn="l"/>
            <a:r>
              <a:rPr lang="en-US" dirty="0" smtClean="0">
                <a:cs typeface="Times New Roman" panose="02020603050405020304" pitchFamily="18" charset="0"/>
                <a:sym typeface="+mn-ea"/>
              </a:rPr>
              <a:t>6. Nested Tuple              :    </a:t>
            </a:r>
            <a:r>
              <a:rPr lang="en-US" dirty="0" smtClean="0">
                <a:sym typeface="+mn-ea"/>
              </a:rPr>
              <a:t>nested_tup </a:t>
            </a:r>
            <a:r>
              <a:rPr lang="en-US" dirty="0">
                <a:sym typeface="+mn-ea"/>
              </a:rPr>
              <a:t>= (</a:t>
            </a:r>
            <a:r>
              <a:rPr lang="en-US" dirty="0" smtClean="0">
                <a:sym typeface="+mn-ea"/>
              </a:rPr>
              <a:t>1.13</a:t>
            </a:r>
            <a:r>
              <a:rPr lang="en-US" dirty="0">
                <a:sym typeface="+mn-ea"/>
              </a:rPr>
              <a:t>, </a:t>
            </a:r>
            <a:r>
              <a:rPr lang="en-US" dirty="0" smtClean="0">
                <a:sym typeface="+mn-ea"/>
              </a:rPr>
              <a:t> 2</a:t>
            </a:r>
            <a:r>
              <a:rPr lang="en-US" dirty="0">
                <a:sym typeface="+mn-ea"/>
              </a:rPr>
              <a:t>, </a:t>
            </a:r>
            <a:r>
              <a:rPr lang="en-US" dirty="0" smtClean="0">
                <a:sym typeface="+mn-ea"/>
              </a:rPr>
              <a:t> [5</a:t>
            </a:r>
            <a:r>
              <a:rPr lang="en-US" dirty="0">
                <a:sym typeface="+mn-ea"/>
              </a:rPr>
              <a:t>, </a:t>
            </a:r>
            <a:r>
              <a:rPr lang="en-US" dirty="0" smtClean="0">
                <a:sym typeface="+mn-ea"/>
              </a:rPr>
              <a:t> "</a:t>
            </a:r>
            <a:r>
              <a:rPr lang="en-US" dirty="0">
                <a:sym typeface="+mn-ea"/>
              </a:rPr>
              <a:t>Training</a:t>
            </a:r>
            <a:r>
              <a:rPr lang="en-US" dirty="0" smtClean="0">
                <a:sym typeface="+mn-ea"/>
              </a:rPr>
              <a:t>",  100],  "</a:t>
            </a:r>
            <a:r>
              <a:rPr lang="en-US" dirty="0">
                <a:sym typeface="+mn-ea"/>
              </a:rPr>
              <a:t>hi")</a:t>
            </a:r>
            <a:endParaRPr lang="en-US" dirty="0">
              <a:sym typeface="+mn-ea"/>
            </a:endParaRPr>
          </a:p>
          <a:p>
            <a:pPr algn="l"/>
            <a:endParaRPr lang="en-US" dirty="0">
              <a:sym typeface="+mn-ea"/>
            </a:endParaRPr>
          </a:p>
          <a:p>
            <a:pPr algn="l"/>
            <a:r>
              <a:rPr lang="en-US" dirty="0">
                <a:sym typeface="+mn-ea"/>
              </a:rPr>
              <a:t>		           nested_tup = (1.13,  2,  (5,  "Training",  100),  "hi")</a:t>
            </a:r>
            <a:endParaRPr lang="en-US" dirty="0">
              <a:sym typeface="+mn-ea"/>
            </a:endParaRPr>
          </a:p>
          <a:p>
            <a:pPr algn="l"/>
            <a:endParaRPr lang="en-US"/>
          </a:p>
        </p:txBody>
      </p:sp>
      <p:sp>
        <p:nvSpPr>
          <p:cNvPr id="2" name="Text Box 1"/>
          <p:cNvSpPr txBox="1"/>
          <p:nvPr/>
        </p:nvSpPr>
        <p:spPr>
          <a:xfrm>
            <a:off x="557530" y="1085850"/>
            <a:ext cx="4018915" cy="398780"/>
          </a:xfrm>
          <a:prstGeom prst="rect">
            <a:avLst/>
          </a:prstGeom>
          <a:noFill/>
        </p:spPr>
        <p:txBody>
          <a:bodyPr wrap="none" rtlCol="0">
            <a:spAutoFit/>
          </a:bodyPr>
          <a:p>
            <a:r>
              <a:rPr lang="en-US" sz="2000"/>
              <a:t>Like list, tuple can have below values.</a:t>
            </a:r>
            <a:endParaRPr lang="en-US" sz="20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530600"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Characteristics of Tuple</a:t>
            </a:r>
            <a:endParaRPr lang="en-US" sz="2800" dirty="0" smtClean="0">
              <a:gradFill>
                <a:gsLst>
                  <a:gs pos="21000">
                    <a:srgbClr val="53575C"/>
                  </a:gs>
                  <a:gs pos="88000">
                    <a:srgbClr val="C5C7CA"/>
                  </a:gs>
                </a:gsLst>
                <a:lin ang="5400000"/>
              </a:gradFill>
              <a:effectLst/>
              <a:sym typeface="+mn-ea"/>
            </a:endParaRPr>
          </a:p>
        </p:txBody>
      </p:sp>
      <p:sp>
        <p:nvSpPr>
          <p:cNvPr id="5" name="Text Box 4"/>
          <p:cNvSpPr txBox="1"/>
          <p:nvPr/>
        </p:nvSpPr>
        <p:spPr>
          <a:xfrm>
            <a:off x="1108075" y="957580"/>
            <a:ext cx="3009900" cy="2245360"/>
          </a:xfrm>
          <a:prstGeom prst="rect">
            <a:avLst/>
          </a:prstGeom>
          <a:noFill/>
        </p:spPr>
        <p:txBody>
          <a:bodyPr wrap="square" rtlCol="0" anchor="t">
            <a:spAutoFit/>
          </a:bodyPr>
          <a:p>
            <a:pPr algn="l"/>
            <a:r>
              <a:rPr lang="en-US" sz="2000">
                <a:sym typeface="+mn-ea"/>
              </a:rPr>
              <a:t>1. </a:t>
            </a:r>
            <a:r>
              <a:rPr lang="en-US" sz="2000" dirty="0" smtClean="0">
                <a:cs typeface="Times New Roman" panose="02020603050405020304" pitchFamily="18" charset="0"/>
                <a:sym typeface="+mn-ea"/>
              </a:rPr>
              <a:t>Linear Data Structure  : </a:t>
            </a:r>
            <a:endParaRPr lang="en-US" sz="2000" dirty="0" smtClean="0">
              <a:cs typeface="Times New Roman" panose="02020603050405020304" pitchFamily="18" charset="0"/>
              <a:sym typeface="+mn-ea"/>
            </a:endParaRPr>
          </a:p>
          <a:p>
            <a:pPr algn="l"/>
            <a:endParaRPr lang="en-US" sz="2000"/>
          </a:p>
          <a:p>
            <a:pPr algn="l"/>
            <a:r>
              <a:rPr lang="en-US" sz="2000"/>
              <a:t>&gt;&gt;&gt; a = (1,2,3)</a:t>
            </a:r>
            <a:endParaRPr lang="en-US" sz="2000"/>
          </a:p>
          <a:p>
            <a:pPr algn="l"/>
            <a:r>
              <a:rPr lang="en-US" sz="2000"/>
              <a:t>&gt;&gt;&gt; a = a + (4,5)</a:t>
            </a:r>
            <a:endParaRPr lang="en-US" sz="2000"/>
          </a:p>
          <a:p>
            <a:pPr algn="l"/>
            <a:r>
              <a:rPr lang="en-US" sz="2000"/>
              <a:t>&gt;&gt;&gt; print(a)</a:t>
            </a:r>
            <a:endParaRPr lang="en-US" sz="2000"/>
          </a:p>
          <a:p>
            <a:pPr algn="l"/>
            <a:r>
              <a:rPr lang="en-US" sz="2000"/>
              <a:t>(1, 2, 3, 4, 5)</a:t>
            </a:r>
            <a:endParaRPr lang="en-US" sz="2000"/>
          </a:p>
          <a:p>
            <a:pPr algn="l"/>
            <a:r>
              <a:rPr lang="en-US" sz="2000"/>
              <a:t>&gt;&gt;&gt; </a:t>
            </a:r>
            <a:endParaRPr lang="en-US" sz="2000"/>
          </a:p>
        </p:txBody>
      </p:sp>
      <p:sp>
        <p:nvSpPr>
          <p:cNvPr id="8" name="Text Box 7"/>
          <p:cNvSpPr txBox="1"/>
          <p:nvPr/>
        </p:nvSpPr>
        <p:spPr>
          <a:xfrm>
            <a:off x="1160145" y="3763645"/>
            <a:ext cx="2540000" cy="2861310"/>
          </a:xfrm>
          <a:prstGeom prst="rect">
            <a:avLst/>
          </a:prstGeom>
          <a:noFill/>
        </p:spPr>
        <p:txBody>
          <a:bodyPr wrap="square" rtlCol="0" anchor="t">
            <a:spAutoFit/>
          </a:bodyPr>
          <a:p>
            <a:pPr algn="l"/>
            <a:r>
              <a:rPr lang="en-US" sz="2000">
                <a:sym typeface="+mn-ea"/>
              </a:rPr>
              <a:t>2. </a:t>
            </a:r>
            <a:r>
              <a:rPr lang="en-US" sz="2000" dirty="0" smtClean="0">
                <a:cs typeface="Times New Roman" panose="02020603050405020304" pitchFamily="18" charset="0"/>
                <a:sym typeface="+mn-ea"/>
              </a:rPr>
              <a:t>Variable Length  : </a:t>
            </a:r>
            <a:endParaRPr lang="en-US" sz="2000" dirty="0" smtClean="0">
              <a:cs typeface="Times New Roman" panose="02020603050405020304" pitchFamily="18" charset="0"/>
              <a:sym typeface="+mn-ea"/>
            </a:endParaRPr>
          </a:p>
          <a:p>
            <a:pPr algn="l"/>
            <a:endParaRPr lang="en-US" sz="2000"/>
          </a:p>
          <a:p>
            <a:pPr algn="l"/>
            <a:r>
              <a:rPr lang="en-US" sz="2000"/>
              <a:t>&gt;&gt;&gt; a = (1,2,3)</a:t>
            </a:r>
            <a:endParaRPr lang="en-US" sz="2000"/>
          </a:p>
          <a:p>
            <a:pPr algn="l"/>
            <a:r>
              <a:rPr lang="en-US" sz="2000"/>
              <a:t>&gt;&gt;&gt; print(a)</a:t>
            </a:r>
            <a:endParaRPr lang="en-US" sz="2000"/>
          </a:p>
          <a:p>
            <a:pPr algn="l"/>
            <a:r>
              <a:rPr lang="en-US" sz="2000"/>
              <a:t>(1, 2, 3)</a:t>
            </a:r>
            <a:endParaRPr lang="en-US" sz="2000"/>
          </a:p>
          <a:p>
            <a:pPr algn="l"/>
            <a:r>
              <a:rPr lang="en-US" sz="2000"/>
              <a:t>&gt;&gt;&gt; a = (1,2,3,4,5,6)</a:t>
            </a:r>
            <a:endParaRPr lang="en-US" sz="2000"/>
          </a:p>
          <a:p>
            <a:pPr algn="l"/>
            <a:r>
              <a:rPr lang="en-US" sz="2000"/>
              <a:t>&gt;&gt;&gt; print(a)</a:t>
            </a:r>
            <a:endParaRPr lang="en-US" sz="2000"/>
          </a:p>
          <a:p>
            <a:pPr algn="l"/>
            <a:r>
              <a:rPr lang="en-US" sz="2000"/>
              <a:t>(1, 2, 3, 4, 5, 6)</a:t>
            </a:r>
            <a:endParaRPr lang="en-US" sz="2000"/>
          </a:p>
          <a:p>
            <a:pPr algn="l"/>
            <a:r>
              <a:rPr lang="en-US" sz="2000"/>
              <a:t>&gt;&gt;&gt; </a:t>
            </a:r>
            <a:endParaRPr lang="en-US" sz="2000"/>
          </a:p>
        </p:txBody>
      </p:sp>
      <p:sp>
        <p:nvSpPr>
          <p:cNvPr id="9" name="Text Box 8"/>
          <p:cNvSpPr txBox="1"/>
          <p:nvPr/>
        </p:nvSpPr>
        <p:spPr>
          <a:xfrm>
            <a:off x="5375910" y="957580"/>
            <a:ext cx="2613025" cy="2553335"/>
          </a:xfrm>
          <a:prstGeom prst="rect">
            <a:avLst/>
          </a:prstGeom>
          <a:noFill/>
        </p:spPr>
        <p:txBody>
          <a:bodyPr wrap="none" rtlCol="0" anchor="t">
            <a:spAutoFit/>
          </a:bodyPr>
          <a:p>
            <a:pPr algn="l"/>
            <a:r>
              <a:rPr lang="en-US" sz="2000" dirty="0" smtClean="0">
                <a:cs typeface="Times New Roman" panose="02020603050405020304" pitchFamily="18" charset="0"/>
                <a:sym typeface="+mn-ea"/>
              </a:rPr>
              <a:t>3. Zero based indexing :</a:t>
            </a:r>
            <a:endParaRPr lang="en-US" sz="2000" dirty="0" smtClean="0">
              <a:cs typeface="Times New Roman" panose="02020603050405020304" pitchFamily="18" charset="0"/>
              <a:sym typeface="+mn-ea"/>
            </a:endParaRPr>
          </a:p>
          <a:p>
            <a:pPr algn="l"/>
            <a:endParaRPr lang="en-US" sz="2000"/>
          </a:p>
          <a:p>
            <a:pPr algn="l"/>
            <a:r>
              <a:rPr lang="en-US" sz="2000"/>
              <a:t>&gt;&gt;&gt; a = (10,20,30,40)</a:t>
            </a:r>
            <a:endParaRPr lang="en-US" sz="2000"/>
          </a:p>
          <a:p>
            <a:pPr algn="l"/>
            <a:r>
              <a:rPr lang="en-US" sz="2000"/>
              <a:t>&gt;&gt;&gt; a[0]</a:t>
            </a:r>
            <a:endParaRPr lang="en-US" sz="2000"/>
          </a:p>
          <a:p>
            <a:pPr algn="l"/>
            <a:r>
              <a:rPr lang="en-US" sz="2000"/>
              <a:t>10</a:t>
            </a:r>
            <a:endParaRPr lang="en-US" sz="2000"/>
          </a:p>
          <a:p>
            <a:pPr algn="l"/>
            <a:r>
              <a:rPr lang="en-US" sz="2000"/>
              <a:t>&gt;&gt;&gt; a[1]</a:t>
            </a:r>
            <a:endParaRPr lang="en-US" sz="2000"/>
          </a:p>
          <a:p>
            <a:pPr algn="l"/>
            <a:r>
              <a:rPr lang="en-US" sz="2000"/>
              <a:t>20</a:t>
            </a:r>
            <a:endParaRPr lang="en-US" sz="2000"/>
          </a:p>
          <a:p>
            <a:pPr algn="l"/>
            <a:r>
              <a:rPr lang="en-US" sz="2000"/>
              <a:t>&gt;&gt;&gt; </a:t>
            </a:r>
            <a:endParaRPr lang="en-US" sz="2000"/>
          </a:p>
        </p:txBody>
      </p:sp>
      <p:sp>
        <p:nvSpPr>
          <p:cNvPr id="10" name="Text Box 9"/>
          <p:cNvSpPr txBox="1"/>
          <p:nvPr/>
        </p:nvSpPr>
        <p:spPr>
          <a:xfrm>
            <a:off x="5375910" y="3763645"/>
            <a:ext cx="2540000" cy="2861310"/>
          </a:xfrm>
          <a:prstGeom prst="rect">
            <a:avLst/>
          </a:prstGeom>
          <a:noFill/>
        </p:spPr>
        <p:txBody>
          <a:bodyPr wrap="square" rtlCol="0" anchor="t">
            <a:spAutoFit/>
          </a:bodyPr>
          <a:p>
            <a:r>
              <a:rPr lang="en-US" sz="2000"/>
              <a:t>4. Nested list :</a:t>
            </a:r>
            <a:endParaRPr lang="en-US" sz="2000"/>
          </a:p>
          <a:p>
            <a:endParaRPr lang="en-US" sz="2000"/>
          </a:p>
          <a:p>
            <a:r>
              <a:rPr lang="en-US" sz="2000"/>
              <a:t>&gt;&gt;&gt; a = (10,20,[1,2,3],30)</a:t>
            </a:r>
            <a:endParaRPr lang="en-US" sz="2000"/>
          </a:p>
          <a:p>
            <a:r>
              <a:rPr lang="en-US" sz="2000"/>
              <a:t>&gt;&gt;&gt; print(a)</a:t>
            </a:r>
            <a:endParaRPr lang="en-US" sz="2000"/>
          </a:p>
          <a:p>
            <a:r>
              <a:rPr lang="en-US" sz="2000"/>
              <a:t>(10, 20, [1, 2, 3], 30)</a:t>
            </a:r>
            <a:endParaRPr lang="en-US" sz="2000"/>
          </a:p>
          <a:p>
            <a:r>
              <a:rPr lang="en-US" sz="2000"/>
              <a:t>&gt;&gt;&gt; a[2]</a:t>
            </a:r>
            <a:endParaRPr lang="en-US" sz="2000"/>
          </a:p>
          <a:p>
            <a:r>
              <a:rPr lang="en-US" sz="2000"/>
              <a:t>[1, 2, 3]</a:t>
            </a:r>
            <a:endParaRPr lang="en-US" sz="2000"/>
          </a:p>
          <a:p>
            <a:r>
              <a:rPr lang="en-US" sz="2000"/>
              <a:t>&gt;&gt;&gt; </a:t>
            </a:r>
            <a:endParaRPr lang="en-US" sz="2000"/>
          </a:p>
        </p:txBody>
      </p:sp>
      <p:sp>
        <p:nvSpPr>
          <p:cNvPr id="11" name="Text Box 10"/>
          <p:cNvSpPr txBox="1"/>
          <p:nvPr/>
        </p:nvSpPr>
        <p:spPr>
          <a:xfrm>
            <a:off x="9342120" y="2453640"/>
            <a:ext cx="2075180" cy="1630045"/>
          </a:xfrm>
          <a:prstGeom prst="rect">
            <a:avLst/>
          </a:prstGeom>
          <a:noFill/>
        </p:spPr>
        <p:txBody>
          <a:bodyPr wrap="square" rtlCol="0" anchor="t">
            <a:spAutoFit/>
          </a:bodyPr>
          <a:p>
            <a:pPr algn="l"/>
            <a:r>
              <a:rPr lang="en-US" sz="2000" dirty="0" smtClean="0">
                <a:cs typeface="Times New Roman" panose="02020603050405020304" pitchFamily="18" charset="0"/>
                <a:sym typeface="+mn-ea"/>
              </a:rPr>
              <a:t>5. Mutable   :    </a:t>
            </a:r>
            <a:endParaRPr lang="en-US" sz="2000" dirty="0" smtClean="0">
              <a:cs typeface="Times New Roman" panose="02020603050405020304" pitchFamily="18" charset="0"/>
              <a:sym typeface="+mn-ea"/>
            </a:endParaRPr>
          </a:p>
          <a:p>
            <a:pPr algn="l"/>
            <a:endParaRPr lang="en-US" sz="2000" dirty="0" smtClean="0">
              <a:cs typeface="Times New Roman" panose="02020603050405020304" pitchFamily="18" charset="0"/>
              <a:sym typeface="+mn-ea"/>
            </a:endParaRPr>
          </a:p>
          <a:p>
            <a:pPr algn="l"/>
            <a:r>
              <a:rPr lang="en-US" sz="2000" dirty="0" smtClean="0">
                <a:cs typeface="Times New Roman" panose="02020603050405020304" pitchFamily="18" charset="0"/>
                <a:sym typeface="+mn-ea"/>
              </a:rPr>
              <a:t>&gt;&gt;&gt; a = (1,2,3)</a:t>
            </a:r>
            <a:endParaRPr lang="en-US" sz="2000" dirty="0" smtClean="0">
              <a:cs typeface="Times New Roman" panose="02020603050405020304" pitchFamily="18" charset="0"/>
              <a:sym typeface="+mn-ea"/>
            </a:endParaRPr>
          </a:p>
          <a:p>
            <a:pPr algn="l"/>
            <a:r>
              <a:rPr lang="en-US" sz="2000" dirty="0" smtClean="0">
                <a:cs typeface="Times New Roman" panose="02020603050405020304" pitchFamily="18" charset="0"/>
                <a:sym typeface="+mn-ea"/>
              </a:rPr>
              <a:t>&gt;&gt;&gt; a[1]=10</a:t>
            </a:r>
            <a:endParaRPr lang="en-US" sz="2000" dirty="0" smtClean="0">
              <a:cs typeface="Times New Roman" panose="02020603050405020304" pitchFamily="18" charset="0"/>
              <a:sym typeface="+mn-ea"/>
            </a:endParaRPr>
          </a:p>
          <a:p>
            <a:pPr algn="l"/>
            <a:r>
              <a:rPr lang="en-US" sz="2000" dirty="0" smtClean="0">
                <a:cs typeface="Times New Roman" panose="02020603050405020304" pitchFamily="18" charset="0"/>
                <a:sym typeface="+mn-ea"/>
              </a:rPr>
              <a:t>TypeError:</a:t>
            </a:r>
            <a:endParaRPr lang="en-US" sz="2000" dirty="0" smtClean="0">
              <a:cs typeface="Times New Roman" panose="02020603050405020304" pitchFamily="18" charset="0"/>
              <a:sym typeface="+mn-ea"/>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227203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Tuple Indexing</a:t>
            </a:r>
            <a:endParaRPr lang="en-US" sz="2800" dirty="0" smtClean="0">
              <a:gradFill>
                <a:gsLst>
                  <a:gs pos="21000">
                    <a:srgbClr val="53575C"/>
                  </a:gs>
                  <a:gs pos="88000">
                    <a:srgbClr val="C5C7CA"/>
                  </a:gs>
                </a:gsLst>
                <a:lin ang="5400000"/>
              </a:gradFill>
              <a:effectLst/>
            </a:endParaRPr>
          </a:p>
        </p:txBody>
      </p:sp>
      <p:graphicFrame>
        <p:nvGraphicFramePr>
          <p:cNvPr id="2" name="Object 1"/>
          <p:cNvGraphicFramePr/>
          <p:nvPr/>
        </p:nvGraphicFramePr>
        <p:xfrm>
          <a:off x="967740" y="2268855"/>
          <a:ext cx="3793490" cy="1268095"/>
        </p:xfrm>
        <a:graphic>
          <a:graphicData uri="http://schemas.openxmlformats.org/presentationml/2006/ole">
            <mc:AlternateContent xmlns:mc="http://schemas.openxmlformats.org/markup-compatibility/2006">
              <mc:Choice xmlns:v="urn:schemas-microsoft-com:vml" Requires="v">
                <p:oleObj spid="_x0000_s4"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967740" y="2268855"/>
                        <a:ext cx="3793490" cy="1268095"/>
                      </a:xfrm>
                      <a:prstGeom prst="rect">
                        <a:avLst/>
                      </a:prstGeom>
                    </p:spPr>
                  </p:pic>
                </p:oleObj>
              </mc:Fallback>
            </mc:AlternateContent>
          </a:graphicData>
        </a:graphic>
      </p:graphicFrame>
      <p:sp>
        <p:nvSpPr>
          <p:cNvPr id="5" name="Text Box 4"/>
          <p:cNvSpPr txBox="1"/>
          <p:nvPr/>
        </p:nvSpPr>
        <p:spPr>
          <a:xfrm>
            <a:off x="6190615" y="2003425"/>
            <a:ext cx="2540000" cy="4399915"/>
          </a:xfrm>
          <a:prstGeom prst="rect">
            <a:avLst/>
          </a:prstGeom>
          <a:noFill/>
        </p:spPr>
        <p:txBody>
          <a:bodyPr wrap="square" rtlCol="0" anchor="t">
            <a:spAutoFit/>
          </a:bodyPr>
          <a:p>
            <a:r>
              <a:rPr lang="en-US" sz="2000"/>
              <a:t>s = ('P','Y','T','H','O','N')</a:t>
            </a:r>
            <a:endParaRPr lang="en-US" sz="2000"/>
          </a:p>
          <a:p>
            <a:endParaRPr lang="en-US" sz="2000"/>
          </a:p>
          <a:p>
            <a:r>
              <a:rPr lang="en-US" sz="2000"/>
              <a:t>print("s[0]  :  ",s[0])</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print("s[-6] :  ",s[-6])</a:t>
            </a:r>
            <a:endParaRPr lang="en-US" sz="2000"/>
          </a:p>
        </p:txBody>
      </p:sp>
      <p:sp>
        <p:nvSpPr>
          <p:cNvPr id="7" name="Text Box 6"/>
          <p:cNvSpPr txBox="1"/>
          <p:nvPr/>
        </p:nvSpPr>
        <p:spPr>
          <a:xfrm>
            <a:off x="9207500" y="2003425"/>
            <a:ext cx="2540000" cy="4707890"/>
          </a:xfrm>
          <a:prstGeom prst="rect">
            <a:avLst/>
          </a:prstGeom>
          <a:noFill/>
        </p:spPr>
        <p:txBody>
          <a:bodyPr wrap="square" rtlCol="0" anchor="t">
            <a:spAutoFit/>
          </a:bodyPr>
          <a:p>
            <a:r>
              <a:rPr lang="en-US" sz="2000"/>
              <a:t>Output :</a:t>
            </a:r>
            <a:endParaRPr lang="en-US" sz="2000"/>
          </a:p>
          <a:p>
            <a:endParaRPr lang="en-US" sz="2000"/>
          </a:p>
          <a:p>
            <a:r>
              <a:rPr lang="en-US" sz="2000"/>
              <a:t>s[0]  :   P</a:t>
            </a:r>
            <a:endParaRPr lang="en-US" sz="2000"/>
          </a:p>
          <a:p>
            <a:r>
              <a:rPr lang="en-US" sz="2000"/>
              <a:t>s[1]  :   Y</a:t>
            </a:r>
            <a:endParaRPr lang="en-US" sz="2000"/>
          </a:p>
          <a:p>
            <a:r>
              <a:rPr lang="en-US" sz="2000"/>
              <a:t>s[2]  :   T</a:t>
            </a:r>
            <a:endParaRPr lang="en-US" sz="2000"/>
          </a:p>
          <a:p>
            <a:r>
              <a:rPr lang="en-US" sz="2000"/>
              <a:t>s[3]  :   H</a:t>
            </a:r>
            <a:endParaRPr lang="en-US" sz="2000"/>
          </a:p>
          <a:p>
            <a:r>
              <a:rPr lang="en-US" sz="2000"/>
              <a:t>s[4]  :   O</a:t>
            </a:r>
            <a:endParaRPr lang="en-US" sz="2000"/>
          </a:p>
          <a:p>
            <a:r>
              <a:rPr lang="en-US" sz="2000"/>
              <a:t>s[5]  :   N</a:t>
            </a:r>
            <a:endParaRPr lang="en-US" sz="2000"/>
          </a:p>
          <a:p>
            <a:r>
              <a:rPr lang="en-US" sz="2000"/>
              <a:t>s[-1] :   N</a:t>
            </a:r>
            <a:endParaRPr lang="en-US" sz="2000"/>
          </a:p>
          <a:p>
            <a:r>
              <a:rPr lang="en-US" sz="2000"/>
              <a:t>s[-2] :   O</a:t>
            </a:r>
            <a:endParaRPr lang="en-US" sz="2000"/>
          </a:p>
          <a:p>
            <a:r>
              <a:rPr lang="en-US" sz="2000"/>
              <a:t>s[-3] :   H</a:t>
            </a:r>
            <a:endParaRPr lang="en-US" sz="2000"/>
          </a:p>
          <a:p>
            <a:r>
              <a:rPr lang="en-US" sz="2000"/>
              <a:t>s[-4] :   T</a:t>
            </a:r>
            <a:endParaRPr lang="en-US" sz="2000"/>
          </a:p>
          <a:p>
            <a:r>
              <a:rPr lang="en-US" sz="2000"/>
              <a:t>s[-5] :   Y</a:t>
            </a:r>
            <a:endParaRPr lang="en-US" sz="2000"/>
          </a:p>
          <a:p>
            <a:r>
              <a:rPr lang="en-US" sz="2000"/>
              <a:t>s[-6] :   P</a:t>
            </a:r>
            <a:endParaRPr lang="en-US" sz="2000"/>
          </a:p>
          <a:p>
            <a:r>
              <a:rPr lang="en-US" sz="2000"/>
              <a:t>&gt;&gt;&gt; </a:t>
            </a:r>
            <a:endParaRPr lang="en-US" sz="2000"/>
          </a:p>
        </p:txBody>
      </p:sp>
      <p:sp>
        <p:nvSpPr>
          <p:cNvPr id="8" name="Text Box 7"/>
          <p:cNvSpPr txBox="1"/>
          <p:nvPr/>
        </p:nvSpPr>
        <p:spPr>
          <a:xfrm>
            <a:off x="570865" y="4301490"/>
            <a:ext cx="4587875" cy="1322070"/>
          </a:xfrm>
          <a:prstGeom prst="rect">
            <a:avLst/>
          </a:prstGeom>
          <a:noFill/>
        </p:spPr>
        <p:txBody>
          <a:bodyPr wrap="square" rtlCol="0" anchor="t">
            <a:spAutoFit/>
          </a:bodyPr>
          <a:p>
            <a:r>
              <a:rPr lang="en-US" sz="2000"/>
              <a:t># Print elements in the tuple using loop</a:t>
            </a:r>
            <a:endParaRPr lang="en-US" sz="2000"/>
          </a:p>
          <a:p>
            <a:r>
              <a:rPr lang="en-US" sz="2000"/>
              <a:t>&gt;&gt;&gt; s = (1,2,3,4,5)</a:t>
            </a:r>
            <a:endParaRPr lang="en-US" sz="2000"/>
          </a:p>
          <a:p>
            <a:r>
              <a:rPr lang="en-US" sz="2000"/>
              <a:t>&gt;&gt;&gt; for i in s:</a:t>
            </a:r>
            <a:endParaRPr lang="en-US" sz="2000"/>
          </a:p>
          <a:p>
            <a:r>
              <a:rPr lang="en-US" sz="2000"/>
              <a:t>	print(i)</a:t>
            </a:r>
            <a:endParaRPr lang="en-US" sz="2000"/>
          </a:p>
        </p:txBody>
      </p:sp>
      <p:sp>
        <p:nvSpPr>
          <p:cNvPr id="9" name="Text Box 8"/>
          <p:cNvSpPr txBox="1"/>
          <p:nvPr/>
        </p:nvSpPr>
        <p:spPr>
          <a:xfrm>
            <a:off x="444500" y="771525"/>
            <a:ext cx="5306060" cy="1014730"/>
          </a:xfrm>
          <a:prstGeom prst="rect">
            <a:avLst/>
          </a:prstGeom>
          <a:noFill/>
        </p:spPr>
        <p:txBody>
          <a:bodyPr wrap="none" rtlCol="0">
            <a:spAutoFit/>
          </a:bodyPr>
          <a:p>
            <a:r>
              <a:rPr lang="en-US" sz="2000"/>
              <a:t>Individual characters can be accessed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196088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Tuple Slicing</a:t>
            </a:r>
            <a:endParaRPr lang="en-US" sz="2800" dirty="0" smtClean="0">
              <a:gradFill>
                <a:gsLst>
                  <a:gs pos="21000">
                    <a:srgbClr val="53575C"/>
                  </a:gs>
                  <a:gs pos="88000">
                    <a:srgbClr val="C5C7CA"/>
                  </a:gs>
                </a:gsLst>
                <a:lin ang="5400000"/>
              </a:gradFill>
              <a:effectLst/>
            </a:endParaRPr>
          </a:p>
        </p:txBody>
      </p:sp>
      <p:graphicFrame>
        <p:nvGraphicFramePr>
          <p:cNvPr id="5" name="Object 4"/>
          <p:cNvGraphicFramePr/>
          <p:nvPr/>
        </p:nvGraphicFramePr>
        <p:xfrm>
          <a:off x="444500" y="2794318"/>
          <a:ext cx="3793490" cy="1268730"/>
        </p:xfrm>
        <a:graphic>
          <a:graphicData uri="http://schemas.openxmlformats.org/presentationml/2006/ole">
            <mc:AlternateContent xmlns:mc="http://schemas.openxmlformats.org/markup-compatibility/2006">
              <mc:Choice xmlns:v="urn:schemas-microsoft-com:vml" Requires="v">
                <p:oleObj spid="_x0000_s7"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444500" y="2794318"/>
                        <a:ext cx="3793490" cy="1268730"/>
                      </a:xfrm>
                      <a:prstGeom prst="rect">
                        <a:avLst/>
                      </a:prstGeom>
                    </p:spPr>
                  </p:pic>
                </p:oleObj>
              </mc:Fallback>
            </mc:AlternateContent>
          </a:graphicData>
        </a:graphic>
      </p:graphicFrame>
      <p:sp>
        <p:nvSpPr>
          <p:cNvPr id="16" name="TextBox 15"/>
          <p:cNvSpPr txBox="1"/>
          <p:nvPr/>
        </p:nvSpPr>
        <p:spPr>
          <a:xfrm>
            <a:off x="539667" y="4462202"/>
            <a:ext cx="2219325" cy="1938020"/>
          </a:xfrm>
          <a:prstGeom prst="rect">
            <a:avLst/>
          </a:prstGeom>
          <a:noFill/>
        </p:spPr>
        <p:txBody>
          <a:bodyPr wrap="none" rtlCol="0">
            <a:spAutoFit/>
          </a:bodyPr>
          <a:p>
            <a:r>
              <a:rPr lang="en-US" sz="2000" dirty="0"/>
              <a:t># Deleting Tuple</a:t>
            </a:r>
            <a:endParaRPr lang="en-US" sz="2000" dirty="0"/>
          </a:p>
          <a:p>
            <a:endParaRPr lang="en-US" sz="2000" dirty="0"/>
          </a:p>
          <a:p>
            <a:r>
              <a:rPr lang="en-US" sz="2000" dirty="0"/>
              <a:t>s = (10,20,30,40,50)</a:t>
            </a:r>
            <a:endParaRPr lang="en-US" sz="2000" dirty="0"/>
          </a:p>
          <a:p>
            <a:r>
              <a:rPr lang="en-US" sz="2000" dirty="0"/>
              <a:t>print(s[1:4])</a:t>
            </a:r>
            <a:endParaRPr lang="en-US" sz="2000" dirty="0"/>
          </a:p>
          <a:p>
            <a:r>
              <a:rPr lang="en-US" sz="2000" dirty="0"/>
              <a:t>del(s)</a:t>
            </a:r>
            <a:endParaRPr lang="en-US" sz="2000" dirty="0"/>
          </a:p>
          <a:p>
            <a:endParaRPr lang="en-US" sz="2000" dirty="0"/>
          </a:p>
        </p:txBody>
      </p:sp>
      <p:sp>
        <p:nvSpPr>
          <p:cNvPr id="9" name="Text Box 8"/>
          <p:cNvSpPr txBox="1"/>
          <p:nvPr/>
        </p:nvSpPr>
        <p:spPr>
          <a:xfrm>
            <a:off x="444500" y="748030"/>
            <a:ext cx="5377815" cy="1938020"/>
          </a:xfrm>
          <a:prstGeom prst="rect">
            <a:avLst/>
          </a:prstGeom>
          <a:noFill/>
        </p:spPr>
        <p:txBody>
          <a:bodyPr wrap="none" rtlCol="0">
            <a:spAutoFit/>
          </a:bodyPr>
          <a:p>
            <a:r>
              <a:rPr lang="en-US" sz="2000"/>
              <a:t>Tuples can be sliced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a:p>
            <a:r>
              <a:rPr lang="en-US" sz="2000"/>
              <a:t>Use [Inclusive number : Exclusive number] to slice.</a:t>
            </a:r>
            <a:endParaRPr lang="en-US" sz="2000"/>
          </a:p>
          <a:p>
            <a:r>
              <a:rPr lang="en-US" sz="2000"/>
              <a:t>Use [Inclusive : Exclusive : Step]  to step and slice.</a:t>
            </a:r>
            <a:endParaRPr lang="en-US" sz="2000"/>
          </a:p>
          <a:p>
            <a:endParaRPr lang="en-US" sz="2000"/>
          </a:p>
        </p:txBody>
      </p:sp>
      <p:sp>
        <p:nvSpPr>
          <p:cNvPr id="8" name="Text Box 7"/>
          <p:cNvSpPr txBox="1"/>
          <p:nvPr/>
        </p:nvSpPr>
        <p:spPr>
          <a:xfrm>
            <a:off x="6959600" y="1075055"/>
            <a:ext cx="4260850" cy="5323205"/>
          </a:xfrm>
          <a:prstGeom prst="rect">
            <a:avLst/>
          </a:prstGeom>
          <a:noFill/>
        </p:spPr>
        <p:txBody>
          <a:bodyPr wrap="square" rtlCol="0" anchor="t">
            <a:spAutoFit/>
          </a:bodyPr>
          <a:p>
            <a:r>
              <a:rPr lang="en-US" sz="2000"/>
              <a:t>&gt;&gt;&gt; s = ('P','y','t','h','o','n')</a:t>
            </a:r>
            <a:endParaRPr lang="en-US" sz="2000"/>
          </a:p>
          <a:p>
            <a:r>
              <a:rPr lang="en-US" sz="2000"/>
              <a:t>&gt;&gt;&gt; s[1:4]</a:t>
            </a:r>
            <a:endParaRPr lang="en-US" sz="2000"/>
          </a:p>
          <a:p>
            <a:r>
              <a:rPr lang="en-US" sz="2000"/>
              <a:t>('y', 't', 'h')</a:t>
            </a:r>
            <a:endParaRPr lang="en-US" sz="2000"/>
          </a:p>
          <a:p>
            <a:r>
              <a:rPr lang="en-US" sz="2000"/>
              <a:t>&gt;&gt;&gt;</a:t>
            </a:r>
            <a:endParaRPr lang="en-US" sz="2000"/>
          </a:p>
          <a:p>
            <a:r>
              <a:rPr lang="en-US" sz="2000"/>
              <a:t>&gt;&gt;&gt; s = (1,2,3,4,5)</a:t>
            </a:r>
            <a:endParaRPr lang="en-US" sz="2000"/>
          </a:p>
          <a:p>
            <a:r>
              <a:rPr lang="en-US" sz="2000"/>
              <a:t>&gt;&gt;&gt; s[-4:-2]</a:t>
            </a:r>
            <a:endParaRPr lang="en-US" sz="2000"/>
          </a:p>
          <a:p>
            <a:r>
              <a:rPr lang="en-US" sz="2000"/>
              <a:t>(2, 3)</a:t>
            </a:r>
            <a:endParaRPr lang="en-US" sz="2000"/>
          </a:p>
          <a:p>
            <a:r>
              <a:rPr lang="en-US" sz="2000"/>
              <a:t>&gt;&gt;&gt; </a:t>
            </a:r>
            <a:endParaRPr lang="en-US" sz="2000"/>
          </a:p>
          <a:p>
            <a:r>
              <a:rPr lang="en-US" sz="2000"/>
              <a:t>&gt;&gt;&gt; s = (10,20,30,[4,5],60,70,80,90)</a:t>
            </a:r>
            <a:endParaRPr lang="en-US" sz="2000"/>
          </a:p>
          <a:p>
            <a:r>
              <a:rPr lang="en-US" sz="2000"/>
              <a:t>&gt;&gt;&gt; s[1::2]</a:t>
            </a:r>
            <a:endParaRPr lang="en-US" sz="2000"/>
          </a:p>
          <a:p>
            <a:r>
              <a:rPr lang="en-US" sz="2000"/>
              <a:t>(20, [4, 5], 70, 90)</a:t>
            </a:r>
            <a:endParaRPr lang="en-US" sz="2000"/>
          </a:p>
          <a:p>
            <a:r>
              <a:rPr lang="en-US" sz="2000"/>
              <a:t>&gt;&gt;&gt; </a:t>
            </a:r>
            <a:endParaRPr lang="en-US" sz="2000"/>
          </a:p>
          <a:p>
            <a:r>
              <a:rPr lang="en-US" sz="2000"/>
              <a:t>&gt;&gt;&gt; s[::-2]</a:t>
            </a:r>
            <a:endParaRPr lang="en-US" sz="2000"/>
          </a:p>
          <a:p>
            <a:r>
              <a:rPr lang="en-US" sz="2000"/>
              <a:t>(90, 70, [4, 5], 20)</a:t>
            </a:r>
            <a:endParaRPr lang="en-US" sz="2000"/>
          </a:p>
          <a:p>
            <a:r>
              <a:rPr lang="en-US" sz="2000"/>
              <a:t>&gt;&gt;&gt; s[3][1]</a:t>
            </a:r>
            <a:endParaRPr lang="en-US" sz="2000"/>
          </a:p>
          <a:p>
            <a:r>
              <a:rPr lang="en-US" sz="2000"/>
              <a:t>5</a:t>
            </a:r>
            <a:endParaRPr lang="en-US" sz="2000"/>
          </a:p>
          <a:p>
            <a:r>
              <a:rPr lang="en-US" sz="2000"/>
              <a:t>&gt;&gt;&gt; </a:t>
            </a:r>
            <a:endParaRPr lang="en-US" sz="20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41122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Basic Tuple operations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500697" y="872331"/>
          <a:ext cx="10864850" cy="3703955"/>
        </p:xfrm>
        <a:graphic>
          <a:graphicData uri="http://schemas.openxmlformats.org/drawingml/2006/table">
            <a:tbl>
              <a:tblPr firstRow="1" firstCol="1" bandRow="1">
                <a:tableStyleId>{5C22544A-7EE6-4342-B048-85BDC9FD1C3A}</a:tableStyleId>
              </a:tblPr>
              <a:tblGrid>
                <a:gridCol w="1757680"/>
                <a:gridCol w="5795645"/>
                <a:gridCol w="3311208"/>
              </a:tblGrid>
              <a:tr h="304800">
                <a:tc>
                  <a:txBody>
                    <a:bodyPr/>
                    <a:p>
                      <a:pPr>
                        <a:spcAft>
                          <a:spcPts val="0"/>
                        </a:spcAft>
                      </a:pPr>
                      <a:r>
                        <a:rPr lang="en-US" sz="2000">
                          <a:effectLst/>
                          <a:cs typeface="+mn-lt"/>
                        </a:rPr>
                        <a:t>Operation</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a:effectLst/>
                          <a:cs typeface="+mn-lt"/>
                        </a:rPr>
                        <a:t>Description</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a:effectLst/>
                          <a:cs typeface="+mn-lt"/>
                        </a:rPr>
                        <a:t>Example</a:t>
                      </a:r>
                      <a:endParaRPr lang="en-US" sz="2000">
                        <a:effectLst/>
                        <a:ea typeface="Times New Roman" panose="02020603050405020304" pitchFamily="18" charset="0"/>
                        <a:cs typeface="+mn-lt"/>
                      </a:endParaRPr>
                    </a:p>
                  </a:txBody>
                  <a:tcPr marL="68580" marR="68580" marT="0" marB="0"/>
                </a:tc>
              </a:tr>
              <a:tr h="304800">
                <a:tc>
                  <a:txBody>
                    <a:bodyPr/>
                    <a:p>
                      <a:pPr>
                        <a:spcAft>
                          <a:spcPts val="0"/>
                        </a:spcAft>
                      </a:pPr>
                      <a:r>
                        <a:rPr lang="en-US" sz="2000" dirty="0" smtClean="0">
                          <a:cs typeface="+mn-lt"/>
                          <a:sym typeface="+mn-ea"/>
                        </a:rPr>
                        <a:t>Len </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Gets length of Tuple</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 a = (10,20,30,40)</a:t>
                      </a:r>
                      <a:endParaRPr lang="en-US" sz="2000" dirty="0">
                        <a:cs typeface="+mn-lt"/>
                        <a:sym typeface="+mn-ea"/>
                      </a:endParaRPr>
                    </a:p>
                    <a:p>
                      <a:pPr>
                        <a:spcAft>
                          <a:spcPts val="0"/>
                        </a:spcAft>
                      </a:pPr>
                      <a:r>
                        <a:rPr lang="en-US" sz="2000" dirty="0">
                          <a:cs typeface="+mn-lt"/>
                          <a:sym typeface="+mn-ea"/>
                        </a:rPr>
                        <a:t>&gt;&gt;&gt; print(len(a))</a:t>
                      </a:r>
                      <a:endParaRPr lang="en-US" sz="2000" dirty="0">
                        <a:cs typeface="+mn-lt"/>
                        <a:sym typeface="+mn-ea"/>
                      </a:endParaRPr>
                    </a:p>
                    <a:p>
                      <a:pPr>
                        <a:spcAft>
                          <a:spcPts val="0"/>
                        </a:spcAft>
                      </a:pPr>
                      <a:r>
                        <a:rPr lang="en-US" sz="2000" dirty="0">
                          <a:cs typeface="+mn-lt"/>
                          <a:sym typeface="+mn-ea"/>
                        </a:rPr>
                        <a:t>4</a:t>
                      </a:r>
                      <a:endParaRPr lang="en-US" sz="2000" dirty="0">
                        <a:cs typeface="+mn-lt"/>
                        <a:sym typeface="+mn-ea"/>
                      </a:endParaRPr>
                    </a:p>
                  </a:txBody>
                  <a:tcPr marL="68580" marR="68580" marT="0" marB="0"/>
                </a:tc>
              </a:tr>
              <a:tr h="165100">
                <a:tc>
                  <a:txBody>
                    <a:bodyPr/>
                    <a:p>
                      <a:pPr>
                        <a:spcAft>
                          <a:spcPts val="0"/>
                        </a:spcAft>
                      </a:pPr>
                      <a:r>
                        <a:rPr lang="en-US" sz="2000" dirty="0" smtClean="0">
                          <a:cs typeface="+mn-lt"/>
                          <a:sym typeface="+mn-ea"/>
                        </a:rPr>
                        <a:t>Concatenation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ea typeface="Times New Roman" panose="02020603050405020304" pitchFamily="18" charset="0"/>
                          <a:cs typeface="+mn-lt"/>
                        </a:rPr>
                        <a:t>Concatenates lists and returns a list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 print((10,20)+(15,25))</a:t>
                      </a:r>
                      <a:endParaRPr lang="en-US" sz="2000" dirty="0">
                        <a:cs typeface="+mn-lt"/>
                        <a:sym typeface="+mn-ea"/>
                      </a:endParaRPr>
                    </a:p>
                    <a:p>
                      <a:pPr>
                        <a:spcAft>
                          <a:spcPts val="0"/>
                        </a:spcAft>
                      </a:pPr>
                      <a:r>
                        <a:rPr lang="en-US" sz="2000" dirty="0">
                          <a:cs typeface="+mn-lt"/>
                          <a:sym typeface="+mn-ea"/>
                        </a:rPr>
                        <a:t>(10, 20, 15, 25)</a:t>
                      </a:r>
                      <a:endParaRPr lang="en-US" sz="2000" dirty="0">
                        <a:cs typeface="+mn-lt"/>
                        <a:sym typeface="+mn-ea"/>
                      </a:endParaRPr>
                    </a:p>
                    <a:p>
                      <a:pPr>
                        <a:spcAft>
                          <a:spcPts val="0"/>
                        </a:spcAft>
                      </a:pPr>
                      <a:r>
                        <a:rPr lang="en-US" sz="2000" dirty="0">
                          <a:cs typeface="+mn-lt"/>
                          <a:sym typeface="+mn-ea"/>
                        </a:rPr>
                        <a:t>&gt;&gt;&gt; </a:t>
                      </a:r>
                      <a:endParaRPr lang="en-US" sz="2000" dirty="0">
                        <a:cs typeface="+mn-lt"/>
                        <a:sym typeface="+mn-ea"/>
                      </a:endParaRPr>
                    </a:p>
                  </a:txBody>
                  <a:tcPr marL="68580" marR="68580" marT="0" marB="0"/>
                </a:tc>
              </a:tr>
              <a:tr h="655955">
                <a:tc>
                  <a:txBody>
                    <a:bodyPr/>
                    <a:p>
                      <a:pPr>
                        <a:spcAft>
                          <a:spcPts val="0"/>
                        </a:spcAft>
                      </a:pPr>
                      <a:r>
                        <a:rPr lang="en-US" sz="2000" dirty="0" smtClean="0">
                          <a:cs typeface="+mn-lt"/>
                          <a:sym typeface="+mn-ea"/>
                        </a:rPr>
                        <a:t>Repetition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Repeats the string ‘n’ times and returns a string</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 print(('Python')*3)</a:t>
                      </a:r>
                      <a:endParaRPr lang="en-US" sz="2000" dirty="0">
                        <a:cs typeface="+mn-lt"/>
                        <a:sym typeface="+mn-ea"/>
                      </a:endParaRPr>
                    </a:p>
                    <a:p>
                      <a:pPr>
                        <a:spcAft>
                          <a:spcPts val="0"/>
                        </a:spcAft>
                      </a:pPr>
                      <a:r>
                        <a:rPr lang="en-US" sz="2000" dirty="0">
                          <a:cs typeface="+mn-lt"/>
                          <a:sym typeface="+mn-ea"/>
                        </a:rPr>
                        <a:t>PythonPythonPython</a:t>
                      </a:r>
                      <a:endParaRPr lang="en-US" sz="2000" dirty="0">
                        <a:cs typeface="+mn-lt"/>
                        <a:sym typeface="+mn-ea"/>
                      </a:endParaRPr>
                    </a:p>
                    <a:p>
                      <a:pPr>
                        <a:spcAft>
                          <a:spcPts val="0"/>
                        </a:spcAft>
                      </a:pPr>
                      <a:r>
                        <a:rPr lang="en-US" sz="2000" dirty="0">
                          <a:cs typeface="+mn-lt"/>
                          <a:sym typeface="+mn-ea"/>
                        </a:rPr>
                        <a:t>&gt;&gt;&gt; </a:t>
                      </a:r>
                      <a:endParaRPr lang="en-US" sz="2000" dirty="0">
                        <a:cs typeface="+mn-lt"/>
                        <a:sym typeface="+mn-ea"/>
                      </a:endParaRPr>
                    </a:p>
                  </a:txBody>
                  <a:tcPr marL="68580" marR="68580" marT="0" marB="0"/>
                </a:tc>
              </a:tr>
              <a:tr h="165100">
                <a:tc>
                  <a:txBody>
                    <a:bodyPr/>
                    <a:p>
                      <a:pPr>
                        <a:spcAft>
                          <a:spcPts val="0"/>
                        </a:spcAft>
                      </a:pPr>
                      <a:r>
                        <a:rPr lang="en-US" sz="2000" dirty="0" smtClean="0">
                          <a:cs typeface="+mn-lt"/>
                          <a:sym typeface="+mn-ea"/>
                        </a:rPr>
                        <a:t>Membership</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Checks if the element is present in the tuple or not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 print(3 in (1,2,3))</a:t>
                      </a:r>
                      <a:endParaRPr lang="en-US" sz="2000" dirty="0">
                        <a:cs typeface="+mn-lt"/>
                        <a:sym typeface="+mn-ea"/>
                      </a:endParaRPr>
                    </a:p>
                    <a:p>
                      <a:pPr>
                        <a:spcAft>
                          <a:spcPts val="0"/>
                        </a:spcAft>
                      </a:pPr>
                      <a:r>
                        <a:rPr lang="en-US" sz="2000" dirty="0">
                          <a:cs typeface="+mn-lt"/>
                          <a:sym typeface="+mn-ea"/>
                        </a:rPr>
                        <a:t>True</a:t>
                      </a:r>
                      <a:endParaRPr lang="en-US" sz="2000" dirty="0">
                        <a:cs typeface="+mn-lt"/>
                        <a:sym typeface="+mn-ea"/>
                      </a:endParaRPr>
                    </a:p>
                    <a:p>
                      <a:pPr>
                        <a:spcAft>
                          <a:spcPts val="0"/>
                        </a:spcAft>
                      </a:pPr>
                      <a:r>
                        <a:rPr lang="en-US" sz="2000" dirty="0">
                          <a:cs typeface="+mn-lt"/>
                          <a:sym typeface="+mn-ea"/>
                        </a:rPr>
                        <a:t>&gt;&gt;&gt; print(3 in (1,2,4))</a:t>
                      </a:r>
                      <a:endParaRPr lang="en-US" sz="2000" dirty="0">
                        <a:cs typeface="+mn-lt"/>
                        <a:sym typeface="+mn-ea"/>
                      </a:endParaRPr>
                    </a:p>
                    <a:p>
                      <a:pPr>
                        <a:spcAft>
                          <a:spcPts val="0"/>
                        </a:spcAft>
                      </a:pPr>
                      <a:r>
                        <a:rPr lang="en-US" sz="2000" dirty="0">
                          <a:cs typeface="+mn-lt"/>
                          <a:sym typeface="+mn-ea"/>
                        </a:rPr>
                        <a:t>False</a:t>
                      </a:r>
                      <a:endParaRPr lang="en-US" sz="2000" dirty="0">
                        <a:cs typeface="+mn-lt"/>
                        <a:sym typeface="+mn-ea"/>
                      </a:endParaRPr>
                    </a:p>
                  </a:txBody>
                  <a:tcPr marL="68580" marR="68580" marT="0" marB="0"/>
                </a:tc>
              </a:tr>
              <a:tr h="165100">
                <a:tc>
                  <a:txBody>
                    <a:bodyPr/>
                    <a:p>
                      <a:pPr>
                        <a:spcAft>
                          <a:spcPts val="0"/>
                        </a:spcAft>
                      </a:pPr>
                      <a:r>
                        <a:rPr lang="en-US" sz="2000" dirty="0" smtClean="0">
                          <a:cs typeface="+mn-lt"/>
                          <a:sym typeface="+mn-ea"/>
                        </a:rPr>
                        <a:t>Iteration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Returns true if a character is present in the given string</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&gt;&gt;&gt;for x in (1,2,3)</a:t>
                      </a:r>
                      <a:r>
                        <a:rPr lang="en-US" sz="2000" dirty="0" smtClean="0">
                          <a:cs typeface="+mn-lt"/>
                          <a:sym typeface="+mn-ea"/>
                        </a:rPr>
                        <a:t>:                       </a:t>
                      </a:r>
                      <a:endParaRPr lang="en-US" sz="2000" dirty="0">
                        <a:cs typeface="+mn-lt"/>
                      </a:endParaRPr>
                    </a:p>
                    <a:p>
                      <a:pPr>
                        <a:spcAft>
                          <a:spcPts val="0"/>
                        </a:spcAft>
                      </a:pPr>
                      <a:r>
                        <a:rPr lang="en-US" sz="2000" dirty="0">
                          <a:cs typeface="+mn-lt"/>
                          <a:sym typeface="+mn-ea"/>
                        </a:rPr>
                        <a:t>          print(x*x)</a:t>
                      </a:r>
                      <a:endParaRPr lang="en-US" sz="2000" dirty="0">
                        <a:cs typeface="+mn-lt"/>
                        <a:sym typeface="+mn-ea"/>
                      </a:endParaRPr>
                    </a:p>
                    <a:p>
                      <a:pPr>
                        <a:spcAft>
                          <a:spcPts val="0"/>
                        </a:spcAft>
                      </a:pPr>
                      <a:r>
                        <a:rPr lang="en-US" sz="2000">
                          <a:effectLst/>
                          <a:ea typeface="Times New Roman" panose="02020603050405020304" pitchFamily="18" charset="0"/>
                          <a:cs typeface="+mn-lt"/>
                        </a:rPr>
                        <a:t>1</a:t>
                      </a:r>
                      <a:endParaRPr lang="en-US" sz="2000">
                        <a:effectLst/>
                        <a:ea typeface="Times New Roman" panose="02020603050405020304" pitchFamily="18" charset="0"/>
                        <a:cs typeface="+mn-lt"/>
                      </a:endParaRPr>
                    </a:p>
                    <a:p>
                      <a:pPr>
                        <a:spcAft>
                          <a:spcPts val="0"/>
                        </a:spcAft>
                      </a:pPr>
                      <a:r>
                        <a:rPr lang="en-US" sz="2000">
                          <a:effectLst/>
                          <a:ea typeface="Times New Roman" panose="02020603050405020304" pitchFamily="18" charset="0"/>
                          <a:cs typeface="+mn-lt"/>
                        </a:rPr>
                        <a:t>4</a:t>
                      </a:r>
                      <a:endParaRPr lang="en-US" sz="2000">
                        <a:effectLst/>
                        <a:ea typeface="Times New Roman" panose="02020603050405020304" pitchFamily="18" charset="0"/>
                        <a:cs typeface="+mn-lt"/>
                      </a:endParaRPr>
                    </a:p>
                    <a:p>
                      <a:pPr>
                        <a:spcAft>
                          <a:spcPts val="0"/>
                        </a:spcAft>
                      </a:pPr>
                      <a:r>
                        <a:rPr lang="en-US" sz="2000">
                          <a:effectLst/>
                          <a:ea typeface="Times New Roman" panose="02020603050405020304" pitchFamily="18" charset="0"/>
                          <a:cs typeface="+mn-lt"/>
                        </a:rPr>
                        <a:t>9</a:t>
                      </a:r>
                      <a:endParaRPr lang="en-US" sz="20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34505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Tuple Methods</a:t>
            </a:r>
            <a:endParaRPr lang="en-US" sz="2800" dirty="0" smtClean="0">
              <a:gradFill>
                <a:gsLst>
                  <a:gs pos="21000">
                    <a:srgbClr val="53575C"/>
                  </a:gs>
                  <a:gs pos="88000">
                    <a:srgbClr val="C5C7CA"/>
                  </a:gs>
                </a:gsLst>
                <a:lin ang="5400000"/>
              </a:gradFill>
              <a:effectLst/>
              <a:sym typeface="+mn-ea"/>
            </a:endParaRPr>
          </a:p>
        </p:txBody>
      </p:sp>
      <p:graphicFrame>
        <p:nvGraphicFramePr>
          <p:cNvPr id="2" name="Table 1"/>
          <p:cNvGraphicFramePr>
            <a:graphicFrameLocks noGrp="1"/>
          </p:cNvGraphicFramePr>
          <p:nvPr/>
        </p:nvGraphicFramePr>
        <p:xfrm>
          <a:off x="337185" y="717067"/>
          <a:ext cx="11518265" cy="4907280"/>
        </p:xfrm>
        <a:graphic>
          <a:graphicData uri="http://schemas.openxmlformats.org/drawingml/2006/table">
            <a:tbl>
              <a:tblPr firstRow="1" bandRow="1">
                <a:tableStyleId>{F5AB1C69-6EDB-4FF4-983F-18BD219EF322}</a:tableStyleId>
              </a:tblPr>
              <a:tblGrid>
                <a:gridCol w="760730"/>
                <a:gridCol w="1920875"/>
                <a:gridCol w="4504690"/>
                <a:gridCol w="4331970"/>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Tuple.method()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1</a:t>
                      </a:r>
                      <a:endParaRPr lang="en-US" sz="2000" dirty="0" smtClean="0"/>
                    </a:p>
                  </a:txBody>
                  <a:tcPr/>
                </a:tc>
                <a:tc>
                  <a:txBody>
                    <a:bodyPr/>
                    <a:p>
                      <a:r>
                        <a:rPr lang="en-US" sz="2000" dirty="0" smtClean="0"/>
                        <a:t>count()</a:t>
                      </a:r>
                      <a:endParaRPr lang="en-US" sz="2000" dirty="0" smtClean="0"/>
                    </a:p>
                  </a:txBody>
                  <a:tcPr/>
                </a:tc>
                <a:tc>
                  <a:txBody>
                    <a:bodyPr/>
                    <a:p>
                      <a:r>
                        <a:rPr lang="en-US" sz="2000" dirty="0" smtClean="0"/>
                        <a:t>Returns the count of number of items passed as an argument</a:t>
                      </a:r>
                      <a:endParaRPr lang="en-US" sz="2000" dirty="0" smtClean="0"/>
                    </a:p>
                  </a:txBody>
                  <a:tcPr/>
                </a:tc>
                <a:tc>
                  <a:txBody>
                    <a:bodyPr/>
                    <a:p>
                      <a:pPr>
                        <a:buNone/>
                      </a:pPr>
                      <a:r>
                        <a:rPr lang="en-US" sz="2000" dirty="0" smtClean="0"/>
                        <a:t>&gt;&gt;&gt; a = (10,10,20,10,30)</a:t>
                      </a:r>
                      <a:endParaRPr lang="en-US" sz="2000" dirty="0" smtClean="0"/>
                    </a:p>
                    <a:p>
                      <a:pPr>
                        <a:buNone/>
                      </a:pPr>
                      <a:r>
                        <a:rPr lang="en-US" sz="2000" dirty="0" smtClean="0"/>
                        <a:t>&gt;&gt;&gt; print(a.count(10))</a:t>
                      </a:r>
                      <a:endParaRPr lang="en-US" sz="2000" dirty="0" smtClean="0"/>
                    </a:p>
                    <a:p>
                      <a:pPr>
                        <a:buNone/>
                      </a:pPr>
                      <a:r>
                        <a:rPr lang="en-US" sz="2000" dirty="0" smtClean="0"/>
                        <a:t>3</a:t>
                      </a:r>
                      <a:endParaRPr lang="en-US" sz="2000" dirty="0" smtClean="0"/>
                    </a:p>
                    <a:p>
                      <a:pPr>
                        <a:buNone/>
                      </a:pPr>
                      <a:r>
                        <a:rPr lang="en-US" sz="2000" dirty="0" smtClean="0"/>
                        <a:t>&gt;&gt;&gt; print(a.count(25))</a:t>
                      </a:r>
                      <a:endParaRPr lang="en-US" sz="2000" dirty="0" smtClean="0"/>
                    </a:p>
                    <a:p>
                      <a:pPr>
                        <a:buNone/>
                      </a:pPr>
                      <a:r>
                        <a:rPr lang="en-US" sz="2000" dirty="0" smtClean="0"/>
                        <a:t>0</a:t>
                      </a:r>
                      <a:endParaRPr lang="en-US" sz="2000" dirty="0" smtClean="0"/>
                    </a:p>
                    <a:p>
                      <a:pPr>
                        <a:buNone/>
                      </a:pPr>
                      <a:r>
                        <a:rPr lang="en-US" sz="2000" dirty="0" smtClean="0"/>
                        <a:t>&gt;&gt;&gt; </a:t>
                      </a:r>
                      <a:endParaRPr lang="en-US" sz="2000" dirty="0" smtClean="0"/>
                    </a:p>
                  </a:txBody>
                  <a:tcPr/>
                </a:tc>
              </a:tr>
              <a:tr h="426514">
                <a:tc>
                  <a:txBody>
                    <a:bodyPr/>
                    <a:p>
                      <a:r>
                        <a:rPr lang="en-US" sz="2000" dirty="0" smtClean="0"/>
                        <a:t>2</a:t>
                      </a:r>
                      <a:endParaRPr lang="en-US" sz="2000" dirty="0" smtClean="0"/>
                    </a:p>
                  </a:txBody>
                  <a:tcPr/>
                </a:tc>
                <a:tc>
                  <a:txBody>
                    <a:bodyPr/>
                    <a:p>
                      <a:r>
                        <a:rPr lang="en-US" sz="2000" dirty="0" smtClean="0"/>
                        <a:t>index()</a:t>
                      </a:r>
                      <a:endParaRPr lang="en-US" sz="2000" dirty="0" smtClean="0"/>
                    </a:p>
                  </a:txBody>
                  <a:tcPr/>
                </a:tc>
                <a:tc>
                  <a:txBody>
                    <a:bodyPr/>
                    <a:p>
                      <a:r>
                        <a:rPr lang="en-US" sz="2000" dirty="0" smtClean="0"/>
                        <a:t>Gets the index of the element if present</a:t>
                      </a:r>
                      <a:endParaRPr lang="en-US" sz="2000" dirty="0" smtClean="0"/>
                    </a:p>
                  </a:txBody>
                  <a:tcPr/>
                </a:tc>
                <a:tc>
                  <a:txBody>
                    <a:bodyPr/>
                    <a:p>
                      <a:pPr>
                        <a:buNone/>
                      </a:pPr>
                      <a:r>
                        <a:rPr lang="en-US" sz="2000" dirty="0" smtClean="0"/>
                        <a:t>&gt;&gt;&gt; a = (10,10,20,10,30)</a:t>
                      </a:r>
                      <a:endParaRPr lang="en-US" sz="2000" dirty="0" smtClean="0"/>
                    </a:p>
                    <a:p>
                      <a:pPr>
                        <a:buNone/>
                      </a:pPr>
                      <a:r>
                        <a:rPr lang="en-US" sz="2000" dirty="0" smtClean="0"/>
                        <a:t>&gt;&gt;&gt; print(a.index(30))</a:t>
                      </a:r>
                      <a:endParaRPr lang="en-US" sz="2000" dirty="0" smtClean="0"/>
                    </a:p>
                    <a:p>
                      <a:pPr>
                        <a:buNone/>
                      </a:pPr>
                      <a:r>
                        <a:rPr lang="en-US" sz="2000" dirty="0" smtClean="0"/>
                        <a:t>4</a:t>
                      </a:r>
                      <a:endParaRPr lang="en-US" sz="2000" dirty="0" smtClean="0"/>
                    </a:p>
                    <a:p>
                      <a:pPr>
                        <a:buNone/>
                      </a:pPr>
                      <a:r>
                        <a:rPr lang="en-US" sz="2000" dirty="0" smtClean="0"/>
                        <a:t>&gt;&gt;&gt; print(a.index(10))</a:t>
                      </a:r>
                      <a:endParaRPr lang="en-US" sz="2000" dirty="0" smtClean="0"/>
                    </a:p>
                    <a:p>
                      <a:pPr>
                        <a:buNone/>
                      </a:pPr>
                      <a:r>
                        <a:rPr lang="en-US" sz="2000" dirty="0" smtClean="0"/>
                        <a:t>0</a:t>
                      </a:r>
                      <a:endParaRPr lang="en-US" sz="2000" dirty="0" smtClean="0"/>
                    </a:p>
                    <a:p>
                      <a:pPr>
                        <a:buNone/>
                      </a:pPr>
                      <a:r>
                        <a:rPr lang="en-US" sz="2000" dirty="0" smtClean="0"/>
                        <a:t>&gt;&gt;&gt; print(a.index(25))</a:t>
                      </a:r>
                      <a:endParaRPr lang="en-US" sz="2000" dirty="0" smtClean="0"/>
                    </a:p>
                    <a:p>
                      <a:pPr>
                        <a:buNone/>
                      </a:pPr>
                      <a:r>
                        <a:rPr lang="en-US" sz="2000" dirty="0" smtClean="0">
                          <a:solidFill>
                            <a:srgbClr val="FF0000"/>
                          </a:solidFill>
                        </a:rPr>
                        <a:t>ValueError:</a:t>
                      </a:r>
                      <a:endParaRPr lang="en-US" sz="2000" dirty="0" smtClean="0"/>
                    </a:p>
                    <a:p>
                      <a:pPr>
                        <a:buNone/>
                      </a:pPr>
                      <a:endParaRPr lang="en-US" sz="2000" dirty="0" smtClean="0"/>
                    </a:p>
                  </a:txBody>
                  <a:tcPr/>
                </a:tc>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51536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Tuple Built-in functions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426514">
                <a:tc>
                  <a:txBody>
                    <a:bodyPr/>
                    <a:p>
                      <a:r>
                        <a:rPr lang="en-US" sz="2000" dirty="0" smtClean="0"/>
                        <a:t>1</a:t>
                      </a:r>
                      <a:endParaRPr lang="en-US" sz="2000" dirty="0" smtClean="0"/>
                    </a:p>
                  </a:txBody>
                  <a:tcPr/>
                </a:tc>
                <a:tc>
                  <a:txBody>
                    <a:bodyPr/>
                    <a:p>
                      <a:r>
                        <a:rPr lang="en-US" sz="2000" dirty="0" smtClean="0"/>
                        <a:t>all()</a:t>
                      </a:r>
                      <a:endParaRPr lang="en-US" sz="2000" dirty="0" smtClean="0"/>
                    </a:p>
                  </a:txBody>
                  <a:tcPr/>
                </a:tc>
                <a:tc>
                  <a:txBody>
                    <a:bodyPr/>
                    <a:p>
                      <a:r>
                        <a:rPr lang="en-US" sz="2000" dirty="0" smtClean="0"/>
                        <a:t>Return True if all the elements in the tuple are true</a:t>
                      </a:r>
                      <a:endParaRPr lang="en-US" sz="2000" dirty="0" smtClean="0"/>
                    </a:p>
                  </a:txBody>
                  <a:tcPr/>
                </a:tc>
                <a:tc>
                  <a:txBody>
                    <a:bodyPr/>
                    <a:p>
                      <a:pPr>
                        <a:buNone/>
                      </a:pPr>
                      <a:r>
                        <a:rPr lang="en-US" sz="2000" dirty="0" smtClean="0"/>
                        <a:t>&gt;&gt;&gt; a = (1,0,1)</a:t>
                      </a:r>
                      <a:endParaRPr lang="en-US" sz="2000" dirty="0" smtClean="0"/>
                    </a:p>
                    <a:p>
                      <a:pPr>
                        <a:buNone/>
                      </a:pPr>
                      <a:r>
                        <a:rPr lang="en-US" sz="2000" dirty="0" smtClean="0"/>
                        <a:t>&gt;&gt;&gt; print(all(a))</a:t>
                      </a:r>
                      <a:endParaRPr lang="en-US" sz="2000" dirty="0" smtClean="0"/>
                    </a:p>
                    <a:p>
                      <a:pPr>
                        <a:buNone/>
                      </a:pPr>
                      <a:r>
                        <a:rPr lang="en-US" sz="2000" dirty="0" smtClean="0"/>
                        <a:t>False</a:t>
                      </a:r>
                      <a:endParaRPr lang="en-US" sz="2000" dirty="0" smtClean="0"/>
                    </a:p>
                  </a:txBody>
                  <a:tcPr/>
                </a:tc>
              </a:tr>
              <a:tr h="426514">
                <a:tc>
                  <a:txBody>
                    <a:bodyPr/>
                    <a:p>
                      <a:r>
                        <a:rPr lang="en-US" sz="2000" dirty="0" smtClean="0"/>
                        <a:t>2</a:t>
                      </a:r>
                      <a:endParaRPr lang="en-US" sz="2000" dirty="0" smtClean="0"/>
                    </a:p>
                  </a:txBody>
                  <a:tcPr/>
                </a:tc>
                <a:tc>
                  <a:txBody>
                    <a:bodyPr/>
                    <a:p>
                      <a:r>
                        <a:rPr lang="en-US" sz="2000" dirty="0" smtClean="0"/>
                        <a:t>any()</a:t>
                      </a:r>
                      <a:endParaRPr lang="en-US" sz="2000" dirty="0" smtClean="0"/>
                    </a:p>
                  </a:txBody>
                  <a:tcPr/>
                </a:tc>
                <a:tc>
                  <a:txBody>
                    <a:bodyPr/>
                    <a:p>
                      <a:r>
                        <a:rPr lang="en-US" sz="2000" dirty="0" smtClean="0"/>
                        <a:t>Return True if any element of the list is true</a:t>
                      </a:r>
                      <a:endParaRPr lang="en-US" sz="2000" dirty="0" smtClean="0"/>
                    </a:p>
                  </a:txBody>
                  <a:tcPr/>
                </a:tc>
                <a:tc>
                  <a:txBody>
                    <a:bodyPr/>
                    <a:p>
                      <a:pPr>
                        <a:buNone/>
                      </a:pPr>
                      <a:r>
                        <a:rPr lang="en-US" sz="2000" dirty="0" smtClean="0"/>
                        <a:t>&gt;&gt;&gt; a = (1,0,0,1)</a:t>
                      </a:r>
                      <a:endParaRPr lang="en-US" sz="2000" dirty="0" smtClean="0"/>
                    </a:p>
                    <a:p>
                      <a:pPr>
                        <a:buNone/>
                      </a:pPr>
                      <a:r>
                        <a:rPr lang="en-US" sz="2000" dirty="0" smtClean="0"/>
                        <a:t>&gt;&gt;&gt; print(any(a))</a:t>
                      </a:r>
                      <a:endParaRPr lang="en-US" sz="2000" dirty="0" smtClean="0"/>
                    </a:p>
                    <a:p>
                      <a:pPr>
                        <a:buNone/>
                      </a:pPr>
                      <a:r>
                        <a:rPr lang="en-US" sz="2000" dirty="0" smtClean="0"/>
                        <a:t>True</a:t>
                      </a:r>
                      <a:endParaRPr lang="en-US" sz="2000" dirty="0" smtClean="0"/>
                    </a:p>
                  </a:txBody>
                  <a:tcPr/>
                </a:tc>
              </a:tr>
              <a:tr h="426514">
                <a:tc>
                  <a:txBody>
                    <a:bodyPr/>
                    <a:p>
                      <a:r>
                        <a:rPr lang="en-US" sz="2000" dirty="0" smtClean="0"/>
                        <a:t>3</a:t>
                      </a:r>
                      <a:endParaRPr lang="en-US" sz="2000" dirty="0" smtClean="0"/>
                    </a:p>
                  </a:txBody>
                  <a:tcPr/>
                </a:tc>
                <a:tc>
                  <a:txBody>
                    <a:bodyPr/>
                    <a:p>
                      <a:r>
                        <a:rPr lang="en-US" sz="2000" dirty="0" smtClean="0"/>
                        <a:t>enumerate()</a:t>
                      </a:r>
                      <a:endParaRPr lang="en-US" sz="2000" dirty="0" smtClean="0"/>
                    </a:p>
                  </a:txBody>
                  <a:tcPr/>
                </a:tc>
                <a:tc>
                  <a:txBody>
                    <a:bodyPr/>
                    <a:p>
                      <a:r>
                        <a:rPr lang="en-US" sz="2000" dirty="0" smtClean="0"/>
                        <a:t>Return an enumerate object. It</a:t>
                      </a:r>
                      <a:r>
                        <a:rPr lang="en-US" sz="2000" baseline="0" dirty="0" smtClean="0"/>
                        <a:t> contains the index and value of all the items of the list as tuple. Index starts with zero by default if no value is specified.</a:t>
                      </a:r>
                      <a:endParaRPr lang="en-US" sz="2000" baseline="0" dirty="0" smtClean="0"/>
                    </a:p>
                  </a:txBody>
                  <a:tcPr/>
                </a:tc>
                <a:tc>
                  <a:txBody>
                    <a:bodyPr/>
                    <a:p>
                      <a:pPr>
                        <a:buNone/>
                      </a:pPr>
                      <a:r>
                        <a:rPr lang="en-US" sz="2000" baseline="0" dirty="0" smtClean="0"/>
                        <a:t>&gt;&gt;&gt; a =(11,22,33)</a:t>
                      </a:r>
                      <a:endParaRPr lang="en-US" sz="2000" baseline="0" dirty="0" smtClean="0"/>
                    </a:p>
                    <a:p>
                      <a:pPr>
                        <a:buNone/>
                      </a:pPr>
                      <a:r>
                        <a:rPr lang="en-US" sz="2000" baseline="0" dirty="0" smtClean="0"/>
                        <a:t>&gt;&gt;&gt; print(list(enumerate(a)))</a:t>
                      </a:r>
                      <a:endParaRPr lang="en-US" sz="2000" baseline="0" dirty="0" smtClean="0"/>
                    </a:p>
                    <a:p>
                      <a:pPr>
                        <a:buNone/>
                      </a:pPr>
                      <a:r>
                        <a:rPr lang="en-US" sz="2000" baseline="0" dirty="0" smtClean="0"/>
                        <a:t>[(0, 11), (1, 22), (2, 33)]</a:t>
                      </a:r>
                      <a:endParaRPr lang="en-US" sz="2000" baseline="0" dirty="0" smtClean="0"/>
                    </a:p>
                    <a:p>
                      <a:pPr>
                        <a:buNone/>
                      </a:pPr>
                      <a:r>
                        <a:rPr lang="en-US" sz="2000" baseline="0" dirty="0" smtClean="0"/>
                        <a:t>&gt;&gt;&gt; a = (11,22,33)</a:t>
                      </a:r>
                      <a:endParaRPr lang="en-US" sz="2000" baseline="0" dirty="0" smtClean="0"/>
                    </a:p>
                    <a:p>
                      <a:pPr>
                        <a:buNone/>
                      </a:pPr>
                      <a:r>
                        <a:rPr lang="en-US" sz="2000" baseline="0" dirty="0" smtClean="0"/>
                        <a:t>&gt;&gt;&gt; print(list(enumerate(a,100)))</a:t>
                      </a:r>
                      <a:endParaRPr lang="en-US" sz="2000" baseline="0" dirty="0" smtClean="0"/>
                    </a:p>
                    <a:p>
                      <a:pPr>
                        <a:buNone/>
                      </a:pPr>
                      <a:r>
                        <a:rPr lang="en-US" sz="2000" baseline="0" dirty="0" smtClean="0"/>
                        <a:t>[(100, 11), (101, 22), (102, 33)]</a:t>
                      </a:r>
                      <a:endParaRPr lang="en-US" sz="2000" baseline="0" dirty="0" smtClean="0"/>
                    </a:p>
                  </a:txBody>
                  <a:tcPr/>
                </a:tc>
              </a:tr>
              <a:tr h="426514">
                <a:tc>
                  <a:txBody>
                    <a:bodyPr/>
                    <a:p>
                      <a:r>
                        <a:rPr lang="en-US" sz="2000" dirty="0" smtClean="0"/>
                        <a:t>4</a:t>
                      </a:r>
                      <a:endParaRPr lang="en-US" sz="2000" dirty="0" smtClean="0"/>
                    </a:p>
                  </a:txBody>
                  <a:tcPr/>
                </a:tc>
                <a:tc>
                  <a:txBody>
                    <a:bodyPr/>
                    <a:p>
                      <a:r>
                        <a:rPr lang="en-US" sz="2000" dirty="0" smtClean="0"/>
                        <a:t>len()</a:t>
                      </a:r>
                      <a:endParaRPr lang="en-US" sz="2000" dirty="0" smtClean="0"/>
                    </a:p>
                  </a:txBody>
                  <a:tcPr/>
                </a:tc>
                <a:tc>
                  <a:txBody>
                    <a:bodyPr/>
                    <a:p>
                      <a:r>
                        <a:rPr lang="en-US" sz="2000" dirty="0" smtClean="0"/>
                        <a:t>Return the length (number of items) in the list</a:t>
                      </a:r>
                      <a:endParaRPr lang="en-US" sz="2000" dirty="0" smtClean="0"/>
                    </a:p>
                  </a:txBody>
                  <a:tcPr/>
                </a:tc>
                <a:tc>
                  <a:txBody>
                    <a:bodyPr/>
                    <a:p>
                      <a:pPr>
                        <a:buNone/>
                      </a:pPr>
                      <a:r>
                        <a:rPr lang="en-US" sz="2000" dirty="0" smtClean="0"/>
                        <a:t>&gt;&gt;&gt; a = (11,22,33,44)</a:t>
                      </a:r>
                      <a:endParaRPr lang="en-US" sz="2000" dirty="0" smtClean="0"/>
                    </a:p>
                    <a:p>
                      <a:pPr>
                        <a:buNone/>
                      </a:pPr>
                      <a:r>
                        <a:rPr lang="en-US" sz="2000" dirty="0" smtClean="0"/>
                        <a:t>&gt;&gt;&gt; print(len(a))</a:t>
                      </a:r>
                      <a:endParaRPr lang="en-US" sz="2000" dirty="0" smtClean="0"/>
                    </a:p>
                    <a:p>
                      <a:pPr>
                        <a:buNone/>
                      </a:pPr>
                      <a:r>
                        <a:rPr lang="en-US" sz="2000" dirty="0" smtClean="0"/>
                        <a:t>4</a:t>
                      </a:r>
                      <a:endParaRPr lang="en-US" sz="2000" dirty="0" smtClean="0"/>
                    </a:p>
                  </a:txBody>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455041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Tuple Built-in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5</a:t>
                      </a:r>
                      <a:endParaRPr lang="en-US" sz="2000" dirty="0" smtClean="0"/>
                    </a:p>
                  </a:txBody>
                  <a:tcPr/>
                </a:tc>
                <a:tc>
                  <a:txBody>
                    <a:bodyPr/>
                    <a:p>
                      <a:r>
                        <a:rPr lang="en-US" sz="2000" dirty="0" smtClean="0"/>
                        <a:t>list()</a:t>
                      </a:r>
                      <a:endParaRPr lang="en-US" sz="2000" dirty="0" smtClean="0"/>
                    </a:p>
                  </a:txBody>
                  <a:tcPr/>
                </a:tc>
                <a:tc>
                  <a:txBody>
                    <a:bodyPr/>
                    <a:p>
                      <a:r>
                        <a:rPr lang="en-US" sz="2000" dirty="0" smtClean="0"/>
                        <a:t>Convert an iterable (tuple, string, set, dictionary) to a list</a:t>
                      </a:r>
                      <a:endParaRPr lang="en-US" sz="2000" dirty="0" smtClean="0"/>
                    </a:p>
                  </a:txBody>
                  <a:tcPr/>
                </a:tc>
                <a:tc>
                  <a:txBody>
                    <a:bodyPr/>
                    <a:p>
                      <a:pPr>
                        <a:buNone/>
                      </a:pPr>
                      <a:r>
                        <a:rPr lang="en-US" sz="2000" dirty="0" smtClean="0"/>
                        <a:t>&gt;&gt;&gt; s = "abcdef"</a:t>
                      </a:r>
                      <a:endParaRPr lang="en-US" sz="2000" dirty="0" smtClean="0"/>
                    </a:p>
                    <a:p>
                      <a:pPr>
                        <a:buNone/>
                      </a:pPr>
                      <a:r>
                        <a:rPr lang="en-US" sz="2000" dirty="0" smtClean="0"/>
                        <a:t>&gt;&gt;&gt; print(tuple(s))</a:t>
                      </a:r>
                      <a:endParaRPr lang="en-US" sz="2000" dirty="0" smtClean="0"/>
                    </a:p>
                    <a:p>
                      <a:pPr>
                        <a:buNone/>
                      </a:pPr>
                      <a:r>
                        <a:rPr lang="en-US" sz="2000" dirty="0" smtClean="0"/>
                        <a:t>('a', 'b', 'c', 'd', 'e', 'f')</a:t>
                      </a:r>
                      <a:endParaRPr lang="en-US" sz="2000" dirty="0" smtClean="0"/>
                    </a:p>
                    <a:p>
                      <a:pPr>
                        <a:buNone/>
                      </a:pPr>
                      <a:r>
                        <a:rPr lang="en-US" sz="2000" dirty="0" smtClean="0"/>
                        <a:t>&gt;&gt;&gt; </a:t>
                      </a:r>
                      <a:endParaRPr lang="en-US" sz="2000" dirty="0" smtClean="0"/>
                    </a:p>
                  </a:txBody>
                  <a:tcPr/>
                </a:tc>
              </a:tr>
              <a:tr h="1005840">
                <a:tc>
                  <a:txBody>
                    <a:bodyPr/>
                    <a:p>
                      <a:r>
                        <a:rPr lang="en-US" sz="2000" dirty="0" smtClean="0"/>
                        <a:t>6</a:t>
                      </a:r>
                      <a:endParaRPr lang="en-US" sz="2000" dirty="0" smtClean="0"/>
                    </a:p>
                  </a:txBody>
                  <a:tcPr/>
                </a:tc>
                <a:tc>
                  <a:txBody>
                    <a:bodyPr/>
                    <a:p>
                      <a:r>
                        <a:rPr lang="en-US" sz="2000" dirty="0" smtClean="0"/>
                        <a:t>max()</a:t>
                      </a:r>
                      <a:endParaRPr lang="en-US" sz="2000" dirty="0" smtClean="0"/>
                    </a:p>
                  </a:txBody>
                  <a:tcPr/>
                </a:tc>
                <a:tc>
                  <a:txBody>
                    <a:bodyPr/>
                    <a:p>
                      <a:r>
                        <a:rPr lang="en-US" sz="2000" dirty="0" smtClean="0"/>
                        <a:t>Return the largest number in the list</a:t>
                      </a:r>
                      <a:endParaRPr lang="en-US" sz="2000" dirty="0" smtClean="0"/>
                    </a:p>
                  </a:txBody>
                  <a:tcPr/>
                </a:tc>
                <a:tc>
                  <a:txBody>
                    <a:bodyPr/>
                    <a:p>
                      <a:pPr>
                        <a:buNone/>
                      </a:pPr>
                      <a:r>
                        <a:rPr lang="en-US" sz="2000" dirty="0" smtClean="0"/>
                        <a:t>&gt;&gt;&gt; a = (11,4,22,35,2,-3,5,-1)</a:t>
                      </a:r>
                      <a:endParaRPr lang="en-US" sz="2000" dirty="0" smtClean="0"/>
                    </a:p>
                    <a:p>
                      <a:pPr>
                        <a:buNone/>
                      </a:pPr>
                      <a:r>
                        <a:rPr lang="en-US" sz="2000" dirty="0" smtClean="0"/>
                        <a:t>&gt;&gt;&gt; print(max(a))</a:t>
                      </a:r>
                      <a:endParaRPr lang="en-US" sz="2000" dirty="0" smtClean="0"/>
                    </a:p>
                    <a:p>
                      <a:pPr>
                        <a:buNone/>
                      </a:pPr>
                      <a:r>
                        <a:rPr lang="en-US" sz="2000" dirty="0" smtClean="0"/>
                        <a:t>35</a:t>
                      </a:r>
                      <a:endParaRPr lang="en-US" sz="2000" dirty="0" smtClean="0"/>
                    </a:p>
                  </a:txBody>
                  <a:tcPr/>
                </a:tc>
              </a:tr>
              <a:tr h="426514">
                <a:tc>
                  <a:txBody>
                    <a:bodyPr/>
                    <a:p>
                      <a:r>
                        <a:rPr lang="en-US" sz="2000" dirty="0" smtClean="0"/>
                        <a:t>7</a:t>
                      </a:r>
                      <a:endParaRPr lang="en-US" sz="2000" dirty="0" smtClean="0"/>
                    </a:p>
                  </a:txBody>
                  <a:tcPr/>
                </a:tc>
                <a:tc>
                  <a:txBody>
                    <a:bodyPr/>
                    <a:p>
                      <a:r>
                        <a:rPr lang="en-US" sz="2000" dirty="0" smtClean="0"/>
                        <a:t>min()</a:t>
                      </a:r>
                      <a:endParaRPr lang="en-US" sz="2000" dirty="0" smtClean="0"/>
                    </a:p>
                  </a:txBody>
                  <a:tcPr/>
                </a:tc>
                <a:tc>
                  <a:txBody>
                    <a:bodyPr/>
                    <a:p>
                      <a:r>
                        <a:rPr lang="en-US" sz="2000" dirty="0" smtClean="0"/>
                        <a:t>Return</a:t>
                      </a:r>
                      <a:r>
                        <a:rPr lang="en-US" sz="2000" baseline="0" dirty="0" smtClean="0"/>
                        <a:t> the smallest number in the list</a:t>
                      </a:r>
                      <a:endParaRPr lang="en-US" sz="2000" baseline="0" dirty="0" smtClean="0"/>
                    </a:p>
                  </a:txBody>
                  <a:tcPr/>
                </a:tc>
                <a:tc>
                  <a:txBody>
                    <a:bodyPr/>
                    <a:p>
                      <a:pPr>
                        <a:buNone/>
                      </a:pPr>
                      <a:r>
                        <a:rPr lang="en-US" sz="2000" baseline="0" dirty="0" smtClean="0"/>
                        <a:t>&gt;&gt;&gt; a = (11,4,22,35,2,-3,5,-1)</a:t>
                      </a:r>
                      <a:endParaRPr lang="en-US" sz="2000" baseline="0" dirty="0" smtClean="0"/>
                    </a:p>
                    <a:p>
                      <a:pPr>
                        <a:buNone/>
                      </a:pPr>
                      <a:r>
                        <a:rPr lang="en-US" sz="2000" baseline="0" dirty="0" smtClean="0"/>
                        <a:t>&gt;&gt;&gt; print(min(a))</a:t>
                      </a:r>
                      <a:endParaRPr lang="en-US" sz="2000" baseline="0" dirty="0" smtClean="0"/>
                    </a:p>
                    <a:p>
                      <a:pPr>
                        <a:buNone/>
                      </a:pPr>
                      <a:r>
                        <a:rPr lang="en-US" sz="2000" baseline="0" dirty="0" smtClean="0"/>
                        <a:t>-3</a:t>
                      </a:r>
                      <a:endParaRPr lang="en-US" sz="2000" baseline="0" dirty="0" smtClean="0"/>
                    </a:p>
                  </a:txBody>
                  <a:tcPr/>
                </a:tc>
              </a:tr>
              <a:tr h="426514">
                <a:tc>
                  <a:txBody>
                    <a:bodyPr/>
                    <a:p>
                      <a:r>
                        <a:rPr lang="en-US" sz="2000" dirty="0" smtClean="0"/>
                        <a:t>8</a:t>
                      </a:r>
                      <a:endParaRPr lang="en-US" sz="2000" dirty="0" smtClean="0"/>
                    </a:p>
                  </a:txBody>
                  <a:tcPr/>
                </a:tc>
                <a:tc>
                  <a:txBody>
                    <a:bodyPr/>
                    <a:p>
                      <a:r>
                        <a:rPr lang="en-US" sz="2000" dirty="0" smtClean="0"/>
                        <a:t>sum()</a:t>
                      </a:r>
                      <a:endParaRPr lang="en-US" sz="2000" dirty="0" smtClean="0"/>
                    </a:p>
                  </a:txBody>
                  <a:tcPr/>
                </a:tc>
                <a:tc>
                  <a:txBody>
                    <a:bodyPr/>
                    <a:p>
                      <a:r>
                        <a:rPr lang="en-US" sz="2000" dirty="0" smtClean="0"/>
                        <a:t>Return the sum of all elements in the list</a:t>
                      </a:r>
                      <a:endParaRPr lang="en-US" sz="2000" dirty="0" smtClean="0"/>
                    </a:p>
                  </a:txBody>
                  <a:tcPr/>
                </a:tc>
                <a:tc>
                  <a:txBody>
                    <a:bodyPr/>
                    <a:p>
                      <a:pPr>
                        <a:buNone/>
                      </a:pPr>
                      <a:r>
                        <a:rPr lang="en-US" sz="2000" dirty="0" smtClean="0">
                          <a:sym typeface="+mn-ea"/>
                        </a:rPr>
                        <a:t>&gt;&gt;&gt; a = (11,4,22,35,2,-3,5,-1)</a:t>
                      </a:r>
                      <a:endParaRPr lang="en-US" sz="2000" dirty="0" smtClean="0">
                        <a:sym typeface="+mn-ea"/>
                      </a:endParaRPr>
                    </a:p>
                    <a:p>
                      <a:pPr>
                        <a:buNone/>
                      </a:pPr>
                      <a:r>
                        <a:rPr lang="en-US" sz="2000" dirty="0" smtClean="0"/>
                        <a:t>&gt;&gt;&gt; print(sum(a))</a:t>
                      </a:r>
                      <a:endParaRPr lang="en-US" sz="2000" dirty="0" smtClean="0"/>
                    </a:p>
                    <a:p>
                      <a:pPr>
                        <a:buNone/>
                      </a:pPr>
                      <a:r>
                        <a:rPr lang="en-US" sz="2000" dirty="0" smtClean="0"/>
                        <a:t>75</a:t>
                      </a:r>
                      <a:endParaRPr lang="en-US" sz="2000" dirty="0" smtClean="0"/>
                    </a:p>
                  </a:txBody>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685" y="1644"/>
              <a:ext cx="2094" cy="919"/>
            </a:xfrm>
            <a:prstGeom prst="rect">
              <a:avLst/>
            </a:prstGeom>
          </p:spPr>
          <p:txBody>
            <a:bodyPr wrap="none">
              <a:spAutoFit/>
            </a:bodyPr>
            <a:p>
              <a:pPr algn="l"/>
              <a:r>
                <a:rPr lang="en-US" sz="3200" b="1" dirty="0">
                  <a:cs typeface="Times New Roman" panose="02020603050405020304" pitchFamily="18" charset="0"/>
                </a:rPr>
                <a:t>10. Set</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3806190" cy="3046095"/>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What is a Set?</a:t>
            </a:r>
            <a:endParaRPr lang="en-US" sz="2400" dirty="0" smtClean="0">
              <a:sym typeface="+mn-ea"/>
            </a:endParaRPr>
          </a:p>
          <a:p>
            <a:pPr marL="914400" lvl="1" indent="-457200" algn="l">
              <a:buFont typeface="+mj-lt"/>
              <a:buAutoNum type="arabicPeriod"/>
            </a:pPr>
            <a:r>
              <a:rPr lang="en-US" sz="2400" dirty="0" smtClean="0">
                <a:sym typeface="+mn-ea"/>
              </a:rPr>
              <a:t>C</a:t>
            </a:r>
            <a:r>
              <a:rPr lang="en-US" sz="2400" dirty="0" smtClean="0">
                <a:sym typeface="+mn-ea"/>
              </a:rPr>
              <a:t>haracteristics of Sets</a:t>
            </a:r>
            <a:endParaRPr lang="en-US" sz="2400" dirty="0" smtClean="0">
              <a:sym typeface="+mn-ea"/>
            </a:endParaRPr>
          </a:p>
          <a:p>
            <a:pPr marL="914400" lvl="1" indent="-457200" algn="l">
              <a:buFont typeface="+mj-lt"/>
              <a:buAutoNum type="arabicPeriod"/>
            </a:pPr>
            <a:r>
              <a:rPr lang="en-US" sz="2400" dirty="0" smtClean="0">
                <a:sym typeface="+mn-ea"/>
              </a:rPr>
              <a:t>Basic </a:t>
            </a:r>
            <a:r>
              <a:rPr lang="en-US" sz="2400" dirty="0" smtClean="0">
                <a:sym typeface="+mn-ea"/>
              </a:rPr>
              <a:t>Set </a:t>
            </a:r>
            <a:r>
              <a:rPr lang="en-US" sz="2400" dirty="0" smtClean="0">
                <a:sym typeface="+mn-ea"/>
              </a:rPr>
              <a:t>operations</a:t>
            </a:r>
            <a:endParaRPr lang="en-US" sz="2400" dirty="0" smtClean="0">
              <a:sym typeface="+mn-ea"/>
            </a:endParaRPr>
          </a:p>
          <a:p>
            <a:pPr marL="914400" lvl="1" indent="-457200" algn="l">
              <a:buFont typeface="+mj-lt"/>
              <a:buAutoNum type="arabicPeriod"/>
            </a:pPr>
            <a:r>
              <a:rPr lang="en-US" sz="2400" dirty="0" smtClean="0">
                <a:sym typeface="+mn-ea"/>
              </a:rPr>
              <a:t>Set </a:t>
            </a:r>
            <a:r>
              <a:rPr lang="en-US" sz="2400"/>
              <a:t>Methods</a:t>
            </a:r>
            <a:endParaRPr lang="en-US" sz="2400"/>
          </a:p>
          <a:p>
            <a:pPr marL="914400" lvl="1" indent="-457200" algn="l">
              <a:buFont typeface="+mj-lt"/>
              <a:buAutoNum type="arabicPeriod"/>
            </a:pPr>
            <a:r>
              <a:rPr lang="en-US" sz="2400" dirty="0" smtClean="0">
                <a:sym typeface="+mn-ea"/>
              </a:rPr>
              <a:t>Set </a:t>
            </a:r>
            <a:r>
              <a:rPr lang="en-US" sz="2400"/>
              <a:t>Built-in functions</a:t>
            </a:r>
            <a:endParaRPr lang="en-US" sz="2400"/>
          </a:p>
          <a:p>
            <a:pPr marL="914400" lvl="1" indent="-457200" algn="l">
              <a:buFont typeface="+mj-lt"/>
              <a:buAutoNum type="arabicPeriod"/>
            </a:pPr>
            <a:r>
              <a:rPr lang="en-US" sz="2400"/>
              <a:t>Frozen Set</a:t>
            </a:r>
            <a:endParaRPr lang="en-US" sz="240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30695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What is a Set ?</a:t>
            </a:r>
            <a:endParaRPr lang="en-US" sz="2800" dirty="0" smtClean="0">
              <a:gradFill>
                <a:gsLst>
                  <a:gs pos="21000">
                    <a:srgbClr val="53575C"/>
                  </a:gs>
                  <a:gs pos="88000">
                    <a:srgbClr val="C5C7CA"/>
                  </a:gs>
                </a:gsLst>
                <a:lin ang="5400000"/>
              </a:gradFill>
              <a:effectLst/>
              <a:sym typeface="+mn-ea"/>
            </a:endParaRPr>
          </a:p>
        </p:txBody>
      </p:sp>
      <p:sp>
        <p:nvSpPr>
          <p:cNvPr id="2" name="Text Box 1"/>
          <p:cNvSpPr txBox="1"/>
          <p:nvPr/>
        </p:nvSpPr>
        <p:spPr>
          <a:xfrm>
            <a:off x="0" y="673100"/>
            <a:ext cx="12061825" cy="2245360"/>
          </a:xfrm>
          <a:prstGeom prst="rect">
            <a:avLst/>
          </a:prstGeom>
          <a:noFill/>
        </p:spPr>
        <p:txBody>
          <a:bodyPr wrap="square" rtlCol="0" anchor="t">
            <a:spAutoFit/>
          </a:bodyPr>
          <a:p>
            <a:pPr marL="342900" indent="-342900">
              <a:buFont typeface="Arial" panose="020B0604020202020204" pitchFamily="34" charset="0"/>
              <a:buChar char="•"/>
            </a:pPr>
            <a:r>
              <a:rPr lang="en-US" sz="2000"/>
              <a:t>A set is an unordered collection of items.</a:t>
            </a: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Every set element is unique (no duplicate elements are allowed).</a:t>
            </a:r>
            <a:endParaRPr lang="en-US" sz="2000"/>
          </a:p>
          <a:p>
            <a:pPr marL="342900" indent="-342900">
              <a:buFont typeface="Arial" panose="020B0604020202020204" pitchFamily="34" charset="0"/>
              <a:buChar char="•"/>
            </a:pPr>
            <a:endParaRPr lang="en-US" sz="2000"/>
          </a:p>
          <a:p>
            <a:pPr marL="342900" indent="-342900">
              <a:buFont typeface="Arial" panose="020B0604020202020204" pitchFamily="34" charset="0"/>
              <a:buChar char="•"/>
            </a:pPr>
            <a:r>
              <a:rPr lang="en-US" sz="2000"/>
              <a:t>A set itself may be modified, but the elements contained in the set must be of an immutable type.</a:t>
            </a:r>
            <a:endParaRPr lang="en-US" sz="2000"/>
          </a:p>
          <a:p>
            <a:pPr indent="0">
              <a:buFont typeface="Arial" panose="020B0604020202020204" pitchFamily="34" charset="0"/>
              <a:buNone/>
            </a:pPr>
            <a:endParaRPr lang="en-US" sz="2000"/>
          </a:p>
          <a:p>
            <a:pPr marL="342900" indent="-342900">
              <a:buFont typeface="Arial" panose="020B0604020202020204" pitchFamily="34" charset="0"/>
              <a:buChar char="•"/>
            </a:pPr>
            <a:r>
              <a:rPr lang="en-US" sz="2000"/>
              <a:t>Sets can also be used to perform mathematical set operations like union, intersection, symmetric difference, etc.</a:t>
            </a:r>
            <a:endParaRPr lang="en-US" sz="2000"/>
          </a:p>
        </p:txBody>
      </p:sp>
      <p:sp>
        <p:nvSpPr>
          <p:cNvPr id="3" name="Text Box 2"/>
          <p:cNvSpPr txBox="1"/>
          <p:nvPr/>
        </p:nvSpPr>
        <p:spPr>
          <a:xfrm>
            <a:off x="241300" y="4824095"/>
            <a:ext cx="8049260" cy="1322070"/>
          </a:xfrm>
          <a:prstGeom prst="rect">
            <a:avLst/>
          </a:prstGeom>
          <a:noFill/>
        </p:spPr>
        <p:txBody>
          <a:bodyPr wrap="none" rtlCol="0">
            <a:spAutoFit/>
          </a:bodyPr>
          <a:p>
            <a:pPr algn="l"/>
            <a:r>
              <a:rPr lang="en-US" sz="2000"/>
              <a:t>A set is created by placing all the items (elements) inside curly braces {}</a:t>
            </a:r>
            <a:endParaRPr lang="en-US" sz="2000"/>
          </a:p>
          <a:p>
            <a:pPr algn="l"/>
            <a:r>
              <a:rPr lang="en-US" sz="2000"/>
              <a:t> </a:t>
            </a:r>
            <a:endParaRPr lang="en-US" sz="2000"/>
          </a:p>
          <a:p>
            <a:pPr algn="l"/>
            <a:r>
              <a:rPr lang="en-US" sz="2000"/>
              <a:t>An empty set is considered as a dictionary. </a:t>
            </a:r>
            <a:endParaRPr lang="en-US" sz="2000"/>
          </a:p>
          <a:p>
            <a:pPr algn="l"/>
            <a:r>
              <a:rPr lang="en-US" sz="2000"/>
              <a:t>So declare a set with atleast one element or use set() function to create one.</a:t>
            </a:r>
            <a:endParaRPr lang="en-US" sz="2000"/>
          </a:p>
        </p:txBody>
      </p:sp>
      <p:sp>
        <p:nvSpPr>
          <p:cNvPr id="5" name="Text Box 4"/>
          <p:cNvSpPr txBox="1"/>
          <p:nvPr/>
        </p:nvSpPr>
        <p:spPr>
          <a:xfrm>
            <a:off x="9293225" y="3489960"/>
            <a:ext cx="1873885" cy="2861310"/>
          </a:xfrm>
          <a:prstGeom prst="rect">
            <a:avLst/>
          </a:prstGeom>
          <a:noFill/>
        </p:spPr>
        <p:txBody>
          <a:bodyPr wrap="square" rtlCol="0" anchor="t">
            <a:spAutoFit/>
          </a:bodyPr>
          <a:p>
            <a:pPr algn="l"/>
            <a:r>
              <a:rPr lang="en-US" sz="2000">
                <a:sym typeface="+mn-ea"/>
              </a:rPr>
              <a:t>&gt;&gt;&gt; a = {}</a:t>
            </a:r>
            <a:endParaRPr lang="en-US" sz="2000"/>
          </a:p>
          <a:p>
            <a:pPr algn="l"/>
            <a:r>
              <a:rPr lang="en-US" sz="2000">
                <a:sym typeface="+mn-ea"/>
              </a:rPr>
              <a:t>&gt;&gt;&gt; type(a)</a:t>
            </a:r>
            <a:endParaRPr lang="en-US" sz="2000"/>
          </a:p>
          <a:p>
            <a:pPr algn="l"/>
            <a:r>
              <a:rPr lang="en-US" sz="2000">
                <a:sym typeface="+mn-ea"/>
              </a:rPr>
              <a:t>&lt;class 'dict'&gt;</a:t>
            </a:r>
            <a:endParaRPr lang="en-US" sz="2000"/>
          </a:p>
          <a:p>
            <a:pPr algn="l"/>
            <a:r>
              <a:rPr lang="en-US" sz="2000">
                <a:sym typeface="+mn-ea"/>
              </a:rPr>
              <a:t>&gt;&gt;&gt; a = {0}</a:t>
            </a:r>
            <a:endParaRPr lang="en-US" sz="2000"/>
          </a:p>
          <a:p>
            <a:pPr algn="l"/>
            <a:r>
              <a:rPr lang="en-US" sz="2000">
                <a:sym typeface="+mn-ea"/>
              </a:rPr>
              <a:t>&gt;&gt;&gt; type(a)</a:t>
            </a:r>
            <a:endParaRPr lang="en-US" sz="2000"/>
          </a:p>
          <a:p>
            <a:pPr algn="l"/>
            <a:r>
              <a:rPr lang="en-US" sz="2000">
                <a:sym typeface="+mn-ea"/>
              </a:rPr>
              <a:t>&lt;class 'set'&gt;</a:t>
            </a:r>
            <a:endParaRPr lang="en-US" sz="2000"/>
          </a:p>
          <a:p>
            <a:pPr algn="l"/>
            <a:r>
              <a:rPr lang="en-US" sz="2000">
                <a:sym typeface="+mn-ea"/>
              </a:rPr>
              <a:t>&gt;&gt;&gt; a = set()</a:t>
            </a:r>
            <a:endParaRPr lang="en-US" sz="2000"/>
          </a:p>
          <a:p>
            <a:pPr algn="l"/>
            <a:r>
              <a:rPr lang="en-US" sz="2000">
                <a:sym typeface="+mn-ea"/>
              </a:rPr>
              <a:t>&gt;&gt;&gt; type(a)</a:t>
            </a:r>
            <a:endParaRPr lang="en-US" sz="2000"/>
          </a:p>
          <a:p>
            <a:pPr algn="l"/>
            <a:r>
              <a:rPr lang="en-US" sz="2000">
                <a:sym typeface="+mn-ea"/>
              </a:rPr>
              <a:t>&lt;class 'set'&gt;</a:t>
            </a:r>
            <a:endParaRPr lang="en-US" sz="2000">
              <a:sym typeface="+mn-ea"/>
            </a:endParaRPr>
          </a:p>
        </p:txBody>
      </p:sp>
      <p:graphicFrame>
        <p:nvGraphicFramePr>
          <p:cNvPr id="7" name="Object 6"/>
          <p:cNvGraphicFramePr/>
          <p:nvPr/>
        </p:nvGraphicFramePr>
        <p:xfrm>
          <a:off x="516255" y="3168015"/>
          <a:ext cx="7833360" cy="1204595"/>
        </p:xfrm>
        <a:graphic>
          <a:graphicData uri="http://schemas.openxmlformats.org/presentationml/2006/ole">
            <mc:AlternateContent xmlns:mc="http://schemas.openxmlformats.org/markup-compatibility/2006">
              <mc:Choice xmlns:v="urn:schemas-microsoft-com:vml" Requires="v">
                <p:oleObj spid="_x0000_s8" name="" r:id="rId2" imgW="6324600" imgH="923925" progId="Paint.Picture">
                  <p:embed/>
                </p:oleObj>
              </mc:Choice>
              <mc:Fallback>
                <p:oleObj name="" r:id="rId2" imgW="6324600" imgH="923925" progId="Paint.Picture">
                  <p:embed/>
                  <p:pic>
                    <p:nvPicPr>
                      <p:cNvPr id="0" name="Picture 7"/>
                      <p:cNvPicPr/>
                      <p:nvPr/>
                    </p:nvPicPr>
                    <p:blipFill>
                      <a:blip r:embed="rId3"/>
                      <a:stretch>
                        <a:fillRect/>
                      </a:stretch>
                    </p:blipFill>
                    <p:spPr>
                      <a:xfrm>
                        <a:off x="516255" y="3168015"/>
                        <a:ext cx="7833360" cy="1204595"/>
                      </a:xfrm>
                      <a:prstGeom prst="rect">
                        <a:avLst/>
                      </a:prstGeom>
                    </p:spPr>
                  </p:pic>
                </p:oleObj>
              </mc:Fallback>
            </mc:AlternateContent>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3132"/>
            <a:ext cx="3340100"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cs typeface="Times New Roman" panose="02020603050405020304" pitchFamily="18" charset="0"/>
              </a:rPr>
              <a:t>2. </a:t>
            </a:r>
            <a:r>
              <a:rPr lang="en-US" sz="2800" dirty="0">
                <a:gradFill>
                  <a:gsLst>
                    <a:gs pos="21000">
                      <a:srgbClr val="53575C"/>
                    </a:gs>
                    <a:gs pos="88000">
                      <a:srgbClr val="C5C7CA"/>
                    </a:gs>
                  </a:gsLst>
                  <a:lin ang="5400000"/>
                </a:gradFill>
                <a:effectLst/>
                <a:cs typeface="Times New Roman" panose="02020603050405020304" pitchFamily="18" charset="0"/>
                <a:sym typeface="+mn-ea"/>
              </a:rPr>
              <a:t>Features of python</a:t>
            </a:r>
            <a:r>
              <a:rPr lang="en-US" sz="2800" dirty="0">
                <a:gradFill>
                  <a:gsLst>
                    <a:gs pos="21000">
                      <a:srgbClr val="53575C"/>
                    </a:gs>
                    <a:gs pos="88000">
                      <a:srgbClr val="C5C7CA"/>
                    </a:gs>
                  </a:gsLst>
                  <a:lin ang="5400000"/>
                </a:gradFill>
                <a:effectLst/>
                <a:cs typeface="Times New Roman" panose="02020603050405020304" pitchFamily="18" charset="0"/>
              </a:rPr>
              <a:t> </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3" name="TextBox 1"/>
          <p:cNvSpPr txBox="1"/>
          <p:nvPr/>
        </p:nvSpPr>
        <p:spPr>
          <a:xfrm>
            <a:off x="735166" y="1149917"/>
            <a:ext cx="7809230" cy="4892675"/>
          </a:xfrm>
          <a:prstGeom prst="rect">
            <a:avLst/>
          </a:prstGeom>
          <a:noFill/>
        </p:spPr>
        <p:txBody>
          <a:bodyPr wrap="none" rtlCol="0">
            <a:spAutoFit/>
          </a:bodyPr>
          <a:p>
            <a:pPr marL="457200" indent="-457200">
              <a:buFont typeface="+mj-lt"/>
              <a:buAutoNum type="arabicPeriod"/>
            </a:pPr>
            <a:r>
              <a:rPr lang="en-US" sz="2400" dirty="0" smtClean="0"/>
              <a:t>Easy to Learn and use</a:t>
            </a:r>
            <a:endParaRPr lang="en-US" sz="2400" dirty="0" smtClean="0"/>
          </a:p>
          <a:p>
            <a:pPr marL="457200" indent="-457200">
              <a:buFont typeface="+mj-lt"/>
              <a:buAutoNum type="arabicPeriod"/>
            </a:pPr>
            <a:r>
              <a:rPr lang="en-US" sz="2400" dirty="0" smtClean="0"/>
              <a:t>Interpreted language</a:t>
            </a:r>
            <a:endParaRPr lang="en-US" sz="2400" dirty="0" smtClean="0"/>
          </a:p>
          <a:p>
            <a:pPr marL="457200" indent="-457200">
              <a:buFont typeface="+mj-lt"/>
              <a:buAutoNum type="arabicPeriod"/>
            </a:pPr>
            <a:r>
              <a:rPr lang="en-US" sz="2400" dirty="0" smtClean="0"/>
              <a:t>Cross-platform language( Mac, Windows, Linux and Unix)</a:t>
            </a:r>
            <a:endParaRPr lang="en-US" sz="2400" dirty="0" smtClean="0"/>
          </a:p>
          <a:p>
            <a:pPr marL="457200" indent="-457200">
              <a:buFont typeface="+mj-lt"/>
              <a:buAutoNum type="arabicPeriod"/>
            </a:pPr>
            <a:r>
              <a:rPr lang="en-US" sz="2400" dirty="0" smtClean="0"/>
              <a:t>Free and Open source</a:t>
            </a:r>
            <a:endParaRPr lang="en-US" sz="2400" dirty="0" smtClean="0"/>
          </a:p>
          <a:p>
            <a:pPr marL="457200" indent="-457200">
              <a:buFont typeface="+mj-lt"/>
              <a:buAutoNum type="arabicPeriod"/>
            </a:pPr>
            <a:r>
              <a:rPr lang="en-US" sz="2400" dirty="0" smtClean="0"/>
              <a:t>Object Oriented Language</a:t>
            </a:r>
            <a:endParaRPr lang="en-US" sz="2400" dirty="0" smtClean="0"/>
          </a:p>
          <a:p>
            <a:pPr marL="457200" indent="-457200">
              <a:buFont typeface="+mj-lt"/>
              <a:buAutoNum type="arabicPeriod"/>
            </a:pPr>
            <a:r>
              <a:rPr lang="en-US" sz="2400" dirty="0" smtClean="0"/>
              <a:t>Large standard library</a:t>
            </a:r>
            <a:endParaRPr lang="en-US" sz="2400" dirty="0" smtClean="0"/>
          </a:p>
          <a:p>
            <a:pPr marL="457200" indent="-457200">
              <a:buFont typeface="+mj-lt"/>
              <a:buAutoNum type="arabicPeriod"/>
            </a:pPr>
            <a:r>
              <a:rPr lang="en-US" sz="2400" dirty="0" smtClean="0"/>
              <a:t>GUI Programming</a:t>
            </a:r>
            <a:endParaRPr lang="en-US" sz="2400" dirty="0" smtClean="0"/>
          </a:p>
          <a:p>
            <a:pPr marL="457200" indent="-457200">
              <a:buFont typeface="+mj-lt"/>
              <a:buAutoNum type="arabicPeriod"/>
            </a:pPr>
            <a:r>
              <a:rPr lang="en-US" sz="2400" dirty="0" smtClean="0"/>
              <a:t>Easy to integrate with other languages like C, C++, Java etc</a:t>
            </a:r>
            <a:endParaRPr lang="en-US" sz="2400" dirty="0" smtClean="0"/>
          </a:p>
          <a:p>
            <a:pPr marL="457200" indent="-457200">
              <a:buFont typeface="+mj-lt"/>
              <a:buAutoNum type="arabicPeriod"/>
            </a:pPr>
            <a:r>
              <a:rPr lang="en-US" sz="2400" dirty="0" smtClean="0"/>
              <a:t>Has automatic memory management</a:t>
            </a:r>
            <a:endParaRPr lang="en-US" sz="2400" dirty="0" smtClean="0"/>
          </a:p>
          <a:p>
            <a:pPr marL="457200" indent="-457200">
              <a:buFont typeface="+mj-lt"/>
              <a:buAutoNum type="arabicPeriod"/>
            </a:pPr>
            <a:r>
              <a:rPr lang="en-US" sz="2400" dirty="0" smtClean="0"/>
              <a:t>Dynamical type</a:t>
            </a:r>
            <a:endParaRPr lang="en-US" sz="2400" dirty="0" smtClean="0"/>
          </a:p>
          <a:p>
            <a:pPr marL="457200" indent="-457200">
              <a:buFont typeface="+mj-lt"/>
              <a:buAutoNum type="arabicPeriod"/>
            </a:pPr>
            <a:r>
              <a:rPr lang="en-US" sz="2400" dirty="0" smtClean="0"/>
              <a:t>Automatic garbage collection</a:t>
            </a:r>
            <a:endParaRPr lang="en-US" sz="2400" dirty="0" smtClean="0"/>
          </a:p>
          <a:p>
            <a:pPr marL="457200" indent="-457200">
              <a:buFont typeface="+mj-lt"/>
              <a:buAutoNum type="arabicPeriod"/>
            </a:pPr>
            <a:r>
              <a:rPr lang="en-US" sz="2400" dirty="0" smtClean="0"/>
              <a:t>Has efficient high level data structures</a:t>
            </a:r>
            <a:endParaRPr lang="en-US" sz="2400" dirty="0" smtClean="0"/>
          </a:p>
          <a:p>
            <a:pPr marL="457200" indent="-457200">
              <a:buFont typeface="+mj-lt"/>
              <a:buAutoNum type="arabicPeriod"/>
            </a:pPr>
            <a:r>
              <a:rPr lang="en-US" sz="2400" dirty="0" smtClean="0"/>
              <a:t>Very fast - byte code</a:t>
            </a:r>
            <a:endParaRPr lang="en-US" sz="2400" dirty="0" smtClean="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82765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Characteristics</a:t>
            </a:r>
            <a:endParaRPr lang="en-US" sz="2800" dirty="0" smtClean="0">
              <a:gradFill>
                <a:gsLst>
                  <a:gs pos="21000">
                    <a:srgbClr val="53575C"/>
                  </a:gs>
                  <a:gs pos="88000">
                    <a:srgbClr val="C5C7CA"/>
                  </a:gs>
                </a:gsLst>
                <a:lin ang="5400000"/>
              </a:gradFill>
              <a:effectLst/>
              <a:sym typeface="+mn-ea"/>
            </a:endParaRPr>
          </a:p>
        </p:txBody>
      </p:sp>
      <p:sp>
        <p:nvSpPr>
          <p:cNvPr id="2" name="Text Box 1"/>
          <p:cNvSpPr txBox="1"/>
          <p:nvPr/>
        </p:nvSpPr>
        <p:spPr>
          <a:xfrm>
            <a:off x="428625" y="902970"/>
            <a:ext cx="4756785" cy="1630045"/>
          </a:xfrm>
          <a:prstGeom prst="rect">
            <a:avLst/>
          </a:prstGeom>
          <a:noFill/>
        </p:spPr>
        <p:txBody>
          <a:bodyPr wrap="none" rtlCol="0" anchor="t">
            <a:spAutoFit/>
          </a:bodyPr>
          <a:p>
            <a:pPr algn="l"/>
            <a:r>
              <a:rPr lang="en-US" sz="2000">
                <a:sym typeface="+mn-ea"/>
              </a:rPr>
              <a:t>1. An empty set is falsy in a Boolean context:</a:t>
            </a:r>
            <a:endParaRPr lang="en-US" sz="2000">
              <a:sym typeface="+mn-ea"/>
            </a:endParaRPr>
          </a:p>
          <a:p>
            <a:pPr algn="l"/>
            <a:endParaRPr lang="en-US" sz="2000">
              <a:sym typeface="+mn-ea"/>
            </a:endParaRPr>
          </a:p>
          <a:p>
            <a:pPr algn="l"/>
            <a:r>
              <a:rPr lang="en-US" sz="2000">
                <a:sym typeface="+mn-ea"/>
              </a:rPr>
              <a:t>&gt;&gt;&gt; x = set()</a:t>
            </a:r>
            <a:endParaRPr lang="en-US" sz="2000">
              <a:sym typeface="+mn-ea"/>
            </a:endParaRPr>
          </a:p>
          <a:p>
            <a:pPr algn="l"/>
            <a:r>
              <a:rPr lang="en-US" sz="2000">
                <a:sym typeface="+mn-ea"/>
              </a:rPr>
              <a:t>&gt;&gt;&gt; bool(x)</a:t>
            </a:r>
            <a:endParaRPr lang="en-US" sz="2000">
              <a:sym typeface="+mn-ea"/>
            </a:endParaRPr>
          </a:p>
          <a:p>
            <a:pPr algn="l"/>
            <a:r>
              <a:rPr lang="en-US" sz="2000">
                <a:sym typeface="+mn-ea"/>
              </a:rPr>
              <a:t>False</a:t>
            </a:r>
            <a:endParaRPr lang="en-US" sz="2000">
              <a:sym typeface="+mn-ea"/>
            </a:endParaRPr>
          </a:p>
        </p:txBody>
      </p:sp>
      <p:sp>
        <p:nvSpPr>
          <p:cNvPr id="3" name="Text Box 2"/>
          <p:cNvSpPr txBox="1"/>
          <p:nvPr/>
        </p:nvSpPr>
        <p:spPr>
          <a:xfrm>
            <a:off x="428625" y="2996565"/>
            <a:ext cx="7404735" cy="1014730"/>
          </a:xfrm>
          <a:prstGeom prst="rect">
            <a:avLst/>
          </a:prstGeom>
          <a:noFill/>
        </p:spPr>
        <p:txBody>
          <a:bodyPr wrap="none" rtlCol="0" anchor="t">
            <a:spAutoFit/>
          </a:bodyPr>
          <a:p>
            <a:pPr algn="l"/>
            <a:r>
              <a:rPr lang="en-US" sz="2000">
                <a:sym typeface="+mn-ea"/>
              </a:rPr>
              <a:t>2. It can have any number of items and they may be of different types.</a:t>
            </a:r>
            <a:endParaRPr lang="en-US" sz="2000">
              <a:sym typeface="+mn-ea"/>
            </a:endParaRPr>
          </a:p>
          <a:p>
            <a:pPr algn="l"/>
            <a:endParaRPr lang="en-US" sz="2000"/>
          </a:p>
          <a:p>
            <a:pPr algn="l"/>
            <a:r>
              <a:rPr lang="en-US" sz="2000"/>
              <a:t>&gt;&gt;&gt; x = {42, 'Hello', 3.14159, None}</a:t>
            </a:r>
            <a:endParaRPr lang="en-US" sz="2000"/>
          </a:p>
        </p:txBody>
      </p:sp>
      <p:sp>
        <p:nvSpPr>
          <p:cNvPr id="5" name="Text Box 4"/>
          <p:cNvSpPr txBox="1"/>
          <p:nvPr/>
        </p:nvSpPr>
        <p:spPr>
          <a:xfrm>
            <a:off x="428625" y="4486910"/>
            <a:ext cx="6459220" cy="1630045"/>
          </a:xfrm>
          <a:prstGeom prst="rect">
            <a:avLst/>
          </a:prstGeom>
          <a:noFill/>
        </p:spPr>
        <p:txBody>
          <a:bodyPr wrap="square" rtlCol="0" anchor="t">
            <a:spAutoFit/>
          </a:bodyPr>
          <a:p>
            <a:r>
              <a:rPr lang="en-US" sz="2000"/>
              <a:t>3. Set elements must be immutable.</a:t>
            </a:r>
            <a:endParaRPr lang="en-US" sz="2000"/>
          </a:p>
          <a:p>
            <a:endParaRPr lang="en-US" sz="2000"/>
          </a:p>
          <a:p>
            <a:r>
              <a:rPr lang="en-US" sz="2000"/>
              <a:t>&gt;&gt;&gt; x = {42, 'Hello', (1,2,3), None}  # allowed as tuple is immutable</a:t>
            </a:r>
            <a:endParaRPr lang="en-US" sz="2000"/>
          </a:p>
          <a:p>
            <a:r>
              <a:rPr lang="en-US" sz="2000"/>
              <a:t>&gt;&gt;&gt; x = {42, 'Hello', [1,2,3], None}  # Gives </a:t>
            </a:r>
            <a:r>
              <a:rPr lang="en-US" sz="2000">
                <a:solidFill>
                  <a:srgbClr val="FF0000"/>
                </a:solidFill>
              </a:rPr>
              <a:t>Type Error</a:t>
            </a:r>
            <a:endParaRPr lang="en-US" sz="2000">
              <a:solidFill>
                <a:srgbClr val="FF0000"/>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08483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Basic operations</a:t>
            </a:r>
            <a:endParaRPr lang="en-US" sz="2800" dirty="0" smtClean="0">
              <a:gradFill>
                <a:gsLst>
                  <a:gs pos="21000">
                    <a:srgbClr val="53575C"/>
                  </a:gs>
                  <a:gs pos="88000">
                    <a:srgbClr val="C5C7CA"/>
                  </a:gs>
                </a:gsLst>
                <a:lin ang="5400000"/>
              </a:gradFill>
              <a:effectLst/>
              <a:sym typeface="+mn-ea"/>
            </a:endParaRPr>
          </a:p>
        </p:txBody>
      </p:sp>
      <p:sp>
        <p:nvSpPr>
          <p:cNvPr id="2" name="Text Box 1"/>
          <p:cNvSpPr txBox="1"/>
          <p:nvPr/>
        </p:nvSpPr>
        <p:spPr>
          <a:xfrm>
            <a:off x="371475" y="2306320"/>
            <a:ext cx="3621405" cy="2245360"/>
          </a:xfrm>
          <a:prstGeom prst="rect">
            <a:avLst/>
          </a:prstGeom>
          <a:noFill/>
        </p:spPr>
        <p:txBody>
          <a:bodyPr wrap="none" rtlCol="0">
            <a:spAutoFit/>
          </a:bodyPr>
          <a:p>
            <a:pPr algn="l"/>
            <a:r>
              <a:rPr lang="en-US" sz="2000"/>
              <a:t>1. Membership operator</a:t>
            </a:r>
            <a:endParaRPr lang="en-US" sz="2000"/>
          </a:p>
          <a:p>
            <a:pPr algn="l"/>
            <a:endParaRPr lang="en-US" sz="2000"/>
          </a:p>
          <a:p>
            <a:pPr algn="l"/>
            <a:r>
              <a:rPr lang="en-US" sz="2000"/>
              <a:t>&gt;&gt;&gt; x = {42, 'Hello', (1,2,3), None}</a:t>
            </a:r>
            <a:endParaRPr lang="en-US" sz="2000"/>
          </a:p>
          <a:p>
            <a:pPr algn="l"/>
            <a:r>
              <a:rPr lang="en-US" sz="2000"/>
              <a:t>&gt;&gt;&gt; 'Hello' in x</a:t>
            </a:r>
            <a:endParaRPr lang="en-US" sz="2000"/>
          </a:p>
          <a:p>
            <a:pPr algn="l"/>
            <a:r>
              <a:rPr lang="en-US" sz="2000"/>
              <a:t>True</a:t>
            </a:r>
            <a:endParaRPr lang="en-US" sz="2000"/>
          </a:p>
          <a:p>
            <a:pPr algn="l"/>
            <a:r>
              <a:rPr lang="en-US" sz="2000"/>
              <a:t>&gt;&gt;&gt; 24 in x</a:t>
            </a:r>
            <a:endParaRPr lang="en-US" sz="2000"/>
          </a:p>
          <a:p>
            <a:pPr algn="l"/>
            <a:r>
              <a:rPr lang="en-US" sz="2000"/>
              <a:t>False</a:t>
            </a:r>
            <a:endParaRPr lang="en-US" sz="2000"/>
          </a:p>
        </p:txBody>
      </p:sp>
      <p:sp>
        <p:nvSpPr>
          <p:cNvPr id="3" name="Text Box 2"/>
          <p:cNvSpPr txBox="1"/>
          <p:nvPr/>
        </p:nvSpPr>
        <p:spPr>
          <a:xfrm>
            <a:off x="4482465" y="811530"/>
            <a:ext cx="7387590" cy="5939155"/>
          </a:xfrm>
          <a:prstGeom prst="rect">
            <a:avLst/>
          </a:prstGeom>
          <a:noFill/>
        </p:spPr>
        <p:txBody>
          <a:bodyPr wrap="none" rtlCol="0">
            <a:spAutoFit/>
          </a:bodyPr>
          <a:p>
            <a:pPr algn="l"/>
            <a:r>
              <a:rPr lang="en-US" sz="2000"/>
              <a:t>2.  Other Operations:</a:t>
            </a:r>
            <a:endParaRPr lang="en-US" sz="2000"/>
          </a:p>
          <a:p>
            <a:pPr algn="l"/>
            <a:endParaRPr lang="en-US" sz="2000"/>
          </a:p>
          <a:p>
            <a:pPr algn="l"/>
            <a:r>
              <a:rPr lang="en-US" sz="2000"/>
              <a:t>If x and y are two different sets,</a:t>
            </a:r>
            <a:endParaRPr lang="en-US" sz="2000"/>
          </a:p>
          <a:p>
            <a:pPr algn="l"/>
            <a:endParaRPr lang="en-US" sz="2000"/>
          </a:p>
          <a:p>
            <a:pPr algn="l"/>
            <a:r>
              <a:rPr lang="en-US" sz="2000"/>
              <a:t>x | y  return the set of all elements in either x or y.</a:t>
            </a:r>
            <a:endParaRPr lang="en-US" sz="2000"/>
          </a:p>
          <a:p>
            <a:pPr algn="l"/>
            <a:r>
              <a:rPr lang="en-US" sz="2000"/>
              <a:t>x &amp; y return the set of elements common to both x and y.</a:t>
            </a:r>
            <a:endParaRPr lang="en-US" sz="2000"/>
          </a:p>
          <a:p>
            <a:pPr algn="l"/>
            <a:r>
              <a:rPr lang="en-US" sz="2000"/>
              <a:t>x - y return the set of all elements that are in x but not in y</a:t>
            </a:r>
            <a:endParaRPr lang="en-US" sz="2000"/>
          </a:p>
          <a:p>
            <a:pPr algn="l"/>
            <a:r>
              <a:rPr lang="en-US" sz="2000"/>
              <a:t>x ^ y return the set of all elements in either x or y</a:t>
            </a:r>
            <a:endParaRPr lang="en-US" sz="2000"/>
          </a:p>
          <a:p>
            <a:pPr algn="l"/>
            <a:r>
              <a:rPr lang="en-US" sz="2000"/>
              <a:t> x &lt;= y return True if x is a subset of y</a:t>
            </a:r>
            <a:endParaRPr lang="en-US" sz="2000"/>
          </a:p>
          <a:p>
            <a:pPr algn="l"/>
            <a:r>
              <a:rPr lang="en-US" sz="2000"/>
              <a:t>x &gt;= y return True if x is a superset of y</a:t>
            </a:r>
            <a:endParaRPr lang="en-US" sz="2000"/>
          </a:p>
          <a:p>
            <a:pPr algn="l"/>
            <a:endParaRPr lang="en-US" sz="2000"/>
          </a:p>
          <a:p>
            <a:pPr algn="l"/>
            <a:endParaRPr lang="en-US" sz="2000"/>
          </a:p>
          <a:p>
            <a:pPr algn="l"/>
            <a:r>
              <a:rPr lang="en-US" sz="2000"/>
              <a:t>3. Modifying sets:</a:t>
            </a:r>
            <a:endParaRPr lang="en-US" sz="2000"/>
          </a:p>
          <a:p>
            <a:pPr algn="l"/>
            <a:endParaRPr lang="en-US" sz="2000"/>
          </a:p>
          <a:p>
            <a:pPr algn="l"/>
            <a:r>
              <a:rPr lang="en-US" sz="2000"/>
              <a:t>x1 |= x2 add to x1 any elements in x2 that x1 does not already have</a:t>
            </a:r>
            <a:endParaRPr lang="en-US" sz="2000"/>
          </a:p>
          <a:p>
            <a:pPr algn="l"/>
            <a:r>
              <a:rPr lang="en-US" sz="2000"/>
              <a:t>x1 &amp;= x2 update x, retaining only elements found in both x and y</a:t>
            </a:r>
            <a:endParaRPr lang="en-US" sz="2000"/>
          </a:p>
          <a:p>
            <a:pPr algn="l"/>
            <a:r>
              <a:rPr lang="en-US" sz="2000"/>
              <a:t>x -= y update x, removing elements found in y</a:t>
            </a:r>
            <a:endParaRPr lang="en-US" sz="2000"/>
          </a:p>
          <a:p>
            <a:pPr algn="l"/>
            <a:r>
              <a:rPr lang="en-US" sz="2000"/>
              <a:t>x ^= y update x, retaining elements found in either x or y, but not both</a:t>
            </a:r>
            <a:endParaRPr lang="en-US" sz="2000"/>
          </a:p>
          <a:p>
            <a:pPr algn="l"/>
            <a:endParaRPr lang="en-US" sz="20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1866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Methods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06400" y="797712"/>
          <a:ext cx="11379200" cy="5913120"/>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1310640">
                <a:tc>
                  <a:txBody>
                    <a:bodyPr/>
                    <a:p>
                      <a:r>
                        <a:rPr lang="en-US" sz="2000" dirty="0" smtClean="0"/>
                        <a:t>1</a:t>
                      </a:r>
                      <a:endParaRPr lang="en-US" sz="2000" dirty="0" smtClean="0"/>
                    </a:p>
                  </a:txBody>
                  <a:tcPr/>
                </a:tc>
                <a:tc>
                  <a:txBody>
                    <a:bodyPr/>
                    <a:p>
                      <a:r>
                        <a:rPr lang="en-US" sz="2000" dirty="0" smtClean="0"/>
                        <a:t>add()</a:t>
                      </a:r>
                      <a:endParaRPr lang="en-US" sz="2000" dirty="0" smtClean="0"/>
                    </a:p>
                  </a:txBody>
                  <a:tcPr/>
                </a:tc>
                <a:tc>
                  <a:txBody>
                    <a:bodyPr/>
                    <a:p>
                      <a:r>
                        <a:rPr lang="en-US" sz="2000" dirty="0" smtClean="0"/>
                        <a:t>Adds an element to the set. Element can get added at any index as set is unordered.</a:t>
                      </a:r>
                      <a:endParaRPr lang="en-US" sz="2000" dirty="0" smtClean="0"/>
                    </a:p>
                  </a:txBody>
                  <a:tcPr/>
                </a:tc>
                <a:tc>
                  <a:txBody>
                    <a:bodyPr/>
                    <a:p>
                      <a:pPr>
                        <a:buNone/>
                      </a:pPr>
                      <a:r>
                        <a:rPr lang="en-US" sz="2000" dirty="0" smtClean="0"/>
                        <a:t>&gt;&gt;&gt; s = {"C", "C++", "Java"}</a:t>
                      </a:r>
                      <a:endParaRPr lang="en-US" sz="2000" dirty="0" smtClean="0"/>
                    </a:p>
                    <a:p>
                      <a:pPr>
                        <a:buNone/>
                      </a:pPr>
                      <a:r>
                        <a:rPr lang="en-US" sz="2000" dirty="0" smtClean="0"/>
                        <a:t>&gt;&gt;&gt; s.add("Python")</a:t>
                      </a:r>
                      <a:endParaRPr lang="en-US" sz="2000" dirty="0" smtClean="0"/>
                    </a:p>
                    <a:p>
                      <a:pPr>
                        <a:buNone/>
                      </a:pPr>
                      <a:r>
                        <a:rPr lang="en-US" sz="2000" dirty="0" smtClean="0"/>
                        <a:t>&gt;&gt;&gt; print(s)</a:t>
                      </a:r>
                      <a:endParaRPr lang="en-US" sz="2000" dirty="0" smtClean="0"/>
                    </a:p>
                    <a:p>
                      <a:pPr>
                        <a:buNone/>
                      </a:pPr>
                      <a:r>
                        <a:rPr lang="en-US" sz="2000" dirty="0" smtClean="0"/>
                        <a:t>{'Python', 'C', 'C++', 'Java'}</a:t>
                      </a:r>
                      <a:endParaRPr lang="en-US" sz="2000" dirty="0" smtClean="0"/>
                    </a:p>
                  </a:txBody>
                  <a:tcPr/>
                </a:tc>
              </a:tr>
              <a:tr h="1310640">
                <a:tc>
                  <a:txBody>
                    <a:bodyPr/>
                    <a:p>
                      <a:r>
                        <a:rPr lang="en-US" sz="2000" dirty="0" smtClean="0"/>
                        <a:t>2</a:t>
                      </a:r>
                      <a:endParaRPr lang="en-US" sz="2000" dirty="0" smtClean="0"/>
                    </a:p>
                  </a:txBody>
                  <a:tcPr/>
                </a:tc>
                <a:tc>
                  <a:txBody>
                    <a:bodyPr/>
                    <a:p>
                      <a:r>
                        <a:rPr lang="en-US" sz="2000" dirty="0" smtClean="0"/>
                        <a:t>clear()</a:t>
                      </a:r>
                      <a:endParaRPr lang="en-US" sz="2000" dirty="0" smtClean="0"/>
                    </a:p>
                  </a:txBody>
                  <a:tcPr/>
                </a:tc>
                <a:tc>
                  <a:txBody>
                    <a:bodyPr/>
                    <a:p>
                      <a:r>
                        <a:rPr lang="en-US" sz="2000" dirty="0" smtClean="0"/>
                        <a:t>Removes all the elements from the set</a:t>
                      </a:r>
                      <a:endParaRPr lang="en-US" sz="2000" dirty="0" smtClean="0"/>
                    </a:p>
                  </a:txBody>
                  <a:tcPr/>
                </a:tc>
                <a:tc>
                  <a:txBody>
                    <a:bodyPr/>
                    <a:p>
                      <a:pPr>
                        <a:buNone/>
                      </a:pPr>
                      <a:r>
                        <a:rPr lang="en-US" sz="2000" dirty="0" smtClean="0">
                          <a:sym typeface="+mn-ea"/>
                        </a:rPr>
                        <a:t>&gt;&gt;&gt; s = {"C", "C++", "Java"}</a:t>
                      </a:r>
                      <a:endParaRPr lang="en-US" sz="2000" dirty="0" smtClean="0"/>
                    </a:p>
                    <a:p>
                      <a:pPr>
                        <a:buNone/>
                      </a:pPr>
                      <a:r>
                        <a:rPr lang="en-US" sz="2000" dirty="0" smtClean="0">
                          <a:sym typeface="+mn-ea"/>
                        </a:rPr>
                        <a:t>&gt;&gt;&gt; s.add("Python")</a:t>
                      </a:r>
                      <a:endParaRPr lang="en-US" sz="2000" dirty="0" smtClean="0"/>
                    </a:p>
                    <a:p>
                      <a:pPr>
                        <a:buNone/>
                      </a:pPr>
                      <a:r>
                        <a:rPr lang="en-US" sz="2000" dirty="0" smtClean="0">
                          <a:sym typeface="+mn-ea"/>
                        </a:rPr>
                        <a:t>&gt;&gt;&gt; print(s)</a:t>
                      </a:r>
                      <a:endParaRPr lang="en-US" sz="2000" dirty="0" smtClean="0">
                        <a:sym typeface="+mn-ea"/>
                      </a:endParaRPr>
                    </a:p>
                    <a:p>
                      <a:pPr>
                        <a:buNone/>
                      </a:pPr>
                      <a:r>
                        <a:rPr lang="en-US" sz="2000" dirty="0" smtClean="0"/>
                        <a:t>set()</a:t>
                      </a:r>
                      <a:endParaRPr lang="en-US" sz="2000" dirty="0" smtClean="0"/>
                    </a:p>
                  </a:txBody>
                  <a:tcPr/>
                </a:tc>
              </a:tr>
              <a:tr h="2834640">
                <a:tc>
                  <a:txBody>
                    <a:bodyPr/>
                    <a:p>
                      <a:r>
                        <a:rPr lang="en-US" sz="2000" dirty="0" smtClean="0"/>
                        <a:t>3</a:t>
                      </a:r>
                      <a:endParaRPr lang="en-US" sz="2000" dirty="0" smtClean="0"/>
                    </a:p>
                  </a:txBody>
                  <a:tcPr/>
                </a:tc>
                <a:tc>
                  <a:txBody>
                    <a:bodyPr/>
                    <a:p>
                      <a:r>
                        <a:rPr lang="en-US" sz="2000" dirty="0" smtClean="0"/>
                        <a:t>copy()</a:t>
                      </a:r>
                      <a:endParaRPr lang="en-US" sz="2000" dirty="0" smtClean="0"/>
                    </a:p>
                  </a:txBody>
                  <a:tcPr/>
                </a:tc>
                <a:tc>
                  <a:txBody>
                    <a:bodyPr/>
                    <a:p>
                      <a:r>
                        <a:rPr lang="en-US" sz="2000" baseline="0" dirty="0" smtClean="0"/>
                        <a:t>Returns a copy of the set (shallow copy)</a:t>
                      </a:r>
                      <a:endParaRPr lang="en-US" sz="2000" baseline="0" dirty="0" smtClean="0"/>
                    </a:p>
                  </a:txBody>
                  <a:tcPr/>
                </a:tc>
                <a:tc>
                  <a:txBody>
                    <a:bodyPr/>
                    <a:p>
                      <a:pPr>
                        <a:buNone/>
                      </a:pPr>
                      <a:r>
                        <a:rPr lang="en-US" sz="2000" baseline="0" dirty="0" smtClean="0"/>
                        <a:t>&gt;&gt;&gt; s = {"C","C++","Python"}</a:t>
                      </a:r>
                      <a:endParaRPr lang="en-US" sz="2000" baseline="0" dirty="0" smtClean="0"/>
                    </a:p>
                    <a:p>
                      <a:pPr>
                        <a:buNone/>
                      </a:pPr>
                      <a:r>
                        <a:rPr lang="en-US" sz="2000" baseline="0" dirty="0" smtClean="0"/>
                        <a:t>&gt;&gt;&gt; a = s.copy()</a:t>
                      </a:r>
                      <a:endParaRPr lang="en-US" sz="2000" baseline="0" dirty="0" smtClean="0"/>
                    </a:p>
                    <a:p>
                      <a:pPr>
                        <a:buNone/>
                      </a:pPr>
                      <a:r>
                        <a:rPr lang="en-US" sz="2000" baseline="0" dirty="0" smtClean="0"/>
                        <a:t>&gt;&gt;&gt; print(a)</a:t>
                      </a:r>
                      <a:endParaRPr lang="en-US" sz="2000" baseline="0" dirty="0" smtClean="0"/>
                    </a:p>
                    <a:p>
                      <a:pPr>
                        <a:buNone/>
                      </a:pPr>
                      <a:r>
                        <a:rPr lang="en-US" sz="2000" baseline="0" dirty="0" smtClean="0"/>
                        <a:t>{'Python', 'C', 'C++'}</a:t>
                      </a:r>
                      <a:endParaRPr lang="en-US" sz="2000" baseline="0" dirty="0" smtClean="0"/>
                    </a:p>
                    <a:p>
                      <a:pPr>
                        <a:buNone/>
                      </a:pPr>
                      <a:r>
                        <a:rPr lang="en-US" sz="2000" baseline="0" dirty="0" smtClean="0"/>
                        <a:t>&gt;&gt;&gt; s.add("Java")</a:t>
                      </a:r>
                      <a:endParaRPr lang="en-US" sz="2000" baseline="0" dirty="0" smtClean="0"/>
                    </a:p>
                    <a:p>
                      <a:pPr>
                        <a:buNone/>
                      </a:pPr>
                      <a:r>
                        <a:rPr lang="en-US" sz="2000" baseline="0" dirty="0" smtClean="0"/>
                        <a:t>&gt;&gt;&gt; print(s)</a:t>
                      </a:r>
                      <a:endParaRPr lang="en-US" sz="2000" baseline="0" dirty="0" smtClean="0"/>
                    </a:p>
                    <a:p>
                      <a:pPr>
                        <a:buNone/>
                      </a:pPr>
                      <a:r>
                        <a:rPr lang="en-US" sz="2000" baseline="0" dirty="0" smtClean="0"/>
                        <a:t>{'Python', 'C', 'C++', 'Java'}</a:t>
                      </a:r>
                      <a:endParaRPr lang="en-US" sz="2000" baseline="0" dirty="0" smtClean="0"/>
                    </a:p>
                    <a:p>
                      <a:pPr>
                        <a:buNone/>
                      </a:pPr>
                      <a:r>
                        <a:rPr lang="en-US" sz="2000" baseline="0" dirty="0" smtClean="0"/>
                        <a:t>&gt;&gt;&gt; print(a)</a:t>
                      </a:r>
                      <a:endParaRPr lang="en-US" sz="2000" baseline="0" dirty="0" smtClean="0"/>
                    </a:p>
                    <a:p>
                      <a:pPr>
                        <a:buNone/>
                      </a:pPr>
                      <a:r>
                        <a:rPr lang="en-US" sz="2000" baseline="0" dirty="0" smtClean="0"/>
                        <a:t>{'Python', 'C', 'C++'}</a:t>
                      </a:r>
                      <a:endParaRPr lang="en-US" sz="2000" baseline="0" dirty="0" smtClean="0"/>
                    </a:p>
                  </a:txBody>
                  <a:tcPr/>
                </a:tc>
              </a:tr>
            </a:tbl>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1866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Methods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sym typeface="+mn-ea"/>
                        </a:rPr>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4</a:t>
                      </a:r>
                      <a:endParaRPr lang="en-US" sz="2000" dirty="0" smtClean="0"/>
                    </a:p>
                  </a:txBody>
                  <a:tcPr/>
                </a:tc>
                <a:tc>
                  <a:txBody>
                    <a:bodyPr/>
                    <a:p>
                      <a:r>
                        <a:rPr lang="en-US" sz="2000" dirty="0" smtClean="0"/>
                        <a:t>difference()</a:t>
                      </a:r>
                      <a:endParaRPr lang="en-US" sz="2000" dirty="0" smtClean="0"/>
                    </a:p>
                  </a:txBody>
                  <a:tcPr/>
                </a:tc>
                <a:tc>
                  <a:txBody>
                    <a:bodyPr/>
                    <a:p>
                      <a:r>
                        <a:rPr lang="en-US" sz="2000" dirty="0" smtClean="0"/>
                        <a:t>Returns a set containing the difference between two or more sets.</a:t>
                      </a:r>
                      <a:endParaRPr lang="en-US" sz="2000" dirty="0" smtClean="0"/>
                    </a:p>
                    <a:p>
                      <a:r>
                        <a:rPr lang="en-US" sz="2000" dirty="0" smtClean="0"/>
                        <a:t>a.difference(b,c) is same as a - b - c</a:t>
                      </a:r>
                      <a:endParaRPr lang="en-US" sz="2000" dirty="0" smtClean="0"/>
                    </a:p>
                  </a:txBody>
                  <a:tcPr/>
                </a:tc>
                <a:tc>
                  <a:txBody>
                    <a:bodyPr/>
                    <a:p>
                      <a:pPr>
                        <a:buNone/>
                      </a:pPr>
                      <a:r>
                        <a:rPr lang="en-US" sz="2000" dirty="0" smtClean="0"/>
                        <a:t>&gt;&gt;&gt; b = s.difference(a)  #  same as s-a</a:t>
                      </a:r>
                      <a:endParaRPr lang="en-US" sz="2000" dirty="0" smtClean="0"/>
                    </a:p>
                    <a:p>
                      <a:pPr>
                        <a:buNone/>
                      </a:pPr>
                      <a:r>
                        <a:rPr lang="en-US" sz="2000" dirty="0" smtClean="0"/>
                        <a:t>&gt;&gt;&gt; print(b)</a:t>
                      </a:r>
                      <a:endParaRPr lang="en-US" sz="2000" dirty="0" smtClean="0"/>
                    </a:p>
                    <a:p>
                      <a:pPr>
                        <a:buNone/>
                      </a:pPr>
                      <a:r>
                        <a:rPr lang="en-US" sz="2000" dirty="0" smtClean="0"/>
                        <a:t>{'Java'}</a:t>
                      </a:r>
                      <a:endParaRPr lang="en-US" sz="2000" dirty="0" smtClean="0"/>
                    </a:p>
                  </a:txBody>
                  <a:tcPr/>
                </a:tc>
              </a:tr>
              <a:tr h="426514">
                <a:tc>
                  <a:txBody>
                    <a:bodyPr/>
                    <a:p>
                      <a:pPr>
                        <a:buNone/>
                      </a:pPr>
                      <a:r>
                        <a:rPr lang="en-US" sz="2000" dirty="0" smtClean="0"/>
                        <a:t>5</a:t>
                      </a:r>
                      <a:endParaRPr lang="en-US" sz="2000" dirty="0" smtClean="0"/>
                    </a:p>
                  </a:txBody>
                  <a:tcPr/>
                </a:tc>
                <a:tc>
                  <a:txBody>
                    <a:bodyPr/>
                    <a:p>
                      <a:pPr>
                        <a:buNone/>
                      </a:pPr>
                      <a:r>
                        <a:rPr lang="en-US" sz="2000" dirty="0" smtClean="0"/>
                        <a:t>difference_update()</a:t>
                      </a:r>
                      <a:endParaRPr lang="en-US" sz="2000" dirty="0" smtClean="0"/>
                    </a:p>
                  </a:txBody>
                  <a:tcPr/>
                </a:tc>
                <a:tc>
                  <a:txBody>
                    <a:bodyPr/>
                    <a:p>
                      <a:pPr>
                        <a:buNone/>
                      </a:pPr>
                      <a:r>
                        <a:rPr lang="en-US" sz="2000" dirty="0" smtClean="0"/>
                        <a:t>Removes the items in this set that are also included in another, specified set.</a:t>
                      </a:r>
                      <a:endParaRPr lang="en-US" sz="2000" dirty="0" smtClean="0"/>
                    </a:p>
                    <a:p>
                      <a:pPr>
                        <a:buNone/>
                      </a:pPr>
                      <a:r>
                        <a:rPr lang="en-US" sz="2000" dirty="0" smtClean="0"/>
                        <a:t>Same as s -= x</a:t>
                      </a:r>
                      <a:endParaRPr lang="en-US" sz="2000" dirty="0" smtClean="0"/>
                    </a:p>
                  </a:txBody>
                  <a:tcPr/>
                </a:tc>
                <a:tc>
                  <a:txBody>
                    <a:bodyPr/>
                    <a:p>
                      <a:pPr>
                        <a:buNone/>
                      </a:pPr>
                      <a:r>
                        <a:rPr lang="en-US" sz="2000" dirty="0" smtClean="0"/>
                        <a:t>&gt;&gt;&gt; b = s.difference_update(a)</a:t>
                      </a:r>
                      <a:endParaRPr lang="en-US" sz="2000" dirty="0" smtClean="0"/>
                    </a:p>
                    <a:p>
                      <a:pPr>
                        <a:buNone/>
                      </a:pPr>
                      <a:r>
                        <a:rPr lang="en-US" sz="2000" dirty="0" smtClean="0"/>
                        <a:t>&gt;&gt;&gt; print(b)</a:t>
                      </a:r>
                      <a:endParaRPr lang="en-US" sz="2000" dirty="0" smtClean="0"/>
                    </a:p>
                    <a:p>
                      <a:pPr>
                        <a:buNone/>
                      </a:pPr>
                      <a:r>
                        <a:rPr lang="en-US" sz="2000" dirty="0" smtClean="0"/>
                        <a:t>None</a:t>
                      </a:r>
                      <a:endParaRPr lang="en-US" sz="2000" dirty="0" smtClean="0"/>
                    </a:p>
                    <a:p>
                      <a:pPr>
                        <a:buNone/>
                      </a:pPr>
                      <a:r>
                        <a:rPr lang="en-US" sz="2000" dirty="0" smtClean="0"/>
                        <a:t>&gt;&gt;&gt; print(s)</a:t>
                      </a:r>
                      <a:endParaRPr lang="en-US" sz="2000" dirty="0" smtClean="0"/>
                    </a:p>
                    <a:p>
                      <a:pPr>
                        <a:buNone/>
                      </a:pPr>
                      <a:r>
                        <a:rPr lang="en-US" sz="2000" dirty="0" smtClean="0"/>
                        <a:t>{'Java'}</a:t>
                      </a:r>
                      <a:endParaRPr lang="en-US" sz="2000" dirty="0" smtClean="0"/>
                    </a:p>
                    <a:p>
                      <a:pPr>
                        <a:buNone/>
                      </a:pPr>
                      <a:r>
                        <a:rPr lang="en-US" sz="2000" dirty="0" smtClean="0"/>
                        <a:t>&gt;&gt;&gt; print(a)</a:t>
                      </a:r>
                      <a:endParaRPr lang="en-US" sz="2000" dirty="0" smtClean="0"/>
                    </a:p>
                    <a:p>
                      <a:pPr>
                        <a:buNone/>
                      </a:pPr>
                      <a:r>
                        <a:rPr lang="en-US" sz="2000" dirty="0" smtClean="0"/>
                        <a:t>{'Python', 'C', 'C++'}</a:t>
                      </a:r>
                      <a:endParaRPr lang="en-US" sz="2000" dirty="0" smtClean="0"/>
                    </a:p>
                  </a:txBody>
                  <a:tcPr/>
                </a:tc>
              </a:tr>
              <a:tr h="426514">
                <a:tc>
                  <a:txBody>
                    <a:bodyPr/>
                    <a:p>
                      <a:r>
                        <a:rPr lang="en-US" sz="2000" dirty="0" smtClean="0"/>
                        <a:t>6</a:t>
                      </a:r>
                      <a:endParaRPr lang="en-US" sz="2000" dirty="0" smtClean="0"/>
                    </a:p>
                  </a:txBody>
                  <a:tcPr/>
                </a:tc>
                <a:tc>
                  <a:txBody>
                    <a:bodyPr/>
                    <a:p>
                      <a:r>
                        <a:rPr lang="en-US" sz="2000" dirty="0" smtClean="0"/>
                        <a:t>discard()</a:t>
                      </a:r>
                      <a:endParaRPr lang="en-US" sz="2000" dirty="0" smtClean="0"/>
                    </a:p>
                  </a:txBody>
                  <a:tcPr/>
                </a:tc>
                <a:tc>
                  <a:txBody>
                    <a:bodyPr/>
                    <a:p>
                      <a:r>
                        <a:rPr lang="en-US" sz="2000" baseline="0" dirty="0" smtClean="0"/>
                        <a:t>Remove the specified item</a:t>
                      </a:r>
                      <a:endParaRPr lang="en-US" sz="2000" baseline="0" dirty="0" smtClean="0"/>
                    </a:p>
                  </a:txBody>
                  <a:tcPr/>
                </a:tc>
                <a:tc>
                  <a:txBody>
                    <a:bodyPr/>
                    <a:p>
                      <a:pPr>
                        <a:buNone/>
                      </a:pPr>
                      <a:r>
                        <a:rPr lang="en-US" sz="2000" baseline="0" dirty="0" smtClean="0"/>
                        <a:t>&gt;&gt;&gt; b = s.discard("Java")</a:t>
                      </a:r>
                      <a:endParaRPr lang="en-US" sz="2000" baseline="0" dirty="0" smtClean="0"/>
                    </a:p>
                    <a:p>
                      <a:pPr>
                        <a:buNone/>
                      </a:pPr>
                      <a:r>
                        <a:rPr lang="en-US" sz="2000" baseline="0" dirty="0" smtClean="0"/>
                        <a:t>&gt;&gt;&gt; print(b)</a:t>
                      </a:r>
                      <a:endParaRPr lang="en-US" sz="2000" baseline="0" dirty="0" smtClean="0"/>
                    </a:p>
                    <a:p>
                      <a:pPr>
                        <a:buNone/>
                      </a:pPr>
                      <a:r>
                        <a:rPr lang="en-US" sz="2000" baseline="0" dirty="0" smtClean="0"/>
                        <a:t>None</a:t>
                      </a:r>
                      <a:endParaRPr lang="en-US" sz="2000" baseline="0" dirty="0" smtClean="0"/>
                    </a:p>
                    <a:p>
                      <a:pPr>
                        <a:buNone/>
                      </a:pPr>
                      <a:r>
                        <a:rPr lang="en-US" sz="2000" baseline="0" dirty="0" smtClean="0"/>
                        <a:t>&gt;&gt;&gt; print(s)</a:t>
                      </a:r>
                      <a:endParaRPr lang="en-US" sz="2000" baseline="0" dirty="0" smtClean="0"/>
                    </a:p>
                    <a:p>
                      <a:pPr>
                        <a:buNone/>
                      </a:pPr>
                      <a:r>
                        <a:rPr lang="en-US" sz="2000" baseline="0" dirty="0" smtClean="0"/>
                        <a:t>set()</a:t>
                      </a:r>
                      <a:endParaRPr lang="en-US" sz="2000" baseline="0" dirty="0" smtClean="0"/>
                    </a:p>
                  </a:txBody>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1866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Methods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2286000"/>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sym typeface="+mn-ea"/>
                        </a:rPr>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7</a:t>
                      </a:r>
                      <a:endParaRPr lang="en-US" sz="2000" dirty="0" smtClean="0"/>
                    </a:p>
                  </a:txBody>
                  <a:tcPr/>
                </a:tc>
                <a:tc>
                  <a:txBody>
                    <a:bodyPr/>
                    <a:p>
                      <a:r>
                        <a:rPr lang="en-US" sz="2000" dirty="0" smtClean="0"/>
                        <a:t>intersection()</a:t>
                      </a:r>
                      <a:endParaRPr lang="en-US" sz="2000" dirty="0" smtClean="0"/>
                    </a:p>
                  </a:txBody>
                  <a:tcPr/>
                </a:tc>
                <a:tc>
                  <a:txBody>
                    <a:bodyPr/>
                    <a:p>
                      <a:r>
                        <a:rPr lang="en-US" sz="2000" dirty="0" smtClean="0"/>
                        <a:t>Returns a set, that is the intersection of two other sets</a:t>
                      </a:r>
                      <a:endParaRPr lang="en-US" sz="2000" dirty="0" smtClean="0"/>
                    </a:p>
                  </a:txBody>
                  <a:tcPr/>
                </a:tc>
                <a:tc>
                  <a:txBody>
                    <a:bodyPr/>
                    <a:p>
                      <a:pPr>
                        <a:buNone/>
                      </a:pPr>
                      <a:r>
                        <a:rPr lang="en-US" sz="2000" dirty="0" smtClean="0"/>
                        <a:t>&gt;&gt;&gt; x = {"C", "C++", "Java"}</a:t>
                      </a:r>
                      <a:endParaRPr lang="en-US" sz="2000" dirty="0" smtClean="0"/>
                    </a:p>
                    <a:p>
                      <a:pPr>
                        <a:buNone/>
                      </a:pPr>
                      <a:r>
                        <a:rPr lang="en-US" sz="2000" dirty="0" smtClean="0"/>
                        <a:t>&gt;&gt;&gt; y = {"Python", "C++", "C"}</a:t>
                      </a:r>
                      <a:endParaRPr lang="en-US" sz="2000" dirty="0" smtClean="0"/>
                    </a:p>
                    <a:p>
                      <a:pPr>
                        <a:buNone/>
                      </a:pPr>
                      <a:r>
                        <a:rPr lang="en-US" sz="2000" dirty="0" smtClean="0"/>
                        <a:t>&gt;&gt;&gt; z = x.intersection(y)</a:t>
                      </a:r>
                      <a:endParaRPr lang="en-US" sz="2000" dirty="0" smtClean="0"/>
                    </a:p>
                    <a:p>
                      <a:pPr>
                        <a:buNone/>
                      </a:pPr>
                      <a:r>
                        <a:rPr lang="en-US" sz="2000" dirty="0" smtClean="0"/>
                        <a:t>&gt;&gt;&gt; print(z)</a:t>
                      </a:r>
                      <a:endParaRPr lang="en-US" sz="2000" dirty="0" smtClean="0"/>
                    </a:p>
                    <a:p>
                      <a:pPr>
                        <a:buNone/>
                      </a:pPr>
                      <a:r>
                        <a:rPr lang="en-US" sz="2000" dirty="0" smtClean="0"/>
                        <a:t>{'C', 'C++'}</a:t>
                      </a:r>
                      <a:endParaRPr lang="en-US" sz="2000" dirty="0" smtClean="0"/>
                    </a:p>
                  </a:txBody>
                  <a:tcPr/>
                </a:tc>
              </a:tr>
              <a:tr h="701040">
                <a:tc>
                  <a:txBody>
                    <a:bodyPr/>
                    <a:p>
                      <a:pPr>
                        <a:buNone/>
                      </a:pPr>
                      <a:r>
                        <a:rPr lang="en-US" sz="2000" dirty="0" smtClean="0"/>
                        <a:t>8</a:t>
                      </a:r>
                      <a:endParaRPr lang="en-US" sz="2000" dirty="0" smtClean="0"/>
                    </a:p>
                  </a:txBody>
                  <a:tcPr/>
                </a:tc>
                <a:tc>
                  <a:txBody>
                    <a:bodyPr/>
                    <a:p>
                      <a:pPr>
                        <a:buNone/>
                      </a:pPr>
                      <a:r>
                        <a:rPr lang="en-US" sz="2000" dirty="0" smtClean="0"/>
                        <a:t>intersection_update()</a:t>
                      </a:r>
                      <a:endParaRPr lang="en-US" sz="2000" dirty="0" smtClean="0"/>
                    </a:p>
                  </a:txBody>
                  <a:tcPr/>
                </a:tc>
                <a:tc>
                  <a:txBody>
                    <a:bodyPr/>
                    <a:p>
                      <a:pPr>
                        <a:buNone/>
                      </a:pPr>
                      <a:r>
                        <a:rPr lang="en-US" sz="2000" dirty="0" smtClean="0"/>
                        <a:t>Removes the items in this set that are not present in other, specified set(s).</a:t>
                      </a:r>
                      <a:endParaRPr lang="en-US" sz="2000" dirty="0" smtClean="0"/>
                    </a:p>
                    <a:p>
                      <a:pPr>
                        <a:buNone/>
                      </a:pPr>
                      <a:r>
                        <a:rPr lang="en-US" sz="2000" dirty="0" smtClean="0"/>
                        <a:t>Same as x &amp;= y</a:t>
                      </a:r>
                      <a:endParaRPr lang="en-US" sz="2000" dirty="0" smtClean="0"/>
                    </a:p>
                  </a:txBody>
                  <a:tcPr/>
                </a:tc>
                <a:tc>
                  <a:txBody>
                    <a:bodyPr/>
                    <a:p>
                      <a:pPr>
                        <a:buNone/>
                      </a:pPr>
                      <a:r>
                        <a:rPr lang="en-US" sz="2000" dirty="0" smtClean="0"/>
                        <a:t>&gt;&gt;&gt; z = x.intersection_update(y)</a:t>
                      </a:r>
                      <a:endParaRPr lang="en-US" sz="2000" dirty="0" smtClean="0"/>
                    </a:p>
                    <a:p>
                      <a:pPr>
                        <a:buNone/>
                      </a:pPr>
                      <a:r>
                        <a:rPr lang="en-US" sz="2000" dirty="0" smtClean="0"/>
                        <a:t>&gt;&gt;&gt; print(z)</a:t>
                      </a:r>
                      <a:endParaRPr lang="en-US" sz="2000" dirty="0" smtClean="0"/>
                    </a:p>
                    <a:p>
                      <a:pPr>
                        <a:buNone/>
                      </a:pPr>
                      <a:r>
                        <a:rPr lang="en-US" sz="2000" dirty="0" smtClean="0"/>
                        <a:t>None</a:t>
                      </a:r>
                      <a:endParaRPr lang="en-US" sz="2000" dirty="0" smtClean="0"/>
                    </a:p>
                    <a:p>
                      <a:pPr>
                        <a:buNone/>
                      </a:pPr>
                      <a:r>
                        <a:rPr lang="en-US" sz="2000" dirty="0" smtClean="0"/>
                        <a:t>&gt;&gt;&gt; print(x)</a:t>
                      </a:r>
                      <a:endParaRPr lang="en-US" sz="2000" dirty="0" smtClean="0"/>
                    </a:p>
                    <a:p>
                      <a:pPr>
                        <a:buNone/>
                      </a:pPr>
                      <a:r>
                        <a:rPr lang="en-US" sz="2000" dirty="0" smtClean="0"/>
                        <a:t>{'C', 'C++'}</a:t>
                      </a:r>
                      <a:endParaRPr lang="en-US" sz="2000" dirty="0" smtClean="0"/>
                    </a:p>
                    <a:p>
                      <a:pPr>
                        <a:buNone/>
                      </a:pPr>
                      <a:r>
                        <a:rPr lang="en-US" sz="2000" dirty="0" smtClean="0"/>
                        <a:t>&gt;&gt;&gt; print(y)</a:t>
                      </a:r>
                      <a:endParaRPr lang="en-US" sz="2000" dirty="0" smtClean="0"/>
                    </a:p>
                    <a:p>
                      <a:pPr>
                        <a:buNone/>
                      </a:pPr>
                      <a:r>
                        <a:rPr lang="en-US" sz="2000" dirty="0" smtClean="0"/>
                        <a:t>{'Python', 'C++', 'C'}</a:t>
                      </a:r>
                      <a:endParaRPr lang="en-US" sz="2000" dirty="0" smtClean="0"/>
                    </a:p>
                  </a:txBody>
                  <a:tcPr/>
                </a:tc>
              </a:tr>
              <a:tr h="426514">
                <a:tc>
                  <a:txBody>
                    <a:bodyPr/>
                    <a:p>
                      <a:r>
                        <a:rPr lang="en-US" sz="2000" dirty="0" smtClean="0"/>
                        <a:t>9</a:t>
                      </a:r>
                      <a:endParaRPr lang="en-US" sz="2000" dirty="0" smtClean="0"/>
                    </a:p>
                  </a:txBody>
                  <a:tcPr/>
                </a:tc>
                <a:tc>
                  <a:txBody>
                    <a:bodyPr/>
                    <a:p>
                      <a:r>
                        <a:rPr lang="en-US" sz="2000" dirty="0" smtClean="0"/>
                        <a:t>isdisjoint()</a:t>
                      </a:r>
                      <a:endParaRPr lang="en-US" sz="2000" dirty="0" smtClean="0"/>
                    </a:p>
                  </a:txBody>
                  <a:tcPr/>
                </a:tc>
                <a:tc>
                  <a:txBody>
                    <a:bodyPr/>
                    <a:p>
                      <a:r>
                        <a:rPr lang="en-US" sz="2000" baseline="0" dirty="0" smtClean="0"/>
                        <a:t>Returns whether two sets have a intersection or not</a:t>
                      </a:r>
                      <a:endParaRPr lang="en-US" sz="2000" baseline="0" dirty="0" smtClean="0"/>
                    </a:p>
                  </a:txBody>
                  <a:tcPr/>
                </a:tc>
                <a:tc>
                  <a:txBody>
                    <a:bodyPr/>
                    <a:p>
                      <a:pPr>
                        <a:buNone/>
                      </a:pPr>
                      <a:r>
                        <a:rPr lang="en-US" sz="2000" baseline="0" dirty="0" smtClean="0"/>
                        <a:t>&gt;&gt;&gt; z = x.isdisjoint(y)</a:t>
                      </a:r>
                      <a:endParaRPr lang="en-US" sz="2000" baseline="0" dirty="0" smtClean="0"/>
                    </a:p>
                    <a:p>
                      <a:pPr>
                        <a:buNone/>
                      </a:pPr>
                      <a:r>
                        <a:rPr lang="en-US" sz="2000" baseline="0" dirty="0" smtClean="0"/>
                        <a:t>&gt;&gt;&gt; print(z)</a:t>
                      </a:r>
                      <a:endParaRPr lang="en-US" sz="2000" baseline="0" dirty="0" smtClean="0"/>
                    </a:p>
                    <a:p>
                      <a:pPr>
                        <a:buNone/>
                      </a:pPr>
                      <a:r>
                        <a:rPr lang="en-US" sz="2000" baseline="0" dirty="0" smtClean="0"/>
                        <a:t>False</a:t>
                      </a:r>
                      <a:endParaRPr lang="en-US" sz="2000" baseline="0" dirty="0" smtClean="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1866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Methods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2712308"/>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sym typeface="+mn-ea"/>
                        </a:rPr>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10</a:t>
                      </a:r>
                      <a:endParaRPr lang="en-US" sz="2000" dirty="0" smtClean="0"/>
                    </a:p>
                  </a:txBody>
                  <a:tcPr/>
                </a:tc>
                <a:tc>
                  <a:txBody>
                    <a:bodyPr/>
                    <a:p>
                      <a:r>
                        <a:rPr lang="en-US" sz="2000" dirty="0" smtClean="0"/>
                        <a:t>issubset()</a:t>
                      </a:r>
                      <a:endParaRPr lang="en-US" sz="2000" dirty="0" smtClean="0"/>
                    </a:p>
                  </a:txBody>
                  <a:tcPr/>
                </a:tc>
                <a:tc>
                  <a:txBody>
                    <a:bodyPr/>
                    <a:p>
                      <a:r>
                        <a:rPr lang="en-US" sz="2000" dirty="0" smtClean="0"/>
                        <a:t>Returns whether another set contains this set or not. Same as x &lt;= y</a:t>
                      </a:r>
                      <a:endParaRPr lang="en-US" sz="2000" dirty="0" smtClean="0"/>
                    </a:p>
                  </a:txBody>
                  <a:tcPr/>
                </a:tc>
                <a:tc>
                  <a:txBody>
                    <a:bodyPr/>
                    <a:p>
                      <a:pPr>
                        <a:buNone/>
                      </a:pPr>
                      <a:r>
                        <a:rPr lang="en-US" sz="2000" dirty="0" smtClean="0"/>
                        <a:t>&gt;&gt;&gt; z = x.issubset(y)</a:t>
                      </a:r>
                      <a:endParaRPr lang="en-US" sz="2000" dirty="0" smtClean="0"/>
                    </a:p>
                    <a:p>
                      <a:pPr>
                        <a:buNone/>
                      </a:pPr>
                      <a:r>
                        <a:rPr lang="en-US" sz="2000" dirty="0" smtClean="0"/>
                        <a:t>&gt;&gt;&gt; print(z)</a:t>
                      </a:r>
                      <a:endParaRPr lang="en-US" sz="2000" dirty="0" smtClean="0"/>
                    </a:p>
                    <a:p>
                      <a:pPr>
                        <a:buNone/>
                      </a:pPr>
                      <a:r>
                        <a:rPr lang="en-US" sz="2000" dirty="0" smtClean="0"/>
                        <a:t>True</a:t>
                      </a:r>
                      <a:endParaRPr lang="en-US" sz="2000" dirty="0" smtClean="0"/>
                    </a:p>
                  </a:txBody>
                  <a:tcPr/>
                </a:tc>
              </a:tr>
              <a:tr h="701040">
                <a:tc>
                  <a:txBody>
                    <a:bodyPr/>
                    <a:p>
                      <a:pPr>
                        <a:buNone/>
                      </a:pPr>
                      <a:r>
                        <a:rPr lang="en-US" sz="2000" dirty="0" smtClean="0"/>
                        <a:t>11</a:t>
                      </a:r>
                      <a:endParaRPr lang="en-US" sz="2000" dirty="0" smtClean="0"/>
                    </a:p>
                  </a:txBody>
                  <a:tcPr/>
                </a:tc>
                <a:tc>
                  <a:txBody>
                    <a:bodyPr/>
                    <a:p>
                      <a:pPr>
                        <a:buNone/>
                      </a:pPr>
                      <a:r>
                        <a:rPr lang="en-US" sz="2000" dirty="0" smtClean="0"/>
                        <a:t>issuperset()</a:t>
                      </a:r>
                      <a:endParaRPr lang="en-US" sz="2000" dirty="0" smtClean="0"/>
                    </a:p>
                  </a:txBody>
                  <a:tcPr/>
                </a:tc>
                <a:tc>
                  <a:txBody>
                    <a:bodyPr/>
                    <a:p>
                      <a:pPr>
                        <a:buNone/>
                      </a:pPr>
                      <a:r>
                        <a:rPr lang="en-US" sz="2000" dirty="0" smtClean="0"/>
                        <a:t>Returns whether this set contains another set or not. Same as y &gt;= x</a:t>
                      </a:r>
                      <a:endParaRPr lang="en-US" sz="2000" dirty="0" smtClean="0"/>
                    </a:p>
                  </a:txBody>
                  <a:tcPr/>
                </a:tc>
                <a:tc>
                  <a:txBody>
                    <a:bodyPr/>
                    <a:p>
                      <a:pPr>
                        <a:buNone/>
                      </a:pPr>
                      <a:r>
                        <a:rPr lang="en-US" sz="2000" dirty="0" smtClean="0"/>
                        <a:t>&gt;&gt;&gt; z = y.issuperset(x)</a:t>
                      </a:r>
                      <a:endParaRPr lang="en-US" sz="2000" dirty="0" smtClean="0"/>
                    </a:p>
                    <a:p>
                      <a:pPr>
                        <a:buNone/>
                      </a:pPr>
                      <a:r>
                        <a:rPr lang="en-US" sz="2000" dirty="0" smtClean="0"/>
                        <a:t>&gt;&gt;&gt; print(z)</a:t>
                      </a:r>
                      <a:endParaRPr lang="en-US" sz="2000" dirty="0" smtClean="0"/>
                    </a:p>
                    <a:p>
                      <a:pPr>
                        <a:buNone/>
                      </a:pPr>
                      <a:r>
                        <a:rPr lang="en-US" sz="2000" dirty="0" smtClean="0"/>
                        <a:t>True</a:t>
                      </a:r>
                      <a:endParaRPr lang="en-US" sz="2000" dirty="0" smtClean="0"/>
                    </a:p>
                  </a:txBody>
                  <a:tcPr/>
                </a:tc>
              </a:tr>
              <a:tr h="426514">
                <a:tc>
                  <a:txBody>
                    <a:bodyPr/>
                    <a:p>
                      <a:r>
                        <a:rPr lang="en-US" sz="2000" dirty="0" smtClean="0"/>
                        <a:t>12</a:t>
                      </a:r>
                      <a:endParaRPr lang="en-US" sz="2000" dirty="0" smtClean="0"/>
                    </a:p>
                  </a:txBody>
                  <a:tcPr/>
                </a:tc>
                <a:tc>
                  <a:txBody>
                    <a:bodyPr/>
                    <a:p>
                      <a:r>
                        <a:rPr lang="en-US" sz="2000" dirty="0" smtClean="0"/>
                        <a:t>pop()</a:t>
                      </a:r>
                      <a:endParaRPr lang="en-US" sz="2000" dirty="0" smtClean="0"/>
                    </a:p>
                  </a:txBody>
                  <a:tcPr/>
                </a:tc>
                <a:tc>
                  <a:txBody>
                    <a:bodyPr/>
                    <a:p>
                      <a:r>
                        <a:rPr lang="en-US" sz="2000" baseline="0" dirty="0" smtClean="0"/>
                        <a:t>Removes an element from the set</a:t>
                      </a:r>
                      <a:endParaRPr lang="en-US" sz="2000" baseline="0" dirty="0" smtClean="0"/>
                    </a:p>
                  </a:txBody>
                  <a:tcPr/>
                </a:tc>
                <a:tc>
                  <a:txBody>
                    <a:bodyPr/>
                    <a:p>
                      <a:pPr>
                        <a:buNone/>
                      </a:pPr>
                      <a:r>
                        <a:rPr lang="en-US" sz="2000" baseline="0" dirty="0" smtClean="0"/>
                        <a:t>&gt;&gt;&gt; z = y.pop()</a:t>
                      </a:r>
                      <a:endParaRPr lang="en-US" sz="2000" baseline="0" dirty="0" smtClean="0"/>
                    </a:p>
                    <a:p>
                      <a:pPr>
                        <a:buNone/>
                      </a:pPr>
                      <a:r>
                        <a:rPr lang="en-US" sz="2000" baseline="0" dirty="0" smtClean="0"/>
                        <a:t>&gt;&gt;&gt; print(z)</a:t>
                      </a:r>
                      <a:endParaRPr lang="en-US" sz="2000" baseline="0" dirty="0" smtClean="0"/>
                    </a:p>
                    <a:p>
                      <a:pPr>
                        <a:buNone/>
                      </a:pPr>
                      <a:r>
                        <a:rPr lang="en-US" sz="2000" baseline="0" dirty="0" smtClean="0"/>
                        <a:t>Python</a:t>
                      </a:r>
                      <a:endParaRPr lang="en-US" sz="2000" baseline="0" dirty="0" smtClean="0"/>
                    </a:p>
                  </a:txBody>
                  <a:tcPr/>
                </a:tc>
              </a:tr>
              <a:tr h="426514">
                <a:tc>
                  <a:txBody>
                    <a:bodyPr/>
                    <a:p>
                      <a:pPr>
                        <a:buNone/>
                      </a:pPr>
                      <a:r>
                        <a:rPr lang="en-US" sz="2000" dirty="0" smtClean="0"/>
                        <a:t>13</a:t>
                      </a:r>
                      <a:endParaRPr lang="en-US" sz="2000" dirty="0" smtClean="0"/>
                    </a:p>
                  </a:txBody>
                  <a:tcPr/>
                </a:tc>
                <a:tc>
                  <a:txBody>
                    <a:bodyPr/>
                    <a:p>
                      <a:pPr>
                        <a:buNone/>
                      </a:pPr>
                      <a:r>
                        <a:rPr lang="en-US" sz="2000" dirty="0" smtClean="0"/>
                        <a:t>remove()</a:t>
                      </a:r>
                      <a:endParaRPr lang="en-US" sz="2000" dirty="0" smtClean="0"/>
                    </a:p>
                  </a:txBody>
                  <a:tcPr/>
                </a:tc>
                <a:tc>
                  <a:txBody>
                    <a:bodyPr/>
                    <a:p>
                      <a:pPr>
                        <a:buNone/>
                      </a:pPr>
                      <a:r>
                        <a:rPr lang="en-US" sz="2000" baseline="0" dirty="0" smtClean="0"/>
                        <a:t>Removes the specified element</a:t>
                      </a:r>
                      <a:endParaRPr lang="en-US" sz="2000" baseline="0" dirty="0" smtClean="0"/>
                    </a:p>
                  </a:txBody>
                  <a:tcPr/>
                </a:tc>
                <a:tc>
                  <a:txBody>
                    <a:bodyPr/>
                    <a:p>
                      <a:pPr>
                        <a:buNone/>
                      </a:pPr>
                      <a:r>
                        <a:rPr lang="en-US" sz="2000" baseline="0" dirty="0" smtClean="0"/>
                        <a:t>&gt;&gt;&gt; z = y.remove("C")</a:t>
                      </a:r>
                      <a:endParaRPr lang="en-US" sz="2000" baseline="0" dirty="0" smtClean="0"/>
                    </a:p>
                    <a:p>
                      <a:pPr>
                        <a:buNone/>
                      </a:pPr>
                      <a:r>
                        <a:rPr lang="en-US" sz="2000" baseline="0" dirty="0" smtClean="0"/>
                        <a:t>&gt;&gt;&gt; print(z)</a:t>
                      </a:r>
                      <a:endParaRPr lang="en-US" sz="2000" baseline="0" dirty="0" smtClean="0"/>
                    </a:p>
                    <a:p>
                      <a:pPr>
                        <a:buNone/>
                      </a:pPr>
                      <a:r>
                        <a:rPr lang="en-US" sz="2000" baseline="0" dirty="0" smtClean="0"/>
                        <a:t>None</a:t>
                      </a:r>
                      <a:endParaRPr lang="en-US" sz="2000" baseline="0" dirty="0" smtClean="0"/>
                    </a:p>
                    <a:p>
                      <a:pPr>
                        <a:buNone/>
                      </a:pPr>
                      <a:r>
                        <a:rPr lang="en-US" sz="2000" baseline="0" dirty="0" smtClean="0"/>
                        <a:t>&gt;&gt;&gt; print(y)</a:t>
                      </a:r>
                      <a:endParaRPr lang="en-US" sz="2000" baseline="0" dirty="0" smtClean="0"/>
                    </a:p>
                    <a:p>
                      <a:pPr>
                        <a:buNone/>
                      </a:pPr>
                      <a:r>
                        <a:rPr lang="en-US" sz="2000" baseline="0" dirty="0" smtClean="0"/>
                        <a:t>{'C++'}</a:t>
                      </a:r>
                      <a:endParaRPr lang="en-US" sz="2000" baseline="0" dirty="0" smtClean="0"/>
                    </a:p>
                  </a:txBody>
                  <a:tcP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01866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Methods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161925" y="1045997"/>
          <a:ext cx="11859260" cy="5090160"/>
        </p:xfrm>
        <a:graphic>
          <a:graphicData uri="http://schemas.openxmlformats.org/drawingml/2006/table">
            <a:tbl>
              <a:tblPr firstRow="1" bandRow="1">
                <a:tableStyleId>{F5AB1C69-6EDB-4FF4-983F-18BD219EF322}</a:tableStyleId>
              </a:tblPr>
              <a:tblGrid>
                <a:gridCol w="690880"/>
                <a:gridCol w="3039745"/>
                <a:gridCol w="3474720"/>
                <a:gridCol w="4653915"/>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sym typeface="+mn-ea"/>
                        </a:rPr>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14</a:t>
                      </a:r>
                      <a:endParaRPr lang="en-US" sz="2000" dirty="0" smtClean="0"/>
                    </a:p>
                  </a:txBody>
                  <a:tcPr/>
                </a:tc>
                <a:tc>
                  <a:txBody>
                    <a:bodyPr/>
                    <a:p>
                      <a:r>
                        <a:rPr lang="en-US" sz="2000" dirty="0" smtClean="0"/>
                        <a:t>symmetric_difference()</a:t>
                      </a:r>
                      <a:endParaRPr lang="en-US" sz="2000" dirty="0" smtClean="0"/>
                    </a:p>
                  </a:txBody>
                  <a:tcPr/>
                </a:tc>
                <a:tc>
                  <a:txBody>
                    <a:bodyPr/>
                    <a:p>
                      <a:r>
                        <a:rPr lang="en-US" sz="2000" dirty="0" smtClean="0"/>
                        <a:t>Returns a set with the symmetric differences of two sets.</a:t>
                      </a:r>
                      <a:endParaRPr lang="en-US" sz="2000" dirty="0" smtClean="0"/>
                    </a:p>
                    <a:p>
                      <a:r>
                        <a:rPr lang="en-US" sz="2000" dirty="0" smtClean="0"/>
                        <a:t>same as x ^ y</a:t>
                      </a:r>
                      <a:endParaRPr lang="en-US" sz="2000" dirty="0" smtClean="0"/>
                    </a:p>
                  </a:txBody>
                  <a:tcPr/>
                </a:tc>
                <a:tc>
                  <a:txBody>
                    <a:bodyPr/>
                    <a:p>
                      <a:pPr>
                        <a:buNone/>
                      </a:pPr>
                      <a:r>
                        <a:rPr lang="en-US" sz="2000" dirty="0" smtClean="0"/>
                        <a:t>&gt;&gt;&gt; x = {"C", "C++", "Java"}</a:t>
                      </a:r>
                      <a:endParaRPr lang="en-US" sz="2000" dirty="0" smtClean="0"/>
                    </a:p>
                    <a:p>
                      <a:pPr>
                        <a:buNone/>
                      </a:pPr>
                      <a:r>
                        <a:rPr lang="en-US" sz="2000" dirty="0" smtClean="0"/>
                        <a:t>&gt;&gt;&gt; y = {"Python", "C++", "C"}</a:t>
                      </a:r>
                      <a:endParaRPr lang="en-US" sz="2000" dirty="0" smtClean="0"/>
                    </a:p>
                    <a:p>
                      <a:pPr>
                        <a:buNone/>
                      </a:pPr>
                      <a:r>
                        <a:rPr lang="en-US" sz="2000" dirty="0" smtClean="0"/>
                        <a:t>&gt;&gt;&gt; z = x.symmetric_difference(y)</a:t>
                      </a:r>
                      <a:endParaRPr lang="en-US" sz="2000" dirty="0" smtClean="0"/>
                    </a:p>
                    <a:p>
                      <a:pPr>
                        <a:buNone/>
                      </a:pPr>
                      <a:r>
                        <a:rPr lang="en-US" sz="2000" dirty="0" smtClean="0"/>
                        <a:t>&gt;&gt;&gt; print(z)</a:t>
                      </a:r>
                      <a:endParaRPr lang="en-US" sz="2000" dirty="0" smtClean="0"/>
                    </a:p>
                    <a:p>
                      <a:pPr>
                        <a:buNone/>
                      </a:pPr>
                      <a:r>
                        <a:rPr lang="en-US" sz="2000" dirty="0" smtClean="0"/>
                        <a:t>{'Python', 'Java'}</a:t>
                      </a:r>
                      <a:endParaRPr lang="en-US" sz="2000" dirty="0" smtClean="0"/>
                    </a:p>
                  </a:txBody>
                  <a:tcPr/>
                </a:tc>
              </a:tr>
              <a:tr h="701040">
                <a:tc>
                  <a:txBody>
                    <a:bodyPr/>
                    <a:p>
                      <a:pPr>
                        <a:buNone/>
                      </a:pPr>
                      <a:r>
                        <a:rPr lang="en-US" sz="2000" dirty="0" smtClean="0"/>
                        <a:t>15</a:t>
                      </a:r>
                      <a:endParaRPr lang="en-US" sz="2000" dirty="0" smtClean="0"/>
                    </a:p>
                  </a:txBody>
                  <a:tcPr/>
                </a:tc>
                <a:tc>
                  <a:txBody>
                    <a:bodyPr/>
                    <a:p>
                      <a:pPr>
                        <a:buNone/>
                      </a:pPr>
                      <a:r>
                        <a:rPr lang="en-US" sz="2000" dirty="0" smtClean="0"/>
                        <a:t>symmetric_difference_update()</a:t>
                      </a:r>
                      <a:endParaRPr lang="en-US" sz="2000" dirty="0" smtClean="0"/>
                    </a:p>
                  </a:txBody>
                  <a:tcPr/>
                </a:tc>
                <a:tc>
                  <a:txBody>
                    <a:bodyPr/>
                    <a:p>
                      <a:pPr>
                        <a:buNone/>
                      </a:pPr>
                      <a:r>
                        <a:rPr lang="en-US" sz="2000" dirty="0" smtClean="0"/>
                        <a:t>inserts the symmetric differences from this set and another. Same as x ^= y</a:t>
                      </a:r>
                      <a:endParaRPr lang="en-US" sz="2000" dirty="0" smtClean="0"/>
                    </a:p>
                  </a:txBody>
                  <a:tcPr/>
                </a:tc>
                <a:tc>
                  <a:txBody>
                    <a:bodyPr/>
                    <a:p>
                      <a:pPr>
                        <a:buNone/>
                      </a:pPr>
                      <a:r>
                        <a:rPr lang="en-US" sz="2000" dirty="0" smtClean="0"/>
                        <a:t>&gt;&gt;&gt; z = x.symmetric_difference_update(y)</a:t>
                      </a:r>
                      <a:endParaRPr lang="en-US" sz="2000" dirty="0" smtClean="0"/>
                    </a:p>
                    <a:p>
                      <a:pPr>
                        <a:buNone/>
                      </a:pPr>
                      <a:r>
                        <a:rPr lang="en-US" sz="2000" dirty="0" smtClean="0"/>
                        <a:t>&gt;&gt;&gt; print(x)</a:t>
                      </a:r>
                      <a:endParaRPr lang="en-US" sz="2000" dirty="0" smtClean="0"/>
                    </a:p>
                    <a:p>
                      <a:pPr>
                        <a:buNone/>
                      </a:pPr>
                      <a:r>
                        <a:rPr lang="en-US" sz="2000" dirty="0" smtClean="0"/>
                        <a:t>{'Python', 'Java'}</a:t>
                      </a:r>
                      <a:endParaRPr lang="en-US" sz="2000" dirty="0" smtClean="0"/>
                    </a:p>
                  </a:txBody>
                  <a:tcPr/>
                </a:tc>
              </a:tr>
              <a:tr h="426514">
                <a:tc>
                  <a:txBody>
                    <a:bodyPr/>
                    <a:p>
                      <a:r>
                        <a:rPr lang="en-US" sz="2000" dirty="0" smtClean="0"/>
                        <a:t>16</a:t>
                      </a:r>
                      <a:endParaRPr lang="en-US" sz="2000" dirty="0" smtClean="0"/>
                    </a:p>
                  </a:txBody>
                  <a:tcPr/>
                </a:tc>
                <a:tc>
                  <a:txBody>
                    <a:bodyPr/>
                    <a:p>
                      <a:r>
                        <a:rPr lang="en-US" sz="2000" dirty="0" smtClean="0"/>
                        <a:t>union()</a:t>
                      </a:r>
                      <a:endParaRPr lang="en-US" sz="2000" dirty="0" smtClean="0"/>
                    </a:p>
                  </a:txBody>
                  <a:tcPr/>
                </a:tc>
                <a:tc>
                  <a:txBody>
                    <a:bodyPr/>
                    <a:p>
                      <a:r>
                        <a:rPr lang="en-US" sz="2000" baseline="0" dirty="0" smtClean="0"/>
                        <a:t>Return a set containing the union of sets</a:t>
                      </a:r>
                      <a:endParaRPr lang="en-US" sz="2000" baseline="0" dirty="0" smtClean="0"/>
                    </a:p>
                  </a:txBody>
                  <a:tcPr/>
                </a:tc>
                <a:tc>
                  <a:txBody>
                    <a:bodyPr/>
                    <a:p>
                      <a:pPr>
                        <a:buNone/>
                      </a:pPr>
                      <a:r>
                        <a:rPr lang="en-US" sz="2000" baseline="0" dirty="0" smtClean="0"/>
                        <a:t>&gt;&gt;&gt; z = x.union(y)    #  same as  x | y</a:t>
                      </a:r>
                      <a:endParaRPr lang="en-US" sz="2000" baseline="0" dirty="0" smtClean="0"/>
                    </a:p>
                    <a:p>
                      <a:pPr>
                        <a:buNone/>
                      </a:pPr>
                      <a:r>
                        <a:rPr lang="en-US" sz="2000" baseline="0" dirty="0" smtClean="0"/>
                        <a:t>&gt;&gt;&gt; print(z)</a:t>
                      </a:r>
                      <a:endParaRPr lang="en-US" sz="2000" baseline="0" dirty="0" smtClean="0"/>
                    </a:p>
                    <a:p>
                      <a:pPr>
                        <a:buNone/>
                      </a:pPr>
                      <a:r>
                        <a:rPr lang="en-US" sz="2000" baseline="0" dirty="0" smtClean="0"/>
                        <a:t>{'C', 'C++', 'Python', 'Java'}</a:t>
                      </a:r>
                      <a:endParaRPr lang="en-US" sz="2000" baseline="0" dirty="0" smtClean="0"/>
                    </a:p>
                  </a:txBody>
                  <a:tcPr/>
                </a:tc>
              </a:tr>
              <a:tr h="426514">
                <a:tc>
                  <a:txBody>
                    <a:bodyPr/>
                    <a:p>
                      <a:pPr>
                        <a:buNone/>
                      </a:pPr>
                      <a:r>
                        <a:rPr lang="en-US" sz="2000" dirty="0" smtClean="0"/>
                        <a:t>17</a:t>
                      </a:r>
                      <a:endParaRPr lang="en-US" sz="2000" dirty="0" smtClean="0"/>
                    </a:p>
                  </a:txBody>
                  <a:tcPr/>
                </a:tc>
                <a:tc>
                  <a:txBody>
                    <a:bodyPr/>
                    <a:p>
                      <a:pPr>
                        <a:buNone/>
                      </a:pPr>
                      <a:r>
                        <a:rPr lang="en-US" sz="2000" dirty="0" smtClean="0"/>
                        <a:t>update()</a:t>
                      </a:r>
                      <a:endParaRPr lang="en-US" sz="2000" dirty="0" smtClean="0"/>
                    </a:p>
                  </a:txBody>
                  <a:tcPr/>
                </a:tc>
                <a:tc>
                  <a:txBody>
                    <a:bodyPr/>
                    <a:p>
                      <a:pPr>
                        <a:buNone/>
                      </a:pPr>
                      <a:r>
                        <a:rPr lang="en-US" sz="2000" baseline="0" dirty="0" smtClean="0"/>
                        <a:t>Update the set with another set, or any other iterable.</a:t>
                      </a:r>
                      <a:endParaRPr lang="en-US" sz="2000" baseline="0" dirty="0" smtClean="0"/>
                    </a:p>
                    <a:p>
                      <a:pPr>
                        <a:buNone/>
                      </a:pPr>
                      <a:r>
                        <a:rPr lang="en-US" sz="2000" baseline="0" dirty="0" smtClean="0"/>
                        <a:t>Same as y |= x</a:t>
                      </a:r>
                      <a:endParaRPr lang="en-US" sz="2000" baseline="0" dirty="0" smtClean="0"/>
                    </a:p>
                  </a:txBody>
                  <a:tcPr/>
                </a:tc>
                <a:tc>
                  <a:txBody>
                    <a:bodyPr/>
                    <a:p>
                      <a:pPr>
                        <a:buNone/>
                      </a:pPr>
                      <a:r>
                        <a:rPr lang="en-US" sz="2000" baseline="0" dirty="0" smtClean="0"/>
                        <a:t>&gt;&gt;&gt; z = y.update(x)</a:t>
                      </a:r>
                      <a:endParaRPr lang="en-US" sz="2000" baseline="0" dirty="0" smtClean="0"/>
                    </a:p>
                    <a:p>
                      <a:pPr>
                        <a:buNone/>
                      </a:pPr>
                      <a:r>
                        <a:rPr lang="en-US" sz="2000" baseline="0" dirty="0" smtClean="0"/>
                        <a:t>&gt;&gt;&gt; print(y)</a:t>
                      </a:r>
                      <a:endParaRPr lang="en-US" sz="2000" baseline="0" dirty="0" smtClean="0"/>
                    </a:p>
                    <a:p>
                      <a:pPr>
                        <a:buNone/>
                      </a:pPr>
                      <a:r>
                        <a:rPr lang="en-US" sz="2000" baseline="0" dirty="0" smtClean="0"/>
                        <a:t>{'C', 'Python', 'C++', 'Java'}</a:t>
                      </a:r>
                      <a:endParaRPr lang="en-US" sz="2000" baseline="0" dirty="0" smtClean="0"/>
                    </a:p>
                  </a:txBody>
                  <a:tcPr/>
                </a:tc>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18897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Built-in functions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5090160"/>
        </p:xfrm>
        <a:graphic>
          <a:graphicData uri="http://schemas.openxmlformats.org/drawingml/2006/table">
            <a:tbl>
              <a:tblPr firstRow="1" bandRow="1">
                <a:tableStyleId>{F5AB1C69-6EDB-4FF4-983F-18BD219EF322}</a:tableStyleId>
              </a:tblPr>
              <a:tblGrid>
                <a:gridCol w="737870"/>
                <a:gridCol w="1566545"/>
                <a:gridCol w="4498340"/>
                <a:gridCol w="4576443"/>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426514">
                <a:tc>
                  <a:txBody>
                    <a:bodyPr/>
                    <a:p>
                      <a:r>
                        <a:rPr lang="en-US" sz="2000" dirty="0" smtClean="0"/>
                        <a:t>1</a:t>
                      </a:r>
                      <a:endParaRPr lang="en-US" sz="2000" dirty="0" smtClean="0"/>
                    </a:p>
                  </a:txBody>
                  <a:tcPr/>
                </a:tc>
                <a:tc>
                  <a:txBody>
                    <a:bodyPr/>
                    <a:p>
                      <a:r>
                        <a:rPr lang="en-US" sz="2000" dirty="0" smtClean="0"/>
                        <a:t>all()</a:t>
                      </a:r>
                      <a:endParaRPr lang="en-US" sz="2000" dirty="0" smtClean="0"/>
                    </a:p>
                  </a:txBody>
                  <a:tcPr/>
                </a:tc>
                <a:tc>
                  <a:txBody>
                    <a:bodyPr/>
                    <a:p>
                      <a:r>
                        <a:rPr lang="en-US" sz="2000" dirty="0" smtClean="0"/>
                        <a:t>Return True if all the elements in the tuple are true</a:t>
                      </a:r>
                      <a:endParaRPr lang="en-US" sz="2000" dirty="0" smtClean="0"/>
                    </a:p>
                  </a:txBody>
                  <a:tcPr/>
                </a:tc>
                <a:tc>
                  <a:txBody>
                    <a:bodyPr/>
                    <a:p>
                      <a:pPr>
                        <a:buNone/>
                      </a:pPr>
                      <a:r>
                        <a:rPr lang="en-US" sz="2000" dirty="0" smtClean="0"/>
                        <a:t>&gt;&gt;&gt; s = {10,20,11,9,3,7,-1}</a:t>
                      </a:r>
                      <a:endParaRPr lang="en-US" sz="2000" dirty="0" smtClean="0"/>
                    </a:p>
                    <a:p>
                      <a:pPr>
                        <a:buNone/>
                      </a:pPr>
                      <a:r>
                        <a:rPr lang="en-US" sz="2000" dirty="0" smtClean="0"/>
                        <a:t>&gt;&gt;&gt; all(s)</a:t>
                      </a:r>
                      <a:endParaRPr lang="en-US" sz="2000" dirty="0" smtClean="0"/>
                    </a:p>
                    <a:p>
                      <a:pPr>
                        <a:buNone/>
                      </a:pPr>
                      <a:r>
                        <a:rPr lang="en-US" sz="2000" dirty="0" smtClean="0"/>
                        <a:t>True</a:t>
                      </a:r>
                      <a:endParaRPr lang="en-US" sz="2000" dirty="0" smtClean="0"/>
                    </a:p>
                  </a:txBody>
                  <a:tcPr/>
                </a:tc>
              </a:tr>
              <a:tr h="426514">
                <a:tc>
                  <a:txBody>
                    <a:bodyPr/>
                    <a:p>
                      <a:r>
                        <a:rPr lang="en-US" sz="2000" dirty="0" smtClean="0"/>
                        <a:t>2</a:t>
                      </a:r>
                      <a:endParaRPr lang="en-US" sz="2000" dirty="0" smtClean="0"/>
                    </a:p>
                  </a:txBody>
                  <a:tcPr/>
                </a:tc>
                <a:tc>
                  <a:txBody>
                    <a:bodyPr/>
                    <a:p>
                      <a:r>
                        <a:rPr lang="en-US" sz="2000" dirty="0" smtClean="0"/>
                        <a:t>any()</a:t>
                      </a:r>
                      <a:endParaRPr lang="en-US" sz="2000" dirty="0" smtClean="0"/>
                    </a:p>
                  </a:txBody>
                  <a:tcPr/>
                </a:tc>
                <a:tc>
                  <a:txBody>
                    <a:bodyPr/>
                    <a:p>
                      <a:r>
                        <a:rPr lang="en-US" sz="2000" dirty="0" smtClean="0"/>
                        <a:t>Return True if any element of the list is true</a:t>
                      </a:r>
                      <a:endParaRPr lang="en-US" sz="2000" dirty="0" smtClean="0"/>
                    </a:p>
                  </a:txBody>
                  <a:tcPr/>
                </a:tc>
                <a:tc>
                  <a:txBody>
                    <a:bodyPr/>
                    <a:p>
                      <a:pPr>
                        <a:buNone/>
                      </a:pPr>
                      <a:r>
                        <a:rPr lang="en-US" sz="2000" dirty="0" smtClean="0"/>
                        <a:t>&gt;&gt;&gt; s = {10,20,11,9,3,7,-1}</a:t>
                      </a:r>
                      <a:endParaRPr lang="en-US" sz="2000" dirty="0" smtClean="0"/>
                    </a:p>
                    <a:p>
                      <a:pPr>
                        <a:buNone/>
                      </a:pPr>
                      <a:r>
                        <a:rPr lang="en-US" sz="2000" dirty="0" smtClean="0"/>
                        <a:t>&gt;&gt;&gt; any(s)</a:t>
                      </a:r>
                      <a:endParaRPr lang="en-US" sz="2000" dirty="0" smtClean="0"/>
                    </a:p>
                    <a:p>
                      <a:pPr>
                        <a:buNone/>
                      </a:pPr>
                      <a:r>
                        <a:rPr lang="en-US" sz="2000" dirty="0" smtClean="0"/>
                        <a:t>True</a:t>
                      </a:r>
                      <a:endParaRPr lang="en-US" sz="2000" dirty="0" smtClean="0"/>
                    </a:p>
                  </a:txBody>
                  <a:tcPr/>
                </a:tc>
              </a:tr>
              <a:tr h="426514">
                <a:tc>
                  <a:txBody>
                    <a:bodyPr/>
                    <a:p>
                      <a:r>
                        <a:rPr lang="en-US" sz="2000" dirty="0" smtClean="0"/>
                        <a:t>3</a:t>
                      </a:r>
                      <a:endParaRPr lang="en-US" sz="2000" dirty="0" smtClean="0"/>
                    </a:p>
                  </a:txBody>
                  <a:tcPr/>
                </a:tc>
                <a:tc>
                  <a:txBody>
                    <a:bodyPr/>
                    <a:p>
                      <a:r>
                        <a:rPr lang="en-US" sz="2000" dirty="0" smtClean="0"/>
                        <a:t>enumerate()</a:t>
                      </a:r>
                      <a:endParaRPr lang="en-US" sz="2000" dirty="0" smtClean="0"/>
                    </a:p>
                  </a:txBody>
                  <a:tcPr/>
                </a:tc>
                <a:tc>
                  <a:txBody>
                    <a:bodyPr/>
                    <a:p>
                      <a:r>
                        <a:rPr lang="en-US" sz="2000" dirty="0" smtClean="0"/>
                        <a:t>Return an enumerate object. It</a:t>
                      </a:r>
                      <a:r>
                        <a:rPr lang="en-US" sz="2000" baseline="0" dirty="0" smtClean="0"/>
                        <a:t> contains the index and value of all the items of the list as tuple. Index starts with zero by default if no value is specified.</a:t>
                      </a:r>
                      <a:endParaRPr lang="en-US" sz="2000" baseline="0" dirty="0" smtClean="0"/>
                    </a:p>
                  </a:txBody>
                  <a:tcPr/>
                </a:tc>
                <a:tc>
                  <a:txBody>
                    <a:bodyPr/>
                    <a:p>
                      <a:pPr>
                        <a:buNone/>
                      </a:pPr>
                      <a:r>
                        <a:rPr lang="en-US" sz="2000" baseline="0" dirty="0" smtClean="0"/>
                        <a:t>&gt;&gt;&gt; s = {10,20,11,9,3,7,-1}</a:t>
                      </a:r>
                      <a:endParaRPr lang="en-US" sz="2000" baseline="0" dirty="0" smtClean="0"/>
                    </a:p>
                    <a:p>
                      <a:pPr>
                        <a:buNone/>
                      </a:pPr>
                      <a:r>
                        <a:rPr lang="en-US" sz="2000" baseline="0" dirty="0" smtClean="0"/>
                        <a:t>&gt;&gt;&gt; enumerate(s)</a:t>
                      </a:r>
                      <a:endParaRPr lang="en-US" sz="2000" baseline="0" dirty="0" smtClean="0"/>
                    </a:p>
                    <a:p>
                      <a:pPr>
                        <a:buNone/>
                      </a:pPr>
                      <a:r>
                        <a:rPr lang="en-US" sz="2000" baseline="0" dirty="0" smtClean="0"/>
                        <a:t>&gt;&gt;&gt; for i in x:</a:t>
                      </a:r>
                      <a:endParaRPr lang="en-US" sz="2000" baseline="0" dirty="0" smtClean="0"/>
                    </a:p>
                    <a:p>
                      <a:pPr>
                        <a:buNone/>
                      </a:pPr>
                      <a:r>
                        <a:rPr lang="en-US" sz="2000" baseline="0" dirty="0" smtClean="0"/>
                        <a:t>            print(i,end="")</a:t>
                      </a:r>
                      <a:endParaRPr lang="en-US" sz="2000" baseline="0" dirty="0" smtClean="0"/>
                    </a:p>
                    <a:p>
                      <a:pPr>
                        <a:buNone/>
                      </a:pPr>
                      <a:r>
                        <a:rPr lang="en-US" sz="2000" baseline="0" dirty="0" smtClean="0"/>
                        <a:t>(0, 3)(1, 7)(2, 9)(3, 10)(4, 11)(5, 20)(6, -1)</a:t>
                      </a:r>
                      <a:endParaRPr lang="en-US" sz="2000" baseline="0" dirty="0" smtClean="0"/>
                    </a:p>
                  </a:txBody>
                  <a:tcPr/>
                </a:tc>
              </a:tr>
              <a:tr h="426514">
                <a:tc>
                  <a:txBody>
                    <a:bodyPr/>
                    <a:p>
                      <a:r>
                        <a:rPr lang="en-US" sz="2000" dirty="0" smtClean="0"/>
                        <a:t>4</a:t>
                      </a:r>
                      <a:endParaRPr lang="en-US" sz="2000" dirty="0" smtClean="0"/>
                    </a:p>
                  </a:txBody>
                  <a:tcPr/>
                </a:tc>
                <a:tc>
                  <a:txBody>
                    <a:bodyPr/>
                    <a:p>
                      <a:r>
                        <a:rPr lang="en-US" sz="2000" dirty="0" smtClean="0"/>
                        <a:t>len()</a:t>
                      </a:r>
                      <a:endParaRPr lang="en-US" sz="2000" dirty="0" smtClean="0"/>
                    </a:p>
                  </a:txBody>
                  <a:tcPr/>
                </a:tc>
                <a:tc>
                  <a:txBody>
                    <a:bodyPr/>
                    <a:p>
                      <a:r>
                        <a:rPr lang="en-US" sz="2000" dirty="0" smtClean="0"/>
                        <a:t>Return the length (number of items) in the list</a:t>
                      </a:r>
                      <a:endParaRPr lang="en-US" sz="2000" dirty="0" smtClean="0"/>
                    </a:p>
                  </a:txBody>
                  <a:tcPr/>
                </a:tc>
                <a:tc>
                  <a:txBody>
                    <a:bodyPr/>
                    <a:p>
                      <a:pPr>
                        <a:buNone/>
                      </a:pPr>
                      <a:r>
                        <a:rPr lang="en-US" sz="2000" dirty="0" smtClean="0"/>
                        <a:t>&gt;&gt;&gt; s = {10,20,11,9,3,7,-1}</a:t>
                      </a:r>
                      <a:endParaRPr lang="en-US" sz="2000" dirty="0" smtClean="0"/>
                    </a:p>
                    <a:p>
                      <a:pPr>
                        <a:buNone/>
                      </a:pPr>
                      <a:r>
                        <a:rPr lang="en-US" sz="2000" dirty="0" smtClean="0"/>
                        <a:t>&gt;&gt;&gt; len(s)</a:t>
                      </a:r>
                      <a:endParaRPr lang="en-US" sz="2000" dirty="0" smtClean="0"/>
                    </a:p>
                    <a:p>
                      <a:pPr>
                        <a:buNone/>
                      </a:pPr>
                      <a:r>
                        <a:rPr lang="en-US" sz="2000" dirty="0" smtClean="0"/>
                        <a:t>7</a:t>
                      </a:r>
                      <a:endParaRPr lang="en-US" sz="2000" dirty="0" smtClean="0"/>
                    </a:p>
                  </a:txBody>
                  <a:tcPr/>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4224020"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Set Built-in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1566545"/>
                <a:gridCol w="474662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Function</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5</a:t>
                      </a:r>
                      <a:endParaRPr lang="en-US" sz="2000" dirty="0" smtClean="0"/>
                    </a:p>
                  </a:txBody>
                  <a:tcPr/>
                </a:tc>
                <a:tc>
                  <a:txBody>
                    <a:bodyPr/>
                    <a:p>
                      <a:r>
                        <a:rPr lang="en-US" sz="2000" dirty="0" smtClean="0"/>
                        <a:t>list()</a:t>
                      </a:r>
                      <a:endParaRPr lang="en-US" sz="2000" dirty="0" smtClean="0"/>
                    </a:p>
                  </a:txBody>
                  <a:tcPr/>
                </a:tc>
                <a:tc>
                  <a:txBody>
                    <a:bodyPr/>
                    <a:p>
                      <a:r>
                        <a:rPr lang="en-US" sz="2000" dirty="0" smtClean="0"/>
                        <a:t>Convert an iterable (tuple, string, set, dictionary) to a list</a:t>
                      </a:r>
                      <a:endParaRPr lang="en-US" sz="2000" dirty="0" smtClean="0"/>
                    </a:p>
                  </a:txBody>
                  <a:tcPr/>
                </a:tc>
                <a:tc>
                  <a:txBody>
                    <a:bodyPr/>
                    <a:p>
                      <a:pPr>
                        <a:buNone/>
                      </a:pPr>
                      <a:r>
                        <a:rPr lang="en-US" sz="2000" dirty="0" smtClean="0">
                          <a:sym typeface="+mn-ea"/>
                        </a:rPr>
                        <a:t>&gt;&gt;&gt; s = {10,20,11,9,3,7,-1}</a:t>
                      </a:r>
                      <a:endParaRPr lang="en-US" sz="2000" dirty="0" smtClean="0">
                        <a:sym typeface="+mn-ea"/>
                      </a:endParaRPr>
                    </a:p>
                    <a:p>
                      <a:pPr>
                        <a:buNone/>
                      </a:pPr>
                      <a:r>
                        <a:rPr lang="en-US" sz="2000" dirty="0" smtClean="0"/>
                        <a:t>&gt;&gt;&gt; list(s)</a:t>
                      </a:r>
                      <a:endParaRPr lang="en-US" sz="2000" dirty="0" smtClean="0"/>
                    </a:p>
                    <a:p>
                      <a:pPr>
                        <a:buNone/>
                      </a:pPr>
                      <a:r>
                        <a:rPr lang="en-US" sz="2000" dirty="0" smtClean="0"/>
                        <a:t>[3, 7, 9, 10, 11, 20, -1]</a:t>
                      </a:r>
                      <a:endParaRPr lang="en-US" sz="2000" dirty="0" smtClean="0"/>
                    </a:p>
                  </a:txBody>
                  <a:tcPr/>
                </a:tc>
              </a:tr>
              <a:tr h="1005840">
                <a:tc>
                  <a:txBody>
                    <a:bodyPr/>
                    <a:p>
                      <a:r>
                        <a:rPr lang="en-US" sz="2000" dirty="0" smtClean="0"/>
                        <a:t>6</a:t>
                      </a:r>
                      <a:endParaRPr lang="en-US" sz="2000" dirty="0" smtClean="0"/>
                    </a:p>
                  </a:txBody>
                  <a:tcPr/>
                </a:tc>
                <a:tc>
                  <a:txBody>
                    <a:bodyPr/>
                    <a:p>
                      <a:r>
                        <a:rPr lang="en-US" sz="2000" dirty="0" smtClean="0"/>
                        <a:t>max()</a:t>
                      </a:r>
                      <a:endParaRPr lang="en-US" sz="2000" dirty="0" smtClean="0"/>
                    </a:p>
                  </a:txBody>
                  <a:tcPr/>
                </a:tc>
                <a:tc>
                  <a:txBody>
                    <a:bodyPr/>
                    <a:p>
                      <a:r>
                        <a:rPr lang="en-US" sz="2000" dirty="0" smtClean="0"/>
                        <a:t>Return the largest number in the list</a:t>
                      </a:r>
                      <a:endParaRPr lang="en-US" sz="2000" dirty="0" smtClean="0"/>
                    </a:p>
                  </a:txBody>
                  <a:tcPr/>
                </a:tc>
                <a:tc>
                  <a:txBody>
                    <a:bodyPr/>
                    <a:p>
                      <a:pPr>
                        <a:buNone/>
                      </a:pPr>
                      <a:r>
                        <a:rPr lang="en-US" sz="2000" dirty="0" smtClean="0"/>
                        <a:t>&gt;&gt;&gt; s = {10,20,11,9,3,7,-1}</a:t>
                      </a:r>
                      <a:endParaRPr lang="en-US" sz="2000" dirty="0" smtClean="0"/>
                    </a:p>
                    <a:p>
                      <a:pPr>
                        <a:buNone/>
                      </a:pPr>
                      <a:r>
                        <a:rPr lang="en-US" sz="2000" dirty="0" smtClean="0"/>
                        <a:t>&gt;&gt;&gt; max(s)</a:t>
                      </a:r>
                      <a:endParaRPr lang="en-US" sz="2000" dirty="0" smtClean="0"/>
                    </a:p>
                    <a:p>
                      <a:pPr>
                        <a:buNone/>
                      </a:pPr>
                      <a:r>
                        <a:rPr lang="en-US" sz="2000" dirty="0" smtClean="0"/>
                        <a:t>20</a:t>
                      </a:r>
                      <a:endParaRPr lang="en-US" sz="2000" dirty="0" smtClean="0"/>
                    </a:p>
                  </a:txBody>
                  <a:tcPr/>
                </a:tc>
              </a:tr>
              <a:tr h="426514">
                <a:tc>
                  <a:txBody>
                    <a:bodyPr/>
                    <a:p>
                      <a:r>
                        <a:rPr lang="en-US" sz="2000" dirty="0" smtClean="0"/>
                        <a:t>7</a:t>
                      </a:r>
                      <a:endParaRPr lang="en-US" sz="2000" dirty="0" smtClean="0"/>
                    </a:p>
                  </a:txBody>
                  <a:tcPr/>
                </a:tc>
                <a:tc>
                  <a:txBody>
                    <a:bodyPr/>
                    <a:p>
                      <a:r>
                        <a:rPr lang="en-US" sz="2000" dirty="0" smtClean="0"/>
                        <a:t>min()</a:t>
                      </a:r>
                      <a:endParaRPr lang="en-US" sz="2000" dirty="0" smtClean="0"/>
                    </a:p>
                  </a:txBody>
                  <a:tcPr/>
                </a:tc>
                <a:tc>
                  <a:txBody>
                    <a:bodyPr/>
                    <a:p>
                      <a:r>
                        <a:rPr lang="en-US" sz="2000" dirty="0" smtClean="0"/>
                        <a:t>Return</a:t>
                      </a:r>
                      <a:r>
                        <a:rPr lang="en-US" sz="2000" baseline="0" dirty="0" smtClean="0"/>
                        <a:t> the smallest number in the list</a:t>
                      </a:r>
                      <a:endParaRPr lang="en-US" sz="2000" baseline="0" dirty="0" smtClean="0"/>
                    </a:p>
                  </a:txBody>
                  <a:tcPr/>
                </a:tc>
                <a:tc>
                  <a:txBody>
                    <a:bodyPr/>
                    <a:p>
                      <a:pPr>
                        <a:buNone/>
                      </a:pPr>
                      <a:r>
                        <a:rPr lang="en-US" sz="2000" baseline="0" dirty="0" smtClean="0"/>
                        <a:t>&gt;&gt;&gt; s = {10,20,11,9,3,7,-1}</a:t>
                      </a:r>
                      <a:endParaRPr lang="en-US" sz="2000" baseline="0" dirty="0" smtClean="0"/>
                    </a:p>
                    <a:p>
                      <a:pPr>
                        <a:buNone/>
                      </a:pPr>
                      <a:r>
                        <a:rPr lang="en-US" sz="2000" baseline="0" dirty="0" smtClean="0"/>
                        <a:t>&gt;&gt;&gt; min(s)</a:t>
                      </a:r>
                      <a:endParaRPr lang="en-US" sz="2000" baseline="0" dirty="0" smtClean="0"/>
                    </a:p>
                    <a:p>
                      <a:pPr>
                        <a:buNone/>
                      </a:pPr>
                      <a:r>
                        <a:rPr lang="en-US" sz="2000" baseline="0" dirty="0" smtClean="0"/>
                        <a:t>-1</a:t>
                      </a:r>
                      <a:endParaRPr lang="en-US" sz="2000" baseline="0" dirty="0" smtClean="0"/>
                    </a:p>
                  </a:txBody>
                  <a:tcPr/>
                </a:tc>
              </a:tr>
              <a:tr h="426514">
                <a:tc>
                  <a:txBody>
                    <a:bodyPr/>
                    <a:p>
                      <a:r>
                        <a:rPr lang="en-US" sz="2000" dirty="0" smtClean="0"/>
                        <a:t>8</a:t>
                      </a:r>
                      <a:endParaRPr lang="en-US" sz="2000" dirty="0" smtClean="0"/>
                    </a:p>
                  </a:txBody>
                  <a:tcPr/>
                </a:tc>
                <a:tc>
                  <a:txBody>
                    <a:bodyPr/>
                    <a:p>
                      <a:r>
                        <a:rPr lang="en-US" sz="2000" dirty="0" smtClean="0"/>
                        <a:t>sum()</a:t>
                      </a:r>
                      <a:endParaRPr lang="en-US" sz="2000" dirty="0" smtClean="0"/>
                    </a:p>
                  </a:txBody>
                  <a:tcPr/>
                </a:tc>
                <a:tc>
                  <a:txBody>
                    <a:bodyPr/>
                    <a:p>
                      <a:r>
                        <a:rPr lang="en-US" sz="2000" dirty="0" smtClean="0"/>
                        <a:t>Return the sum of all elements in the list</a:t>
                      </a:r>
                      <a:endParaRPr lang="en-US" sz="2000" dirty="0" smtClean="0"/>
                    </a:p>
                  </a:txBody>
                  <a:tcPr/>
                </a:tc>
                <a:tc>
                  <a:txBody>
                    <a:bodyPr/>
                    <a:p>
                      <a:pPr>
                        <a:buNone/>
                      </a:pPr>
                      <a:r>
                        <a:rPr lang="en-US" sz="2000" dirty="0" smtClean="0">
                          <a:sym typeface="+mn-ea"/>
                        </a:rPr>
                        <a:t>&gt;&gt;&gt; s = {10,20,11,9,3,7,-1}</a:t>
                      </a:r>
                      <a:endParaRPr lang="en-US" sz="2000" dirty="0" smtClean="0">
                        <a:sym typeface="+mn-ea"/>
                      </a:endParaRPr>
                    </a:p>
                    <a:p>
                      <a:pPr>
                        <a:buNone/>
                      </a:pPr>
                      <a:r>
                        <a:rPr lang="en-US" sz="2000" dirty="0" smtClean="0">
                          <a:sym typeface="+mn-ea"/>
                        </a:rPr>
                        <a:t>&gt;&gt;&gt; sum(s)</a:t>
                      </a:r>
                      <a:endParaRPr lang="en-US" sz="2000" dirty="0" smtClean="0">
                        <a:sym typeface="+mn-ea"/>
                      </a:endParaRPr>
                    </a:p>
                    <a:p>
                      <a:pPr>
                        <a:buNone/>
                      </a:pPr>
                      <a:r>
                        <a:rPr lang="en-US" sz="2000" dirty="0" smtClean="0">
                          <a:sym typeface="+mn-ea"/>
                        </a:rPr>
                        <a:t>59</a:t>
                      </a:r>
                      <a:endParaRPr lang="en-US" sz="2000" dirty="0" smtClean="0">
                        <a:sym typeface="+mn-ea"/>
                      </a:endParaRPr>
                    </a:p>
                  </a:txBody>
                  <a:tcPr/>
                </a:tc>
              </a:tr>
            </a:tbl>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28295" y="942340"/>
            <a:ext cx="11473180" cy="5015865"/>
          </a:xfrm>
          <a:prstGeom prst="rect">
            <a:avLst/>
          </a:prstGeom>
          <a:noFill/>
        </p:spPr>
        <p:txBody>
          <a:bodyPr wrap="square" rtlCol="0" anchor="t">
            <a:spAutoFit/>
          </a:bodyPr>
          <a:p>
            <a:r>
              <a:rPr lang="en-US" sz="2000"/>
              <a:t>Python provides another built-in type called a frozenset, which is in all respects exactly like a set, except that a frozenset is immutable. You can perform non-modifying operations on a frozenset:</a:t>
            </a:r>
            <a:endParaRPr lang="en-US" sz="2000"/>
          </a:p>
          <a:p>
            <a:endParaRPr lang="en-US" sz="2000"/>
          </a:p>
          <a:p>
            <a:r>
              <a:rPr lang="en-US" sz="2000"/>
              <a:t>&gt;&gt;&gt; x = {"abc", "pqr", "mno"}</a:t>
            </a:r>
            <a:endParaRPr lang="en-US" sz="2000"/>
          </a:p>
          <a:p>
            <a:r>
              <a:rPr lang="en-US" sz="2000"/>
              <a:t>&gt;&gt;&gt; x</a:t>
            </a:r>
            <a:endParaRPr lang="en-US" sz="2000"/>
          </a:p>
          <a:p>
            <a:r>
              <a:rPr lang="en-US" sz="2000"/>
              <a:t>{'abc', 'pqr', 'mno'}</a:t>
            </a:r>
            <a:endParaRPr lang="en-US" sz="2000"/>
          </a:p>
          <a:p>
            <a:r>
              <a:rPr lang="en-US" sz="2000"/>
              <a:t>&gt;&gt;&gt; x = frozenset({"abc", "pqr", "mno"})</a:t>
            </a:r>
            <a:endParaRPr lang="en-US" sz="2000"/>
          </a:p>
          <a:p>
            <a:r>
              <a:rPr lang="en-US" sz="2000"/>
              <a:t>&gt;&gt;&gt; x</a:t>
            </a:r>
            <a:endParaRPr lang="en-US" sz="2000"/>
          </a:p>
          <a:p>
            <a:r>
              <a:rPr lang="en-US" sz="2000"/>
              <a:t>frozenset({'abc', 'pqr', 'mno'})</a:t>
            </a:r>
            <a:endParaRPr lang="en-US" sz="2000"/>
          </a:p>
          <a:p>
            <a:r>
              <a:rPr lang="en-US" sz="2000"/>
              <a:t>&gt;&gt;&gt; y = {"AZ"}</a:t>
            </a:r>
            <a:endParaRPr lang="en-US" sz="2000"/>
          </a:p>
          <a:p>
            <a:r>
              <a:rPr lang="en-US" sz="2000"/>
              <a:t>&gt;&gt;&gt; x.update(y)</a:t>
            </a:r>
            <a:endParaRPr lang="en-US" sz="2000"/>
          </a:p>
          <a:p>
            <a:r>
              <a:rPr lang="en-US" sz="2000"/>
              <a:t>Traceback (most recent call last):</a:t>
            </a:r>
            <a:endParaRPr lang="en-US" sz="2000"/>
          </a:p>
          <a:p>
            <a:r>
              <a:rPr lang="en-US" sz="2000"/>
              <a:t>  File "&lt;pyshell#44&gt;", line 1, in &lt;module&gt;</a:t>
            </a:r>
            <a:endParaRPr lang="en-US" sz="2000"/>
          </a:p>
          <a:p>
            <a:r>
              <a:rPr lang="en-US" sz="2000"/>
              <a:t>    x.update(y)</a:t>
            </a:r>
            <a:endParaRPr lang="en-US" sz="2000"/>
          </a:p>
          <a:p>
            <a:r>
              <a:rPr lang="en-US" sz="2000">
                <a:solidFill>
                  <a:srgbClr val="FF0000"/>
                </a:solidFill>
              </a:rPr>
              <a:t>AttributeError</a:t>
            </a:r>
            <a:r>
              <a:rPr lang="en-US" sz="2000"/>
              <a:t>: </a:t>
            </a:r>
            <a:r>
              <a:rPr lang="en-US" sz="2000" b="1"/>
              <a:t>'frozenset' </a:t>
            </a:r>
            <a:r>
              <a:rPr lang="en-US" sz="2000"/>
              <a:t>object has no attribute 'update'</a:t>
            </a:r>
            <a:endParaRPr lang="en-US" sz="2000"/>
          </a:p>
          <a:p>
            <a:r>
              <a:rPr lang="en-US" sz="2000"/>
              <a:t>&gt;&gt;&gt; </a:t>
            </a:r>
            <a:endParaRPr lang="en-US" sz="200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67957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Frozen Set</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85042"/>
            <a:ext cx="401320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3. Python in the real world</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389818" y="1540344"/>
            <a:ext cx="1514069" cy="523220"/>
          </a:xfrm>
          <a:prstGeom prst="rect">
            <a:avLst/>
          </a:prstGeom>
          <a:noFill/>
        </p:spPr>
        <p:txBody>
          <a:bodyPr wrap="none" rtlCol="0">
            <a:spAutoFit/>
            <a:scene3d>
              <a:camera prst="orthographicFront"/>
              <a:lightRig rig="threePt" dir="t"/>
            </a:scene3d>
          </a:bodyPr>
          <a:lstStyle/>
          <a:p>
            <a:r>
              <a:rPr lang="en-US" sz="280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Websites</a:t>
            </a:r>
            <a:endParaRPr lang="en-US" sz="280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8" name="TextBox 7"/>
          <p:cNvSpPr txBox="1"/>
          <p:nvPr/>
        </p:nvSpPr>
        <p:spPr>
          <a:xfrm>
            <a:off x="2822322" y="1540344"/>
            <a:ext cx="1864613" cy="523220"/>
          </a:xfrm>
          <a:prstGeom prst="rect">
            <a:avLst/>
          </a:prstGeom>
          <a:noFill/>
        </p:spPr>
        <p:txBody>
          <a:bodyPr wrap="none" rtlCol="0">
            <a:spAutoFit/>
            <a:scene3d>
              <a:camera prst="orthographicFront"/>
              <a:lightRig rig="threePt" dir="t"/>
            </a:scene3d>
          </a:bodyPr>
          <a:lstStyle/>
          <a:p>
            <a:r>
              <a:rPr lang="en-US" sz="280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Text Editors</a:t>
            </a:r>
            <a:endParaRPr lang="en-US" sz="2800" dirty="0"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
        <p:nvSpPr>
          <p:cNvPr id="9" name="TextBox 8"/>
          <p:cNvSpPr txBox="1"/>
          <p:nvPr/>
        </p:nvSpPr>
        <p:spPr>
          <a:xfrm>
            <a:off x="5454661" y="1540345"/>
            <a:ext cx="1973745" cy="523220"/>
          </a:xfrm>
          <a:prstGeom prst="rect">
            <a:avLst/>
          </a:prstGeom>
          <a:noFill/>
        </p:spPr>
        <p:txBody>
          <a:bodyPr wrap="none" rtlCol="0">
            <a:spAutoFit/>
            <a:scene3d>
              <a:camera prst="orthographicFront"/>
              <a:lightRig rig="threePt" dir="t"/>
            </a:scene3d>
          </a:bodyPr>
          <a:lstStyle/>
          <a:p>
            <a:r>
              <a:rPr lang="en-US" sz="2800" dirty="0" smtClean="0">
                <a:ln w="22225">
                  <a:solidFill>
                    <a:schemeClr val="accent2"/>
                  </a:solidFill>
                  <a:prstDash val="solid"/>
                </a:ln>
                <a:solidFill>
                  <a:schemeClr val="accent2">
                    <a:lumMod val="40000"/>
                    <a:lumOff val="60000"/>
                  </a:schemeClr>
                </a:solidFill>
                <a:effectLst/>
              </a:rPr>
              <a:t>Applications</a:t>
            </a:r>
            <a:endParaRPr lang="en-US" sz="2800" dirty="0" smtClean="0">
              <a:ln w="22225">
                <a:solidFill>
                  <a:schemeClr val="accent2"/>
                </a:solidFill>
                <a:prstDash val="solid"/>
              </a:ln>
              <a:solidFill>
                <a:schemeClr val="accent2">
                  <a:lumMod val="40000"/>
                  <a:lumOff val="60000"/>
                </a:schemeClr>
              </a:solidFill>
              <a:effectLst/>
            </a:endParaRPr>
          </a:p>
        </p:txBody>
      </p:sp>
      <p:sp>
        <p:nvSpPr>
          <p:cNvPr id="5" name="TextBox 4"/>
          <p:cNvSpPr txBox="1"/>
          <p:nvPr/>
        </p:nvSpPr>
        <p:spPr>
          <a:xfrm>
            <a:off x="495521" y="2238991"/>
            <a:ext cx="1245406" cy="461665"/>
          </a:xfrm>
          <a:prstGeom prst="rect">
            <a:avLst/>
          </a:prstGeom>
          <a:noFill/>
        </p:spPr>
        <p:txBody>
          <a:bodyPr wrap="none" rtlCol="0">
            <a:spAutoFit/>
          </a:bodyPr>
          <a:lstStyle/>
          <a:p>
            <a:r>
              <a:rPr lang="en-US" sz="2400" dirty="0" smtClean="0"/>
              <a:t>YouTube</a:t>
            </a:r>
            <a:endParaRPr lang="en-US" dirty="0"/>
          </a:p>
        </p:txBody>
      </p:sp>
      <p:sp>
        <p:nvSpPr>
          <p:cNvPr id="13" name="TextBox 12"/>
          <p:cNvSpPr txBox="1"/>
          <p:nvPr/>
        </p:nvSpPr>
        <p:spPr>
          <a:xfrm>
            <a:off x="495521" y="2747242"/>
            <a:ext cx="1708353" cy="461665"/>
          </a:xfrm>
          <a:prstGeom prst="rect">
            <a:avLst/>
          </a:prstGeom>
          <a:noFill/>
        </p:spPr>
        <p:txBody>
          <a:bodyPr wrap="none" rtlCol="0">
            <a:spAutoFit/>
          </a:bodyPr>
          <a:lstStyle/>
          <a:p>
            <a:r>
              <a:rPr lang="en-US" sz="2400" dirty="0" smtClean="0"/>
              <a:t>Yahoo Maps</a:t>
            </a:r>
            <a:endParaRPr lang="en-US" dirty="0"/>
          </a:p>
        </p:txBody>
      </p:sp>
      <p:sp>
        <p:nvSpPr>
          <p:cNvPr id="14" name="TextBox 13"/>
          <p:cNvSpPr txBox="1"/>
          <p:nvPr/>
        </p:nvSpPr>
        <p:spPr>
          <a:xfrm>
            <a:off x="495521" y="3255493"/>
            <a:ext cx="963854" cy="461665"/>
          </a:xfrm>
          <a:prstGeom prst="rect">
            <a:avLst/>
          </a:prstGeom>
          <a:noFill/>
        </p:spPr>
        <p:txBody>
          <a:bodyPr wrap="none" rtlCol="0">
            <a:spAutoFit/>
          </a:bodyPr>
          <a:lstStyle/>
          <a:p>
            <a:r>
              <a:rPr lang="en-US" sz="2400" dirty="0" smtClean="0"/>
              <a:t>Quora</a:t>
            </a:r>
            <a:endParaRPr lang="en-US" dirty="0"/>
          </a:p>
        </p:txBody>
      </p:sp>
      <p:sp>
        <p:nvSpPr>
          <p:cNvPr id="6" name="TextBox 5"/>
          <p:cNvSpPr txBox="1"/>
          <p:nvPr/>
        </p:nvSpPr>
        <p:spPr>
          <a:xfrm>
            <a:off x="495521" y="3763744"/>
            <a:ext cx="1302664" cy="461665"/>
          </a:xfrm>
          <a:prstGeom prst="rect">
            <a:avLst/>
          </a:prstGeom>
          <a:noFill/>
        </p:spPr>
        <p:txBody>
          <a:bodyPr wrap="none" rtlCol="0">
            <a:spAutoFit/>
          </a:bodyPr>
          <a:lstStyle/>
          <a:p>
            <a:r>
              <a:rPr lang="en-US" sz="2400" dirty="0"/>
              <a:t>Pinterest</a:t>
            </a:r>
            <a:endParaRPr lang="en-US" sz="2400" dirty="0"/>
          </a:p>
        </p:txBody>
      </p:sp>
      <p:sp>
        <p:nvSpPr>
          <p:cNvPr id="15" name="TextBox 14"/>
          <p:cNvSpPr txBox="1"/>
          <p:nvPr/>
        </p:nvSpPr>
        <p:spPr>
          <a:xfrm>
            <a:off x="495521" y="4257216"/>
            <a:ext cx="996811" cy="461665"/>
          </a:xfrm>
          <a:prstGeom prst="rect">
            <a:avLst/>
          </a:prstGeom>
          <a:noFill/>
        </p:spPr>
        <p:txBody>
          <a:bodyPr wrap="none" rtlCol="0">
            <a:spAutoFit/>
          </a:bodyPr>
          <a:lstStyle/>
          <a:p>
            <a:r>
              <a:rPr lang="en-US" sz="2400" dirty="0" smtClean="0"/>
              <a:t>Reddit</a:t>
            </a:r>
            <a:endParaRPr lang="en-US" sz="2400" dirty="0"/>
          </a:p>
        </p:txBody>
      </p:sp>
      <p:sp>
        <p:nvSpPr>
          <p:cNvPr id="16" name="TextBox 15"/>
          <p:cNvSpPr txBox="1"/>
          <p:nvPr/>
        </p:nvSpPr>
        <p:spPr>
          <a:xfrm>
            <a:off x="2920386" y="2238991"/>
            <a:ext cx="1767728" cy="461665"/>
          </a:xfrm>
          <a:prstGeom prst="rect">
            <a:avLst/>
          </a:prstGeom>
          <a:noFill/>
        </p:spPr>
        <p:txBody>
          <a:bodyPr wrap="none" rtlCol="0">
            <a:spAutoFit/>
          </a:bodyPr>
          <a:lstStyle/>
          <a:p>
            <a:r>
              <a:rPr lang="en-US" sz="2400" dirty="0" smtClean="0"/>
              <a:t>Sublime Text</a:t>
            </a:r>
            <a:endParaRPr lang="en-US" dirty="0"/>
          </a:p>
        </p:txBody>
      </p:sp>
      <p:sp>
        <p:nvSpPr>
          <p:cNvPr id="18" name="TextBox 17"/>
          <p:cNvSpPr txBox="1"/>
          <p:nvPr/>
        </p:nvSpPr>
        <p:spPr>
          <a:xfrm>
            <a:off x="2920386" y="2747242"/>
            <a:ext cx="1039900" cy="461665"/>
          </a:xfrm>
          <a:prstGeom prst="rect">
            <a:avLst/>
          </a:prstGeom>
          <a:noFill/>
        </p:spPr>
        <p:txBody>
          <a:bodyPr wrap="none" rtlCol="0">
            <a:spAutoFit/>
          </a:bodyPr>
          <a:lstStyle/>
          <a:p>
            <a:r>
              <a:rPr lang="en-US" sz="2400" dirty="0" smtClean="0"/>
              <a:t>Koding</a:t>
            </a:r>
            <a:endParaRPr lang="en-US" dirty="0"/>
          </a:p>
        </p:txBody>
      </p:sp>
      <p:sp>
        <p:nvSpPr>
          <p:cNvPr id="19" name="TextBox 18"/>
          <p:cNvSpPr txBox="1"/>
          <p:nvPr/>
        </p:nvSpPr>
        <p:spPr>
          <a:xfrm>
            <a:off x="2920386" y="3255493"/>
            <a:ext cx="1388457" cy="461665"/>
          </a:xfrm>
          <a:prstGeom prst="rect">
            <a:avLst/>
          </a:prstGeom>
          <a:noFill/>
        </p:spPr>
        <p:txBody>
          <a:bodyPr wrap="none" rtlCol="0">
            <a:spAutoFit/>
          </a:bodyPr>
          <a:lstStyle/>
          <a:p>
            <a:r>
              <a:rPr lang="en-US" sz="2400" dirty="0" smtClean="0"/>
              <a:t>NetBeans</a:t>
            </a:r>
            <a:endParaRPr lang="en-US" dirty="0"/>
          </a:p>
        </p:txBody>
      </p:sp>
      <p:sp>
        <p:nvSpPr>
          <p:cNvPr id="20" name="TextBox 19"/>
          <p:cNvSpPr txBox="1"/>
          <p:nvPr/>
        </p:nvSpPr>
        <p:spPr>
          <a:xfrm>
            <a:off x="2920386" y="3763744"/>
            <a:ext cx="1310167" cy="461665"/>
          </a:xfrm>
          <a:prstGeom prst="rect">
            <a:avLst/>
          </a:prstGeom>
          <a:noFill/>
        </p:spPr>
        <p:txBody>
          <a:bodyPr wrap="none" rtlCol="0">
            <a:spAutoFit/>
          </a:bodyPr>
          <a:lstStyle/>
          <a:p>
            <a:r>
              <a:rPr lang="en-US" sz="2400" dirty="0" smtClean="0"/>
              <a:t>PyCharm</a:t>
            </a:r>
            <a:endParaRPr lang="en-US" sz="2400" dirty="0"/>
          </a:p>
        </p:txBody>
      </p:sp>
      <p:sp>
        <p:nvSpPr>
          <p:cNvPr id="21" name="TextBox 20"/>
          <p:cNvSpPr txBox="1"/>
          <p:nvPr/>
        </p:nvSpPr>
        <p:spPr>
          <a:xfrm>
            <a:off x="2920386" y="4257216"/>
            <a:ext cx="975652" cy="461665"/>
          </a:xfrm>
          <a:prstGeom prst="rect">
            <a:avLst/>
          </a:prstGeom>
          <a:noFill/>
        </p:spPr>
        <p:txBody>
          <a:bodyPr wrap="none" rtlCol="0">
            <a:spAutoFit/>
          </a:bodyPr>
          <a:lstStyle/>
          <a:p>
            <a:r>
              <a:rPr lang="en-US" sz="2400" dirty="0" smtClean="0"/>
              <a:t>Geany</a:t>
            </a:r>
            <a:endParaRPr lang="en-US" sz="2400" dirty="0"/>
          </a:p>
        </p:txBody>
      </p:sp>
      <p:sp>
        <p:nvSpPr>
          <p:cNvPr id="22" name="TextBox 21"/>
          <p:cNvSpPr txBox="1"/>
          <p:nvPr/>
        </p:nvSpPr>
        <p:spPr>
          <a:xfrm>
            <a:off x="5642917" y="2238991"/>
            <a:ext cx="1160895" cy="461665"/>
          </a:xfrm>
          <a:prstGeom prst="rect">
            <a:avLst/>
          </a:prstGeom>
          <a:noFill/>
        </p:spPr>
        <p:txBody>
          <a:bodyPr wrap="none" rtlCol="0">
            <a:spAutoFit/>
          </a:bodyPr>
          <a:lstStyle/>
          <a:p>
            <a:r>
              <a:rPr lang="en-US" sz="2400" dirty="0" smtClean="0"/>
              <a:t>Blender</a:t>
            </a:r>
            <a:endParaRPr lang="en-US" dirty="0"/>
          </a:p>
        </p:txBody>
      </p:sp>
      <p:sp>
        <p:nvSpPr>
          <p:cNvPr id="23" name="TextBox 22"/>
          <p:cNvSpPr txBox="1"/>
          <p:nvPr/>
        </p:nvSpPr>
        <p:spPr>
          <a:xfrm>
            <a:off x="5642917" y="2747242"/>
            <a:ext cx="2993320" cy="461665"/>
          </a:xfrm>
          <a:prstGeom prst="rect">
            <a:avLst/>
          </a:prstGeom>
          <a:noFill/>
        </p:spPr>
        <p:txBody>
          <a:bodyPr wrap="none" rtlCol="0">
            <a:spAutoFit/>
          </a:bodyPr>
          <a:lstStyle/>
          <a:p>
            <a:r>
              <a:rPr lang="en-US" sz="2400" dirty="0" smtClean="0"/>
              <a:t>Openshot video editor</a:t>
            </a:r>
            <a:endParaRPr lang="en-US" dirty="0"/>
          </a:p>
        </p:txBody>
      </p:sp>
      <p:sp>
        <p:nvSpPr>
          <p:cNvPr id="24" name="TextBox 23"/>
          <p:cNvSpPr txBox="1"/>
          <p:nvPr/>
        </p:nvSpPr>
        <p:spPr>
          <a:xfrm>
            <a:off x="5642917" y="3255493"/>
            <a:ext cx="3190617" cy="461665"/>
          </a:xfrm>
          <a:prstGeom prst="rect">
            <a:avLst/>
          </a:prstGeom>
          <a:noFill/>
        </p:spPr>
        <p:txBody>
          <a:bodyPr wrap="none" rtlCol="0">
            <a:spAutoFit/>
          </a:bodyPr>
          <a:lstStyle/>
          <a:p>
            <a:r>
              <a:rPr lang="en-US" sz="2400" dirty="0" smtClean="0"/>
              <a:t>Ubuntu Software centre</a:t>
            </a:r>
            <a:endParaRPr lang="en-US" dirty="0"/>
          </a:p>
        </p:txBody>
      </p:sp>
      <p:sp>
        <p:nvSpPr>
          <p:cNvPr id="26" name="TextBox 25"/>
          <p:cNvSpPr txBox="1"/>
          <p:nvPr/>
        </p:nvSpPr>
        <p:spPr>
          <a:xfrm>
            <a:off x="5642917" y="3763744"/>
            <a:ext cx="1435971" cy="461665"/>
          </a:xfrm>
          <a:prstGeom prst="rect">
            <a:avLst/>
          </a:prstGeom>
          <a:noFill/>
        </p:spPr>
        <p:txBody>
          <a:bodyPr wrap="none" rtlCol="0">
            <a:spAutoFit/>
          </a:bodyPr>
          <a:lstStyle/>
          <a:p>
            <a:r>
              <a:rPr lang="en-US" sz="2400" dirty="0" smtClean="0"/>
              <a:t>BitTorrent</a:t>
            </a:r>
            <a:endParaRPr lang="en-US" sz="2400" dirty="0"/>
          </a:p>
        </p:txBody>
      </p:sp>
      <p:sp>
        <p:nvSpPr>
          <p:cNvPr id="27" name="TextBox 26"/>
          <p:cNvSpPr txBox="1"/>
          <p:nvPr/>
        </p:nvSpPr>
        <p:spPr>
          <a:xfrm>
            <a:off x="5642917" y="4257216"/>
            <a:ext cx="798617" cy="461665"/>
          </a:xfrm>
          <a:prstGeom prst="rect">
            <a:avLst/>
          </a:prstGeom>
          <a:noFill/>
        </p:spPr>
        <p:txBody>
          <a:bodyPr wrap="none" rtlCol="0">
            <a:spAutoFit/>
          </a:bodyPr>
          <a:lstStyle/>
          <a:p>
            <a:r>
              <a:rPr lang="en-US" sz="2400" dirty="0" smtClean="0"/>
              <a:t>Juice</a:t>
            </a:r>
            <a:endParaRPr lang="en-US" sz="24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0" name="TextBox 8"/>
          <p:cNvSpPr txBox="1"/>
          <p:nvPr/>
        </p:nvSpPr>
        <p:spPr>
          <a:xfrm>
            <a:off x="9006851" y="1541615"/>
            <a:ext cx="2092960" cy="521970"/>
          </a:xfrm>
          <a:prstGeom prst="rect">
            <a:avLst/>
          </a:prstGeom>
          <a:noFill/>
        </p:spPr>
        <p:txBody>
          <a:bodyPr wrap="none" rtlCol="0">
            <a:spAutoFit/>
            <a:scene3d>
              <a:camera prst="orthographicFront"/>
              <a:lightRig rig="threePt" dir="t"/>
            </a:scene3d>
          </a:bodyPr>
          <a:p>
            <a:r>
              <a:rPr lang="en-US" sz="2800" dirty="0" smtClean="0">
                <a:ln w="12700">
                  <a:solidFill>
                    <a:schemeClr val="accent5"/>
                  </a:solidFill>
                  <a:prstDash val="solid"/>
                </a:ln>
                <a:pattFill prst="ltDnDiag">
                  <a:fgClr>
                    <a:schemeClr val="accent5">
                      <a:lumMod val="60000"/>
                      <a:lumOff val="40000"/>
                    </a:schemeClr>
                  </a:fgClr>
                  <a:bgClr>
                    <a:schemeClr val="bg1"/>
                  </a:bgClr>
                </a:pattFill>
                <a:effectLst/>
              </a:rPr>
              <a:t>Video Games</a:t>
            </a:r>
            <a:endParaRPr lang="en-US" sz="2800" dirty="0" smtClean="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31" name="TextBox 21"/>
          <p:cNvSpPr txBox="1"/>
          <p:nvPr/>
        </p:nvSpPr>
        <p:spPr>
          <a:xfrm>
            <a:off x="9195107" y="2240261"/>
            <a:ext cx="1608455" cy="460375"/>
          </a:xfrm>
          <a:prstGeom prst="rect">
            <a:avLst/>
          </a:prstGeom>
          <a:noFill/>
        </p:spPr>
        <p:txBody>
          <a:bodyPr wrap="none" rtlCol="0">
            <a:spAutoFit/>
          </a:bodyPr>
          <a:p>
            <a:r>
              <a:rPr lang="en-US" sz="2400" dirty="0" smtClean="0"/>
              <a:t>Battlefield2</a:t>
            </a:r>
            <a:endParaRPr lang="en-US" dirty="0"/>
          </a:p>
        </p:txBody>
      </p:sp>
      <p:sp>
        <p:nvSpPr>
          <p:cNvPr id="32" name="TextBox 22"/>
          <p:cNvSpPr txBox="1"/>
          <p:nvPr/>
        </p:nvSpPr>
        <p:spPr>
          <a:xfrm>
            <a:off x="9195107" y="2748512"/>
            <a:ext cx="1421130" cy="368300"/>
          </a:xfrm>
          <a:prstGeom prst="rect">
            <a:avLst/>
          </a:prstGeom>
          <a:noFill/>
        </p:spPr>
        <p:txBody>
          <a:bodyPr wrap="none" rtlCol="0">
            <a:spAutoFit/>
          </a:bodyPr>
          <a:p>
            <a:pPr lvl="0" algn="l">
              <a:buClrTx/>
              <a:buSzTx/>
              <a:buFontTx/>
            </a:pPr>
            <a:r>
              <a:rPr lang="en-US" sz="2400" dirty="0" smtClean="0">
                <a:sym typeface="+mn-ea"/>
              </a:rPr>
              <a:t>Civilization IV</a:t>
            </a:r>
            <a:endParaRPr lang="en-US" sz="2400" dirty="0" smtClean="0">
              <a:sym typeface="+mn-ea"/>
            </a:endParaRPr>
          </a:p>
        </p:txBody>
      </p:sp>
      <p:sp>
        <p:nvSpPr>
          <p:cNvPr id="33" name="TextBox 23"/>
          <p:cNvSpPr txBox="1"/>
          <p:nvPr/>
        </p:nvSpPr>
        <p:spPr>
          <a:xfrm>
            <a:off x="9195107" y="3256763"/>
            <a:ext cx="1543685" cy="460375"/>
          </a:xfrm>
          <a:prstGeom prst="rect">
            <a:avLst/>
          </a:prstGeom>
          <a:noFill/>
        </p:spPr>
        <p:txBody>
          <a:bodyPr wrap="none" rtlCol="0">
            <a:spAutoFit/>
          </a:bodyPr>
          <a:p>
            <a:r>
              <a:rPr lang="en-US" sz="2400" dirty="0" smtClean="0"/>
              <a:t>Vega Strike</a:t>
            </a:r>
            <a:endParaRPr lang="en-US" dirty="0"/>
          </a:p>
        </p:txBody>
      </p:sp>
      <p:sp>
        <p:nvSpPr>
          <p:cNvPr id="34" name="TextBox 25"/>
          <p:cNvSpPr txBox="1"/>
          <p:nvPr/>
        </p:nvSpPr>
        <p:spPr>
          <a:xfrm>
            <a:off x="9195107" y="3765014"/>
            <a:ext cx="2515870" cy="460375"/>
          </a:xfrm>
          <a:prstGeom prst="rect">
            <a:avLst/>
          </a:prstGeom>
          <a:noFill/>
        </p:spPr>
        <p:txBody>
          <a:bodyPr wrap="none" rtlCol="0">
            <a:spAutoFit/>
          </a:bodyPr>
          <a:p>
            <a:r>
              <a:rPr lang="en-US" sz="2400" dirty="0" smtClean="0"/>
              <a:t>Unity of Command</a:t>
            </a:r>
            <a:endParaRPr lang="en-US" sz="2400" dirty="0"/>
          </a:p>
        </p:txBody>
      </p:sp>
      <p:sp>
        <p:nvSpPr>
          <p:cNvPr id="35" name="TextBox 26"/>
          <p:cNvSpPr txBox="1"/>
          <p:nvPr/>
        </p:nvSpPr>
        <p:spPr>
          <a:xfrm>
            <a:off x="9195107" y="4258486"/>
            <a:ext cx="2580005" cy="460375"/>
          </a:xfrm>
          <a:prstGeom prst="rect">
            <a:avLst/>
          </a:prstGeom>
          <a:noFill/>
        </p:spPr>
        <p:txBody>
          <a:bodyPr wrap="none" rtlCol="0">
            <a:spAutoFit/>
          </a:bodyPr>
          <a:p>
            <a:r>
              <a:rPr lang="en-US" sz="2400" dirty="0" smtClean="0"/>
              <a:t>Bridge Commander</a:t>
            </a:r>
            <a:endParaRPr lang="en-US" sz="24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31495" y="942340"/>
            <a:ext cx="4182110" cy="5323205"/>
          </a:xfrm>
          <a:prstGeom prst="rect">
            <a:avLst/>
          </a:prstGeom>
          <a:noFill/>
        </p:spPr>
        <p:txBody>
          <a:bodyPr wrap="square" rtlCol="0" anchor="t">
            <a:spAutoFit/>
          </a:bodyPr>
          <a:p>
            <a:r>
              <a:rPr lang="en-US" sz="2000"/>
              <a:t>Sets are mutable</a:t>
            </a:r>
            <a:endParaRPr lang="en-US" sz="2000"/>
          </a:p>
          <a:p>
            <a:r>
              <a:rPr lang="en-US" sz="2000"/>
              <a:t>(cannot be used as keys to dictionary)</a:t>
            </a:r>
            <a:endParaRPr lang="en-US" sz="2000"/>
          </a:p>
          <a:p>
            <a:endParaRPr lang="en-US" sz="2000"/>
          </a:p>
          <a:p>
            <a:r>
              <a:rPr lang="en-US" sz="2000"/>
              <a:t>&gt;&gt;&gt; x = {"A","B","C"}</a:t>
            </a:r>
            <a:endParaRPr lang="en-US" sz="2000"/>
          </a:p>
          <a:p>
            <a:r>
              <a:rPr lang="en-US" sz="2000"/>
              <a:t>&gt;&gt;&gt; y = x</a:t>
            </a:r>
            <a:endParaRPr lang="en-US" sz="2000"/>
          </a:p>
          <a:p>
            <a:r>
              <a:rPr lang="en-US" sz="2000"/>
              <a:t>&gt;&gt;&gt; id(y)</a:t>
            </a:r>
            <a:endParaRPr lang="en-US" sz="2000"/>
          </a:p>
          <a:p>
            <a:r>
              <a:rPr lang="en-US" sz="2000"/>
              <a:t>1904353239328</a:t>
            </a:r>
            <a:endParaRPr lang="en-US" sz="2000"/>
          </a:p>
          <a:p>
            <a:r>
              <a:rPr lang="en-US" sz="2000"/>
              <a:t>&gt;&gt;&gt; y |= {"a","b","c"}</a:t>
            </a:r>
            <a:endParaRPr lang="en-US" sz="2000"/>
          </a:p>
          <a:p>
            <a:r>
              <a:rPr lang="en-US" sz="2000"/>
              <a:t>&gt;&gt;&gt; y</a:t>
            </a:r>
            <a:endParaRPr lang="en-US" sz="2000"/>
          </a:p>
          <a:p>
            <a:r>
              <a:rPr lang="en-US" sz="2000"/>
              <a:t>{'C', 'c', 'b', 'A', 'a', 'B'}</a:t>
            </a:r>
            <a:endParaRPr lang="en-US" sz="2000"/>
          </a:p>
          <a:p>
            <a:r>
              <a:rPr lang="en-US" sz="2000"/>
              <a:t>&gt;&gt;&gt; id(y)</a:t>
            </a:r>
            <a:endParaRPr lang="en-US" sz="2000"/>
          </a:p>
          <a:p>
            <a:r>
              <a:rPr lang="en-US" sz="2000"/>
              <a:t>1904353239328</a:t>
            </a:r>
            <a:endParaRPr lang="en-US" sz="2000"/>
          </a:p>
          <a:p>
            <a:r>
              <a:rPr lang="en-US" sz="2000"/>
              <a:t>&gt;&gt;&gt; x</a:t>
            </a:r>
            <a:endParaRPr lang="en-US" sz="2000"/>
          </a:p>
          <a:p>
            <a:r>
              <a:rPr lang="en-US" sz="2000"/>
              <a:t>{'C', 'c', 'b', 'A', 'a', 'B'}</a:t>
            </a:r>
            <a:endParaRPr lang="en-US" sz="2000"/>
          </a:p>
          <a:p>
            <a:r>
              <a:rPr lang="en-US" sz="2000"/>
              <a:t>&gt;&gt;&gt; id(x)</a:t>
            </a:r>
            <a:endParaRPr lang="en-US" sz="2000"/>
          </a:p>
          <a:p>
            <a:r>
              <a:rPr lang="en-US" sz="2000"/>
              <a:t>1904353239328</a:t>
            </a:r>
            <a:endParaRPr lang="en-US" sz="2000"/>
          </a:p>
          <a:p>
            <a:r>
              <a:rPr lang="en-US" sz="2000"/>
              <a:t>&gt;&gt;&gt;  </a:t>
            </a:r>
            <a:endParaRPr lang="en-US" sz="200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679575" cy="521970"/>
          </a:xfrm>
          <a:prstGeom prst="rect">
            <a:avLst/>
          </a:prstGeom>
          <a:noFill/>
        </p:spPr>
        <p:txBody>
          <a:bodyPr wrap="none" rtlCol="0">
            <a:spAutoFit/>
            <a:scene3d>
              <a:camera prst="orthographicFront"/>
              <a:lightRig rig="threePt" dir="t"/>
            </a:scene3d>
          </a:bodyPr>
          <a:p>
            <a:pPr marL="0" lvl="1" algn="l"/>
            <a:r>
              <a:rPr lang="en-US" sz="2800">
                <a:gradFill>
                  <a:gsLst>
                    <a:gs pos="21000">
                      <a:srgbClr val="53575C"/>
                    </a:gs>
                    <a:gs pos="88000">
                      <a:srgbClr val="C5C7CA"/>
                    </a:gs>
                  </a:gsLst>
                  <a:lin ang="5400000"/>
                </a:gradFill>
                <a:effectLst/>
                <a:sym typeface="+mn-ea"/>
              </a:rPr>
              <a:t>Frozen Set</a:t>
            </a:r>
            <a:endParaRPr lang="en-US" sz="2800" dirty="0" smtClean="0">
              <a:gradFill>
                <a:gsLst>
                  <a:gs pos="21000">
                    <a:srgbClr val="53575C"/>
                  </a:gs>
                  <a:gs pos="88000">
                    <a:srgbClr val="C5C7CA"/>
                  </a:gs>
                </a:gsLst>
                <a:lin ang="5400000"/>
              </a:gradFill>
              <a:effectLst/>
              <a:sym typeface="+mn-ea"/>
            </a:endParaRPr>
          </a:p>
        </p:txBody>
      </p:sp>
      <p:sp>
        <p:nvSpPr>
          <p:cNvPr id="3" name="Text Box 2"/>
          <p:cNvSpPr txBox="1"/>
          <p:nvPr/>
        </p:nvSpPr>
        <p:spPr>
          <a:xfrm>
            <a:off x="6005195" y="942340"/>
            <a:ext cx="4013200" cy="5323205"/>
          </a:xfrm>
          <a:prstGeom prst="rect">
            <a:avLst/>
          </a:prstGeom>
          <a:noFill/>
        </p:spPr>
        <p:txBody>
          <a:bodyPr wrap="square" rtlCol="0" anchor="t">
            <a:spAutoFit/>
          </a:bodyPr>
          <a:p>
            <a:r>
              <a:rPr lang="en-US" sz="2000"/>
              <a:t>Frozen sets are immutable</a:t>
            </a:r>
            <a:endParaRPr lang="en-US" sz="2000"/>
          </a:p>
          <a:p>
            <a:r>
              <a:rPr lang="en-US" sz="2000"/>
              <a:t>(can be used as keys to dictionary)</a:t>
            </a:r>
            <a:endParaRPr lang="en-US" sz="2000"/>
          </a:p>
          <a:p>
            <a:endParaRPr lang="en-US" sz="2000"/>
          </a:p>
          <a:p>
            <a:r>
              <a:rPr lang="en-US" sz="2000"/>
              <a:t>&gt;&gt;&gt; x = frozenset({"A","B","C"})</a:t>
            </a:r>
            <a:endParaRPr lang="en-US" sz="2000"/>
          </a:p>
          <a:p>
            <a:r>
              <a:rPr lang="en-US" sz="2000"/>
              <a:t>&gt;&gt;&gt; y = x</a:t>
            </a:r>
            <a:endParaRPr lang="en-US" sz="2000"/>
          </a:p>
          <a:p>
            <a:r>
              <a:rPr lang="en-US" sz="2000"/>
              <a:t>&gt;&gt;&gt; id(y)</a:t>
            </a:r>
            <a:endParaRPr lang="en-US" sz="2000"/>
          </a:p>
          <a:p>
            <a:r>
              <a:rPr lang="en-US" sz="2000"/>
              <a:t>1904353241120</a:t>
            </a:r>
            <a:endParaRPr lang="en-US" sz="2000"/>
          </a:p>
          <a:p>
            <a:r>
              <a:rPr lang="en-US" sz="2000"/>
              <a:t>&gt;&gt;&gt; y |= {"a","b","c"}</a:t>
            </a:r>
            <a:endParaRPr lang="en-US" sz="2000"/>
          </a:p>
          <a:p>
            <a:r>
              <a:rPr lang="en-US" sz="2000"/>
              <a:t>&gt;&gt;&gt; y</a:t>
            </a:r>
            <a:endParaRPr lang="en-US" sz="2000"/>
          </a:p>
          <a:p>
            <a:r>
              <a:rPr lang="en-US" sz="2000"/>
              <a:t>frozenset({'C', 'b', 'A', 'a', 'B', 'c'})</a:t>
            </a:r>
            <a:endParaRPr lang="en-US" sz="2000"/>
          </a:p>
          <a:p>
            <a:r>
              <a:rPr lang="en-US" sz="2000"/>
              <a:t>&gt;&gt;&gt; id(y)</a:t>
            </a:r>
            <a:endParaRPr lang="en-US" sz="2000"/>
          </a:p>
          <a:p>
            <a:r>
              <a:rPr lang="en-US" sz="2000"/>
              <a:t>1904353239552</a:t>
            </a:r>
            <a:endParaRPr lang="en-US" sz="2000"/>
          </a:p>
          <a:p>
            <a:r>
              <a:rPr lang="en-US" sz="2000"/>
              <a:t>&gt;&gt;&gt; x</a:t>
            </a:r>
            <a:endParaRPr lang="en-US" sz="2000"/>
          </a:p>
          <a:p>
            <a:r>
              <a:rPr lang="en-US" sz="2000"/>
              <a:t>frozenset({'B', 'C', 'A'})</a:t>
            </a:r>
            <a:endParaRPr lang="en-US" sz="2000"/>
          </a:p>
          <a:p>
            <a:r>
              <a:rPr lang="en-US" sz="2000"/>
              <a:t>&gt;&gt;&gt; id(x)</a:t>
            </a:r>
            <a:endParaRPr lang="en-US" sz="2000"/>
          </a:p>
          <a:p>
            <a:r>
              <a:rPr lang="en-US" sz="2000"/>
              <a:t>1904353241120</a:t>
            </a:r>
            <a:endParaRPr lang="en-US" sz="2000"/>
          </a:p>
          <a:p>
            <a:r>
              <a:rPr lang="en-US" sz="2000"/>
              <a:t>&gt;&gt;&gt; </a:t>
            </a:r>
            <a:endParaRPr lang="en-US" sz="20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944" y="1644"/>
              <a:ext cx="3995" cy="919"/>
            </a:xfrm>
            <a:prstGeom prst="rect">
              <a:avLst/>
            </a:prstGeom>
          </p:spPr>
          <p:txBody>
            <a:bodyPr wrap="none">
              <a:spAutoFit/>
            </a:bodyPr>
            <a:p>
              <a:pPr algn="l"/>
              <a:r>
                <a:rPr lang="en-US" sz="3200" b="1" dirty="0">
                  <a:cs typeface="Times New Roman" panose="02020603050405020304" pitchFamily="18" charset="0"/>
                </a:rPr>
                <a:t>11. Dictionary</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4564380" cy="2306955"/>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What is a Dictionary?</a:t>
            </a:r>
            <a:endParaRPr lang="en-US" sz="2400" dirty="0" smtClean="0">
              <a:sym typeface="+mn-ea"/>
            </a:endParaRPr>
          </a:p>
          <a:p>
            <a:pPr marL="914400" lvl="1" indent="-457200" algn="l">
              <a:buFont typeface="+mj-lt"/>
              <a:buAutoNum type="arabicPeriod"/>
            </a:pPr>
            <a:r>
              <a:rPr lang="en-US" sz="2400" dirty="0" smtClean="0">
                <a:sym typeface="+mn-ea"/>
              </a:rPr>
              <a:t>Types of Dictionaries</a:t>
            </a:r>
            <a:endParaRPr lang="en-US" sz="2400" dirty="0" smtClean="0">
              <a:sym typeface="+mn-ea"/>
            </a:endParaRPr>
          </a:p>
          <a:p>
            <a:pPr marL="914400" lvl="1" indent="-457200" algn="l">
              <a:buFont typeface="+mj-lt"/>
              <a:buAutoNum type="arabicPeriod"/>
            </a:pPr>
            <a:r>
              <a:rPr lang="en-US" sz="2400" dirty="0" smtClean="0">
                <a:sym typeface="+mn-ea"/>
              </a:rPr>
              <a:t>C</a:t>
            </a:r>
            <a:r>
              <a:rPr lang="en-US" sz="2400" dirty="0" smtClean="0">
                <a:sym typeface="+mn-ea"/>
              </a:rPr>
              <a:t>haracteristics of Dictionary</a:t>
            </a:r>
            <a:endParaRPr lang="en-US" sz="2400" dirty="0" smtClean="0">
              <a:sym typeface="+mn-ea"/>
            </a:endParaRPr>
          </a:p>
          <a:p>
            <a:pPr marL="914400" lvl="1" indent="-457200" algn="l">
              <a:buFont typeface="+mj-lt"/>
              <a:buAutoNum type="arabicPeriod"/>
            </a:pPr>
            <a:r>
              <a:rPr lang="en-US" sz="2400"/>
              <a:t>Dictionary Methods</a:t>
            </a:r>
            <a:endParaRPr 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339725" y="930910"/>
            <a:ext cx="11427460" cy="5631180"/>
          </a:xfrm>
          <a:prstGeom prst="rect">
            <a:avLst/>
          </a:prstGeom>
          <a:noFill/>
        </p:spPr>
        <p:txBody>
          <a:bodyPr wrap="square" rtlCol="0" anchor="t">
            <a:spAutoFit/>
          </a:bodyPr>
          <a:p>
            <a:r>
              <a:rPr lang="en-US" sz="2000"/>
              <a:t>A dictionary in Python programming language is an unordered collection of data values such as a map.</a:t>
            </a:r>
            <a:endParaRPr lang="en-US" sz="2000"/>
          </a:p>
          <a:p>
            <a:endParaRPr lang="en-US" sz="2000"/>
          </a:p>
          <a:p>
            <a:r>
              <a:rPr lang="en-US" sz="2000"/>
              <a:t>Dictionary holds key:value pair. </a:t>
            </a:r>
            <a:endParaRPr lang="en-US" sz="2000"/>
          </a:p>
          <a:p>
            <a:endParaRPr lang="en-US" sz="2000"/>
          </a:p>
          <a:p>
            <a:r>
              <a:rPr lang="en-US" sz="2000"/>
              <a:t>It helps in defining a one-to-one relationship between keys and values. </a:t>
            </a:r>
            <a:endParaRPr lang="en-US" sz="2000"/>
          </a:p>
          <a:p>
            <a:endParaRPr lang="en-US" sz="2000"/>
          </a:p>
          <a:p>
            <a:r>
              <a:rPr lang="en-US" sz="2000"/>
              <a:t>Values in a dictionary can be of any datatype and can be duplicated, whereas keys can’t be repeated and must be immutable.</a:t>
            </a:r>
            <a:endParaRPr lang="en-US" sz="2000"/>
          </a:p>
          <a:p>
            <a:endParaRPr lang="en-US" sz="2000"/>
          </a:p>
          <a:p>
            <a:r>
              <a:rPr lang="en-US" sz="2000"/>
              <a:t>Dictionary keys are case sensitive, same name but different cases of Key will be treated distinctly.</a:t>
            </a:r>
            <a:endParaRPr lang="en-US" sz="2000"/>
          </a:p>
          <a:p>
            <a:endParaRPr lang="en-US" sz="2000"/>
          </a:p>
          <a:p>
            <a:r>
              <a:rPr lang="en-US" sz="2000"/>
              <a:t>Dictionaries are optimized to retrieve values when the key is known.</a:t>
            </a:r>
            <a:endParaRPr lang="en-US" sz="2000"/>
          </a:p>
          <a:p>
            <a:endParaRPr lang="en-US" sz="2000"/>
          </a:p>
          <a:p>
            <a:r>
              <a:rPr lang="en-US" sz="2000"/>
              <a:t>Like Sets, Dictionary elements are enclosed within flower braces - {}</a:t>
            </a:r>
            <a:endParaRPr lang="en-US" sz="2000"/>
          </a:p>
          <a:p>
            <a:endParaRPr lang="en-US" sz="2000"/>
          </a:p>
          <a:p>
            <a:r>
              <a:rPr lang="en-US" sz="2000"/>
              <a:t>An empty set is considered as a dictionary.</a:t>
            </a:r>
            <a:endParaRPr lang="en-US" sz="2000"/>
          </a:p>
          <a:p>
            <a:endParaRPr lang="en-US" sz="2000"/>
          </a:p>
          <a:p>
            <a:r>
              <a:rPr lang="en-US" sz="2000"/>
              <a:t>dict() function can be used to create a dictionary.</a:t>
            </a:r>
            <a:endParaRPr lang="en-US" sz="200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21945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What is a dictionary?</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99085" y="655320"/>
            <a:ext cx="11706860" cy="2245360"/>
          </a:xfrm>
          <a:prstGeom prst="rect">
            <a:avLst/>
          </a:prstGeom>
          <a:noFill/>
        </p:spPr>
        <p:txBody>
          <a:bodyPr wrap="none" rtlCol="0" anchor="t">
            <a:spAutoFit/>
          </a:bodyPr>
          <a:p>
            <a:pPr algn="l"/>
            <a:r>
              <a:rPr lang="en-US" sz="2000">
                <a:sym typeface="+mn-ea"/>
              </a:rPr>
              <a:t>Empty dictionary declaration                    :   my_dict = {}   or   my_dict = dict({})</a:t>
            </a:r>
            <a:endParaRPr lang="en-US" sz="2000">
              <a:sym typeface="+mn-ea"/>
            </a:endParaRPr>
          </a:p>
          <a:p>
            <a:pPr algn="l"/>
            <a:endParaRPr lang="en-US" sz="2000">
              <a:sym typeface="+mn-ea"/>
            </a:endParaRPr>
          </a:p>
          <a:p>
            <a:pPr algn="l"/>
            <a:r>
              <a:rPr lang="en-US" sz="2000">
                <a:sym typeface="+mn-ea"/>
              </a:rPr>
              <a:t>Dictionary with one element                     :   &gt;&gt;&gt; my_dict = {"A" : "Apple"}</a:t>
            </a:r>
            <a:endParaRPr lang="en-US" sz="2000">
              <a:sym typeface="+mn-ea"/>
            </a:endParaRPr>
          </a:p>
          <a:p>
            <a:pPr algn="l"/>
            <a:endParaRPr lang="en-US" sz="2000">
              <a:sym typeface="+mn-ea"/>
            </a:endParaRPr>
          </a:p>
          <a:p>
            <a:pPr algn="l"/>
            <a:r>
              <a:rPr lang="en-US" sz="2000">
                <a:sym typeface="+mn-ea"/>
              </a:rPr>
              <a:t>Dictionary with mixed Key-value pairs    :   &gt;&gt;&gt; my_dict = {"A" : "Apple", 1 : "One", "two" : 2, 3 : [1,2,3]}</a:t>
            </a:r>
            <a:endParaRPr lang="en-US" sz="2000">
              <a:sym typeface="+mn-ea"/>
            </a:endParaRPr>
          </a:p>
          <a:p>
            <a:pPr algn="l"/>
            <a:endParaRPr lang="en-US" sz="2000">
              <a:sym typeface="+mn-ea"/>
            </a:endParaRPr>
          </a:p>
          <a:p>
            <a:pPr algn="l"/>
            <a:r>
              <a:rPr lang="en-US" sz="2000">
                <a:sym typeface="+mn-ea"/>
              </a:rPr>
              <a:t>Nested Dictionary                                        :   &gt;&gt;&gt; my_dict = {1: 'Hello', 2: 'World', 3: {'A': 'Python', 'B': 'is', 'C': 'fun'}}</a:t>
            </a:r>
            <a:endParaRPr lang="en-US" sz="2000">
              <a:sym typeface="+mn-ea"/>
            </a:endParaRPr>
          </a:p>
        </p:txBody>
      </p:sp>
      <p:graphicFrame>
        <p:nvGraphicFramePr>
          <p:cNvPr id="3" name="Object 2"/>
          <p:cNvGraphicFramePr/>
          <p:nvPr/>
        </p:nvGraphicFramePr>
        <p:xfrm>
          <a:off x="2717165" y="3269615"/>
          <a:ext cx="5795645" cy="3326765"/>
        </p:xfrm>
        <a:graphic>
          <a:graphicData uri="http://schemas.openxmlformats.org/presentationml/2006/ole">
            <mc:AlternateContent xmlns:mc="http://schemas.openxmlformats.org/markup-compatibility/2006">
              <mc:Choice xmlns:v="urn:schemas-microsoft-com:vml" Requires="v">
                <p:oleObj spid="_x0000_s4" name="" r:id="rId1" imgW="5791200" imgH="3324225" progId="Paint.Picture">
                  <p:embed/>
                </p:oleObj>
              </mc:Choice>
              <mc:Fallback>
                <p:oleObj name="" r:id="rId1" imgW="5791200" imgH="3324225" progId="Paint.Picture">
                  <p:embed/>
                  <p:pic>
                    <p:nvPicPr>
                      <p:cNvPr id="0" name="Picture 3"/>
                      <p:cNvPicPr/>
                      <p:nvPr/>
                    </p:nvPicPr>
                    <p:blipFill>
                      <a:blip r:embed="rId2"/>
                      <a:stretch>
                        <a:fillRect/>
                      </a:stretch>
                    </p:blipFill>
                    <p:spPr>
                      <a:xfrm>
                        <a:off x="2717165" y="3269615"/>
                        <a:ext cx="5795645" cy="3326765"/>
                      </a:xfrm>
                      <a:prstGeom prst="rect">
                        <a:avLst/>
                      </a:prstGeom>
                    </p:spPr>
                  </p:pic>
                </p:oleObj>
              </mc:Fallback>
            </mc:AlternateContent>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294322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Types of Dictionary</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85140" y="887730"/>
            <a:ext cx="6054725" cy="1938020"/>
          </a:xfrm>
          <a:prstGeom prst="rect">
            <a:avLst/>
          </a:prstGeom>
          <a:noFill/>
        </p:spPr>
        <p:txBody>
          <a:bodyPr wrap="none" rtlCol="0" anchor="t">
            <a:spAutoFit/>
          </a:bodyPr>
          <a:p>
            <a:pPr algn="l"/>
            <a:r>
              <a:rPr lang="en-US" sz="2000">
                <a:sym typeface="+mn-ea"/>
              </a:rPr>
              <a:t>1. Dictionaries cannot have two items with the same key:</a:t>
            </a:r>
            <a:endParaRPr lang="en-US" sz="2000">
              <a:sym typeface="+mn-ea"/>
            </a:endParaRPr>
          </a:p>
          <a:p>
            <a:pPr algn="l"/>
            <a:endParaRPr lang="en-US" sz="2000">
              <a:sym typeface="+mn-ea"/>
            </a:endParaRPr>
          </a:p>
          <a:p>
            <a:pPr algn="l"/>
            <a:r>
              <a:rPr lang="en-US" sz="2000">
                <a:sym typeface="+mn-ea"/>
              </a:rPr>
              <a:t>&gt;&gt;&gt; my_dict = {"A" : "Apple", "A" : "Aircraft"}</a:t>
            </a:r>
            <a:endParaRPr lang="en-US" sz="2000">
              <a:sym typeface="+mn-ea"/>
            </a:endParaRPr>
          </a:p>
          <a:p>
            <a:pPr algn="l"/>
            <a:r>
              <a:rPr lang="en-US" sz="2000">
                <a:sym typeface="+mn-ea"/>
              </a:rPr>
              <a:t>&gt;&gt;&gt; print(my_dict)</a:t>
            </a:r>
            <a:endParaRPr lang="en-US" sz="2000">
              <a:sym typeface="+mn-ea"/>
            </a:endParaRPr>
          </a:p>
          <a:p>
            <a:pPr algn="l"/>
            <a:r>
              <a:rPr lang="en-US" sz="2000">
                <a:sym typeface="+mn-ea"/>
              </a:rPr>
              <a:t>{'A': 'Aircraft'}</a:t>
            </a:r>
            <a:endParaRPr lang="en-US" sz="2000">
              <a:sym typeface="+mn-ea"/>
            </a:endParaRPr>
          </a:p>
          <a:p>
            <a:pPr algn="l"/>
            <a:r>
              <a:rPr lang="en-US" sz="2000">
                <a:sym typeface="+mn-ea"/>
              </a:rPr>
              <a:t>&gt;&gt;&gt;</a:t>
            </a:r>
            <a:endParaRPr lang="en-US" sz="2000">
              <a:sym typeface="+mn-ea"/>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422973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Characteristics of Dictionary</a:t>
            </a:r>
            <a:endParaRPr lang="en-US" sz="2800" dirty="0" smtClean="0">
              <a:gradFill>
                <a:gsLst>
                  <a:gs pos="21000">
                    <a:srgbClr val="53575C"/>
                  </a:gs>
                  <a:gs pos="88000">
                    <a:srgbClr val="C5C7CA"/>
                  </a:gs>
                </a:gsLst>
                <a:lin ang="5400000"/>
              </a:gradFill>
              <a:effectLst/>
              <a:sym typeface="+mn-ea"/>
            </a:endParaRPr>
          </a:p>
        </p:txBody>
      </p:sp>
      <p:sp>
        <p:nvSpPr>
          <p:cNvPr id="7" name="Text Box 6"/>
          <p:cNvSpPr txBox="1"/>
          <p:nvPr/>
        </p:nvSpPr>
        <p:spPr>
          <a:xfrm>
            <a:off x="485140" y="3058160"/>
            <a:ext cx="4882515" cy="1938020"/>
          </a:xfrm>
          <a:prstGeom prst="rect">
            <a:avLst/>
          </a:prstGeom>
          <a:noFill/>
        </p:spPr>
        <p:txBody>
          <a:bodyPr wrap="square" rtlCol="0" anchor="t">
            <a:spAutoFit/>
          </a:bodyPr>
          <a:p>
            <a:r>
              <a:rPr lang="en-US" sz="2000"/>
              <a:t>2. Dictionary keys are case sensitive.</a:t>
            </a:r>
            <a:endParaRPr lang="en-US" sz="2000"/>
          </a:p>
          <a:p>
            <a:endParaRPr lang="en-US" sz="2000"/>
          </a:p>
          <a:p>
            <a:r>
              <a:rPr lang="en-US" sz="2000"/>
              <a:t>&gt;&gt;&gt; my_dict = {"A" : "Apple", "a" : "Aircraft"}</a:t>
            </a:r>
            <a:endParaRPr lang="en-US" sz="2000"/>
          </a:p>
          <a:p>
            <a:r>
              <a:rPr lang="en-US" sz="2000"/>
              <a:t>&gt;&gt;&gt; print(my_dict)</a:t>
            </a:r>
            <a:endParaRPr lang="en-US" sz="2000"/>
          </a:p>
          <a:p>
            <a:r>
              <a:rPr lang="en-US" sz="2000"/>
              <a:t>{'A': 'Apple', 'a': 'Aircraft'}</a:t>
            </a:r>
            <a:endParaRPr lang="en-US" sz="2000"/>
          </a:p>
          <a:p>
            <a:r>
              <a:rPr lang="en-US" sz="2000"/>
              <a:t>&gt;&gt;&gt;</a:t>
            </a:r>
            <a:endParaRPr lang="en-US" sz="2000"/>
          </a:p>
        </p:txBody>
      </p:sp>
      <p:sp>
        <p:nvSpPr>
          <p:cNvPr id="8" name="Text Box 7"/>
          <p:cNvSpPr txBox="1"/>
          <p:nvPr/>
        </p:nvSpPr>
        <p:spPr>
          <a:xfrm>
            <a:off x="485140" y="5227955"/>
            <a:ext cx="5749290" cy="1322070"/>
          </a:xfrm>
          <a:prstGeom prst="rect">
            <a:avLst/>
          </a:prstGeom>
          <a:noFill/>
        </p:spPr>
        <p:txBody>
          <a:bodyPr wrap="square" rtlCol="0" anchor="t">
            <a:spAutoFit/>
          </a:bodyPr>
          <a:p>
            <a:r>
              <a:rPr lang="en-US" sz="2000"/>
              <a:t>3. Dictionaries cannot have mutable elements as keys.</a:t>
            </a:r>
            <a:endParaRPr lang="en-US" sz="2000"/>
          </a:p>
          <a:p>
            <a:endParaRPr lang="en-US" sz="2000"/>
          </a:p>
          <a:p>
            <a:r>
              <a:rPr lang="en-US" sz="2000"/>
              <a:t>&gt;&gt;&gt; my_dict = {[1,2,3] : "list"}</a:t>
            </a:r>
            <a:endParaRPr lang="en-US" sz="2000"/>
          </a:p>
          <a:p>
            <a:r>
              <a:rPr lang="en-US" sz="2000">
                <a:solidFill>
                  <a:srgbClr val="FF0000"/>
                </a:solidFill>
              </a:rPr>
              <a:t>TypeError</a:t>
            </a:r>
            <a:r>
              <a:rPr lang="en-US" sz="2000"/>
              <a:t>: unhashable type: 'list'</a:t>
            </a:r>
            <a:endParaRPr lang="en-US" sz="2000"/>
          </a:p>
        </p:txBody>
      </p:sp>
      <p:sp>
        <p:nvSpPr>
          <p:cNvPr id="9" name="Text Box 8"/>
          <p:cNvSpPr txBox="1"/>
          <p:nvPr/>
        </p:nvSpPr>
        <p:spPr>
          <a:xfrm>
            <a:off x="7145020" y="1505585"/>
            <a:ext cx="4408170" cy="1938020"/>
          </a:xfrm>
          <a:prstGeom prst="rect">
            <a:avLst/>
          </a:prstGeom>
          <a:noFill/>
        </p:spPr>
        <p:txBody>
          <a:bodyPr wrap="none" rtlCol="0">
            <a:spAutoFit/>
          </a:bodyPr>
          <a:p>
            <a:pPr algn="l"/>
            <a:r>
              <a:rPr lang="en-US" sz="2000"/>
              <a:t>4. Items can be added using key as index.</a:t>
            </a:r>
            <a:endParaRPr lang="en-US" sz="2000"/>
          </a:p>
          <a:p>
            <a:pPr algn="l"/>
            <a:endParaRPr lang="en-US" sz="2000"/>
          </a:p>
          <a:p>
            <a:pPr algn="l"/>
            <a:r>
              <a:rPr lang="en-US" sz="2000"/>
              <a:t>&gt;&gt;&gt; my_dict = {"A":"Ant", "B":"Bat"}</a:t>
            </a:r>
            <a:endParaRPr lang="en-US" sz="2000"/>
          </a:p>
          <a:p>
            <a:pPr algn="l"/>
            <a:r>
              <a:rPr lang="en-US" sz="2000"/>
              <a:t>&gt;&gt;&gt; my_dict["C"] = "Cat"</a:t>
            </a:r>
            <a:endParaRPr lang="en-US" sz="2000"/>
          </a:p>
          <a:p>
            <a:pPr algn="l"/>
            <a:r>
              <a:rPr lang="en-US" sz="2000"/>
              <a:t>&gt;&gt;&gt; print(my_dict)</a:t>
            </a:r>
            <a:endParaRPr lang="en-US" sz="2000"/>
          </a:p>
          <a:p>
            <a:pPr algn="l"/>
            <a:r>
              <a:rPr lang="en-US" sz="2000"/>
              <a:t>{'A': 'Ant', 'B': 'Bat', 'C': 'Cat'}</a:t>
            </a:r>
            <a:endParaRPr lang="en-US" sz="2000"/>
          </a:p>
        </p:txBody>
      </p:sp>
      <p:sp>
        <p:nvSpPr>
          <p:cNvPr id="10" name="Text Box 9"/>
          <p:cNvSpPr txBox="1"/>
          <p:nvPr/>
        </p:nvSpPr>
        <p:spPr>
          <a:xfrm>
            <a:off x="7145020" y="4130040"/>
            <a:ext cx="4684395" cy="1938020"/>
          </a:xfrm>
          <a:prstGeom prst="rect">
            <a:avLst/>
          </a:prstGeom>
          <a:noFill/>
        </p:spPr>
        <p:txBody>
          <a:bodyPr wrap="none" rtlCol="0">
            <a:spAutoFit/>
          </a:bodyPr>
          <a:p>
            <a:pPr algn="l"/>
            <a:r>
              <a:rPr lang="en-US" sz="2000"/>
              <a:t>5. Items can be modified using key as index.</a:t>
            </a:r>
            <a:endParaRPr lang="en-US" sz="2000"/>
          </a:p>
          <a:p>
            <a:pPr algn="l"/>
            <a:endParaRPr lang="en-US" sz="2000"/>
          </a:p>
          <a:p>
            <a:pPr algn="l"/>
            <a:r>
              <a:rPr lang="en-US" sz="2000"/>
              <a:t>&gt;&gt;&gt; my_dict = {"A":"Ant", "B":"Bat"}</a:t>
            </a:r>
            <a:endParaRPr lang="en-US" sz="2000"/>
          </a:p>
          <a:p>
            <a:pPr algn="l"/>
            <a:r>
              <a:rPr lang="en-US" sz="2000"/>
              <a:t>&gt;&gt;&gt; my_dict["B"] = "Boll"</a:t>
            </a:r>
            <a:endParaRPr lang="en-US" sz="2000"/>
          </a:p>
          <a:p>
            <a:pPr algn="l"/>
            <a:r>
              <a:rPr lang="en-US" sz="2000"/>
              <a:t>&gt;&gt;&gt; print(my_dict)</a:t>
            </a:r>
            <a:endParaRPr lang="en-US" sz="2000"/>
          </a:p>
          <a:p>
            <a:pPr algn="l"/>
            <a:r>
              <a:rPr lang="en-US" sz="2000"/>
              <a:t>{'A': 'Ant', 'B': 'Boll'} </a:t>
            </a:r>
            <a:endParaRPr lang="en-US" sz="200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Table 6"/>
          <p:cNvGraphicFramePr>
            <a:graphicFrameLocks noGrp="1"/>
          </p:cNvGraphicFramePr>
          <p:nvPr/>
        </p:nvGraphicFramePr>
        <p:xfrm>
          <a:off x="455930" y="1045997"/>
          <a:ext cx="11379200" cy="3291205"/>
        </p:xfrm>
        <a:graphic>
          <a:graphicData uri="http://schemas.openxmlformats.org/drawingml/2006/table">
            <a:tbl>
              <a:tblPr firstRow="1" bandRow="1">
                <a:tableStyleId>{F5AB1C69-6EDB-4FF4-983F-18BD219EF322}</a:tableStyleId>
              </a:tblPr>
              <a:tblGrid>
                <a:gridCol w="737870"/>
                <a:gridCol w="2155825"/>
                <a:gridCol w="415734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1</a:t>
                      </a:r>
                      <a:endParaRPr lang="en-US" sz="2000" dirty="0" smtClean="0"/>
                    </a:p>
                  </a:txBody>
                  <a:tcPr/>
                </a:tc>
                <a:tc>
                  <a:txBody>
                    <a:bodyPr/>
                    <a:p>
                      <a:r>
                        <a:rPr lang="en-US" sz="2000" dirty="0" smtClean="0"/>
                        <a:t>clear()</a:t>
                      </a:r>
                      <a:endParaRPr lang="en-US" sz="2000" dirty="0" smtClean="0"/>
                    </a:p>
                  </a:txBody>
                  <a:tcPr/>
                </a:tc>
                <a:tc>
                  <a:txBody>
                    <a:bodyPr/>
                    <a:p>
                      <a:r>
                        <a:rPr lang="en-US" sz="2000" dirty="0" smtClean="0"/>
                        <a:t>Removes all items from the dictionary.</a:t>
                      </a:r>
                      <a:endParaRPr lang="en-US" sz="2000" dirty="0" smtClean="0"/>
                    </a:p>
                  </a:txBody>
                  <a:tcPr/>
                </a:tc>
                <a:tc>
                  <a:txBody>
                    <a:bodyPr/>
                    <a:p>
                      <a:pPr>
                        <a:buNone/>
                      </a:pPr>
                      <a:r>
                        <a:rPr lang="en-US" sz="2000" dirty="0" smtClean="0"/>
                        <a:t>&gt;&gt;&gt; d = {1 : "one"}</a:t>
                      </a:r>
                      <a:endParaRPr lang="en-US" sz="2000" dirty="0" smtClean="0"/>
                    </a:p>
                    <a:p>
                      <a:pPr>
                        <a:buNone/>
                      </a:pPr>
                      <a:r>
                        <a:rPr lang="en-US" sz="2000" dirty="0" smtClean="0"/>
                        <a:t>&gt;&gt;&gt; print(d)</a:t>
                      </a:r>
                      <a:endParaRPr lang="en-US" sz="2000" dirty="0" smtClean="0"/>
                    </a:p>
                    <a:p>
                      <a:pPr>
                        <a:buNone/>
                      </a:pPr>
                      <a:r>
                        <a:rPr lang="en-US" sz="2000" dirty="0" smtClean="0"/>
                        <a:t>{1: 'one'}</a:t>
                      </a:r>
                      <a:endParaRPr lang="en-US" sz="2000" dirty="0" smtClean="0"/>
                    </a:p>
                    <a:p>
                      <a:pPr>
                        <a:buNone/>
                      </a:pPr>
                      <a:r>
                        <a:rPr lang="en-US" sz="2000" dirty="0" smtClean="0"/>
                        <a:t>&gt;&gt;&gt; d.clear()</a:t>
                      </a:r>
                      <a:endParaRPr lang="en-US" sz="2000" dirty="0" smtClean="0"/>
                    </a:p>
                    <a:p>
                      <a:pPr>
                        <a:buNone/>
                      </a:pPr>
                      <a:r>
                        <a:rPr lang="en-US" sz="2000" dirty="0" smtClean="0"/>
                        <a:t>&gt;&gt;&gt; print(d)</a:t>
                      </a:r>
                      <a:endParaRPr lang="en-US" sz="2000" dirty="0" smtClean="0"/>
                    </a:p>
                    <a:p>
                      <a:pPr>
                        <a:buNone/>
                      </a:pPr>
                      <a:r>
                        <a:rPr lang="en-US" sz="2000" dirty="0" smtClean="0"/>
                        <a:t>{}</a:t>
                      </a:r>
                      <a:endParaRPr lang="en-US" sz="2000" dirty="0" smtClean="0"/>
                    </a:p>
                  </a:txBody>
                  <a:tcPr/>
                </a:tc>
              </a:tr>
              <a:tr h="1005840">
                <a:tc>
                  <a:txBody>
                    <a:bodyPr/>
                    <a:p>
                      <a:r>
                        <a:rPr lang="en-US" sz="2000" dirty="0" smtClean="0"/>
                        <a:t>2</a:t>
                      </a:r>
                      <a:endParaRPr lang="en-US" sz="2000" dirty="0" smtClean="0"/>
                    </a:p>
                  </a:txBody>
                  <a:tcPr/>
                </a:tc>
                <a:tc>
                  <a:txBody>
                    <a:bodyPr/>
                    <a:p>
                      <a:r>
                        <a:rPr lang="en-US" sz="2000" dirty="0" smtClean="0"/>
                        <a:t>copy()</a:t>
                      </a:r>
                      <a:endParaRPr lang="en-US" sz="2000" dirty="0" smtClean="0"/>
                    </a:p>
                  </a:txBody>
                  <a:tcPr/>
                </a:tc>
                <a:tc>
                  <a:txBody>
                    <a:bodyPr/>
                    <a:p>
                      <a:r>
                        <a:rPr lang="en-US" sz="2000" dirty="0" smtClean="0"/>
                        <a:t>Returns a shallow copy of the dictionary.</a:t>
                      </a:r>
                      <a:endParaRPr lang="en-US" sz="2000" dirty="0" smtClean="0"/>
                    </a:p>
                  </a:txBody>
                  <a:tcPr/>
                </a:tc>
                <a:tc>
                  <a:txBody>
                    <a:bodyPr/>
                    <a:p>
                      <a:pPr>
                        <a:buNone/>
                      </a:pPr>
                      <a:r>
                        <a:rPr lang="en-US" sz="2000" dirty="0" smtClean="0"/>
                        <a:t>&gt;&gt;&gt; d = {1 : "one"}</a:t>
                      </a:r>
                      <a:endParaRPr lang="en-US" sz="2000" dirty="0" smtClean="0"/>
                    </a:p>
                    <a:p>
                      <a:pPr>
                        <a:buNone/>
                      </a:pPr>
                      <a:r>
                        <a:rPr lang="en-US" sz="2000" dirty="0" smtClean="0"/>
                        <a:t>&gt;&gt;&gt; x = d.copy()</a:t>
                      </a:r>
                      <a:endParaRPr lang="en-US" sz="2000" dirty="0" smtClean="0"/>
                    </a:p>
                    <a:p>
                      <a:pPr>
                        <a:buNone/>
                      </a:pPr>
                      <a:r>
                        <a:rPr lang="en-US" sz="2000" dirty="0" smtClean="0"/>
                        <a:t>&gt;&gt;&gt; print(x)</a:t>
                      </a:r>
                      <a:endParaRPr lang="en-US" sz="2000" dirty="0" smtClean="0"/>
                    </a:p>
                    <a:p>
                      <a:pPr>
                        <a:buNone/>
                      </a:pPr>
                      <a:r>
                        <a:rPr lang="en-US" sz="2000" dirty="0" smtClean="0"/>
                        <a:t>{1: 'one'}</a:t>
                      </a:r>
                      <a:endParaRPr lang="en-US" sz="2000" dirty="0" smtClean="0"/>
                    </a:p>
                  </a:txBody>
                  <a:tcPr/>
                </a:tc>
              </a:tr>
              <a:tr h="426514">
                <a:tc>
                  <a:txBody>
                    <a:bodyPr/>
                    <a:p>
                      <a:r>
                        <a:rPr lang="en-US" sz="2000" dirty="0" smtClean="0"/>
                        <a:t>3</a:t>
                      </a:r>
                      <a:endParaRPr lang="en-US" sz="2000" dirty="0" smtClean="0"/>
                    </a:p>
                  </a:txBody>
                  <a:tcPr/>
                </a:tc>
                <a:tc>
                  <a:txBody>
                    <a:bodyPr/>
                    <a:p>
                      <a:r>
                        <a:rPr lang="en-US" sz="2000" dirty="0" smtClean="0"/>
                        <a:t>fromkeys(seq[, v])</a:t>
                      </a:r>
                      <a:endParaRPr lang="en-US" sz="2000" dirty="0" smtClean="0"/>
                    </a:p>
                  </a:txBody>
                  <a:tcPr/>
                </a:tc>
                <a:tc>
                  <a:txBody>
                    <a:bodyPr/>
                    <a:p>
                      <a:r>
                        <a:rPr lang="en-US" sz="2000" baseline="0" dirty="0" smtClean="0"/>
                        <a:t>Returns a new dictionary with keys from seq and value equal to v (defaults to None).</a:t>
                      </a:r>
                      <a:endParaRPr lang="en-US" sz="2000" baseline="0" dirty="0" smtClean="0"/>
                    </a:p>
                  </a:txBody>
                  <a:tcPr/>
                </a:tc>
                <a:tc>
                  <a:txBody>
                    <a:bodyPr/>
                    <a:p>
                      <a:pPr>
                        <a:buNone/>
                      </a:pPr>
                      <a:r>
                        <a:rPr lang="en-US" sz="2000" baseline="0" dirty="0" smtClean="0"/>
                        <a:t>&gt;&gt;&gt; d = {1:"one",2:"two",3:"three"}</a:t>
                      </a:r>
                      <a:endParaRPr lang="en-US" sz="2000" baseline="0" dirty="0" smtClean="0"/>
                    </a:p>
                    <a:p>
                      <a:pPr>
                        <a:buNone/>
                      </a:pPr>
                      <a:r>
                        <a:rPr lang="en-US" sz="2000" baseline="0" dirty="0" smtClean="0"/>
                        <a:t>&gt;&gt;&gt; x = dict.fromkeys(d)</a:t>
                      </a:r>
                      <a:endParaRPr lang="en-US" sz="2000" baseline="0" dirty="0" smtClean="0"/>
                    </a:p>
                    <a:p>
                      <a:pPr>
                        <a:buNone/>
                      </a:pPr>
                      <a:r>
                        <a:rPr lang="en-US" sz="2000" baseline="0" dirty="0" smtClean="0"/>
                        <a:t>&gt;&gt;&gt; print(x)</a:t>
                      </a:r>
                      <a:endParaRPr lang="en-US" sz="2000" baseline="0" dirty="0" smtClean="0"/>
                    </a:p>
                    <a:p>
                      <a:pPr>
                        <a:buNone/>
                      </a:pPr>
                      <a:r>
                        <a:rPr lang="en-US" sz="2000" baseline="0" dirty="0" smtClean="0"/>
                        <a:t>{1: None, 2: None, 3: None}</a:t>
                      </a:r>
                      <a:endParaRPr lang="en-US" sz="2000" baseline="0" dirty="0" smtClean="0"/>
                    </a:p>
                    <a:p>
                      <a:pPr>
                        <a:buNone/>
                      </a:pPr>
                      <a:r>
                        <a:rPr lang="en-US" sz="2000" baseline="0" dirty="0" smtClean="0"/>
                        <a:t>&gt;&gt;&gt;</a:t>
                      </a:r>
                      <a:endParaRPr lang="en-US" sz="2000" baseline="0" dirty="0" smtClean="0"/>
                    </a:p>
                  </a:txBody>
                  <a:tcPr/>
                </a:tc>
              </a:tr>
            </a:tbl>
          </a:graphicData>
        </a:graphic>
      </p:graphicFrame>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304419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Dictionary Methods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Table 6"/>
          <p:cNvGraphicFramePr>
            <a:graphicFrameLocks noGrp="1"/>
          </p:cNvGraphicFramePr>
          <p:nvPr/>
        </p:nvGraphicFramePr>
        <p:xfrm>
          <a:off x="406400" y="952652"/>
          <a:ext cx="11379200" cy="6705600"/>
        </p:xfrm>
        <a:graphic>
          <a:graphicData uri="http://schemas.openxmlformats.org/drawingml/2006/table">
            <a:tbl>
              <a:tblPr firstRow="1" bandRow="1">
                <a:tableStyleId>{F5AB1C69-6EDB-4FF4-983F-18BD219EF322}</a:tableStyleId>
              </a:tblPr>
              <a:tblGrid>
                <a:gridCol w="737870"/>
                <a:gridCol w="1566545"/>
                <a:gridCol w="3909060"/>
                <a:gridCol w="5165723"/>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4</a:t>
                      </a:r>
                      <a:endParaRPr lang="en-US" sz="2000" dirty="0" smtClean="0"/>
                    </a:p>
                  </a:txBody>
                  <a:tcPr/>
                </a:tc>
                <a:tc>
                  <a:txBody>
                    <a:bodyPr/>
                    <a:p>
                      <a:r>
                        <a:rPr lang="en-US" sz="2000" dirty="0" smtClean="0"/>
                        <a:t>get(key[,d])</a:t>
                      </a:r>
                      <a:endParaRPr lang="en-US" sz="2000" dirty="0" smtClean="0"/>
                    </a:p>
                  </a:txBody>
                  <a:tcPr/>
                </a:tc>
                <a:tc>
                  <a:txBody>
                    <a:bodyPr/>
                    <a:p>
                      <a:r>
                        <a:rPr lang="en-US" sz="2000" dirty="0" smtClean="0"/>
                        <a:t>Returns the value of the key. If the key does not exist, returns d (defaults to None).</a:t>
                      </a:r>
                      <a:endParaRPr lang="en-US" sz="2000" dirty="0" smtClean="0"/>
                    </a:p>
                  </a:txBody>
                  <a:tcPr/>
                </a:tc>
                <a:tc>
                  <a:txBody>
                    <a:bodyPr/>
                    <a:p>
                      <a:pPr>
                        <a:buNone/>
                      </a:pPr>
                      <a:r>
                        <a:rPr lang="en-US" sz="2000" dirty="0" smtClean="0">
                          <a:sym typeface="+mn-ea"/>
                        </a:rPr>
                        <a:t>&gt;&gt;&gt; d = {'A': 'Ant', 'B': 'Bat', 'C': 'Cat'}</a:t>
                      </a:r>
                      <a:endParaRPr lang="en-US" sz="2000" dirty="0" smtClean="0">
                        <a:sym typeface="+mn-ea"/>
                      </a:endParaRPr>
                    </a:p>
                    <a:p>
                      <a:pPr>
                        <a:buNone/>
                      </a:pPr>
                      <a:r>
                        <a:rPr lang="en-US" sz="2000" dirty="0" smtClean="0">
                          <a:sym typeface="+mn-ea"/>
                        </a:rPr>
                        <a:t>&gt;&gt;&gt; x = d.get('B')</a:t>
                      </a:r>
                      <a:endParaRPr lang="en-US" sz="2000" dirty="0" smtClean="0">
                        <a:sym typeface="+mn-ea"/>
                      </a:endParaRPr>
                    </a:p>
                    <a:p>
                      <a:pPr>
                        <a:buNone/>
                      </a:pPr>
                      <a:r>
                        <a:rPr lang="en-US" sz="2000" dirty="0" smtClean="0">
                          <a:sym typeface="+mn-ea"/>
                        </a:rPr>
                        <a:t>&gt;&gt;&gt; print(x)</a:t>
                      </a:r>
                      <a:endParaRPr lang="en-US" sz="2000" dirty="0" smtClean="0">
                        <a:sym typeface="+mn-ea"/>
                      </a:endParaRPr>
                    </a:p>
                    <a:p>
                      <a:pPr>
                        <a:buNone/>
                      </a:pPr>
                      <a:r>
                        <a:rPr lang="en-US" sz="2000" dirty="0" smtClean="0">
                          <a:sym typeface="+mn-ea"/>
                        </a:rPr>
                        <a:t>Bat</a:t>
                      </a:r>
                      <a:endParaRPr lang="en-US" sz="2000" dirty="0" smtClean="0">
                        <a:sym typeface="+mn-ea"/>
                      </a:endParaRPr>
                    </a:p>
                  </a:txBody>
                  <a:tcPr/>
                </a:tc>
              </a:tr>
              <a:tr h="701040">
                <a:tc>
                  <a:txBody>
                    <a:bodyPr/>
                    <a:p>
                      <a:r>
                        <a:rPr lang="en-US" sz="2000" dirty="0" smtClean="0"/>
                        <a:t>5</a:t>
                      </a:r>
                      <a:endParaRPr lang="en-US" sz="2000" dirty="0" smtClean="0"/>
                    </a:p>
                  </a:txBody>
                  <a:tcPr/>
                </a:tc>
                <a:tc>
                  <a:txBody>
                    <a:bodyPr/>
                    <a:p>
                      <a:r>
                        <a:rPr lang="en-US" sz="2000" dirty="0" smtClean="0"/>
                        <a:t>items()</a:t>
                      </a:r>
                      <a:endParaRPr lang="en-US" sz="2000" dirty="0" smtClean="0"/>
                    </a:p>
                  </a:txBody>
                  <a:tcPr/>
                </a:tc>
                <a:tc>
                  <a:txBody>
                    <a:bodyPr/>
                    <a:p>
                      <a:r>
                        <a:rPr lang="en-US" sz="2000" dirty="0" smtClean="0"/>
                        <a:t>Return a new object of the dictionary's items in (key, value) format.</a:t>
                      </a:r>
                      <a:endParaRPr lang="en-US" sz="2000" dirty="0" smtClean="0"/>
                    </a:p>
                  </a:txBody>
                  <a:tcPr/>
                </a:tc>
                <a:tc>
                  <a:txBody>
                    <a:bodyPr/>
                    <a:p>
                      <a:pPr>
                        <a:buNone/>
                      </a:pPr>
                      <a:r>
                        <a:rPr lang="en-US" sz="2000" dirty="0" smtClean="0"/>
                        <a:t>&gt;&gt;&gt; d</a:t>
                      </a:r>
                      <a:endParaRPr lang="en-US" sz="2000" dirty="0" smtClean="0"/>
                    </a:p>
                    <a:p>
                      <a:pPr>
                        <a:buNone/>
                      </a:pPr>
                      <a:r>
                        <a:rPr lang="en-US" sz="2000" dirty="0" smtClean="0"/>
                        <a:t>{'A': 'Ant', 'B': 'Bat', 'C': 'Cat'}</a:t>
                      </a:r>
                      <a:endParaRPr lang="en-US" sz="2000" dirty="0" smtClean="0"/>
                    </a:p>
                    <a:p>
                      <a:pPr>
                        <a:buNone/>
                      </a:pPr>
                      <a:r>
                        <a:rPr lang="en-US" sz="2000" dirty="0" smtClean="0"/>
                        <a:t>&gt;&gt;&gt; x = d.items()</a:t>
                      </a:r>
                      <a:endParaRPr lang="en-US" sz="2000" dirty="0" smtClean="0"/>
                    </a:p>
                    <a:p>
                      <a:pPr>
                        <a:buNone/>
                      </a:pPr>
                      <a:r>
                        <a:rPr lang="en-US" sz="2000" dirty="0" smtClean="0"/>
                        <a:t>&gt;&gt;&gt; x</a:t>
                      </a:r>
                      <a:endParaRPr lang="en-US" sz="2000" dirty="0" smtClean="0"/>
                    </a:p>
                    <a:p>
                      <a:pPr>
                        <a:buNone/>
                      </a:pPr>
                      <a:r>
                        <a:rPr lang="en-US" sz="2000" dirty="0" smtClean="0"/>
                        <a:t>dict_items([('A', 'Ant'), ('B', 'Bat'), ('C', 'Cat')])</a:t>
                      </a:r>
                      <a:endParaRPr lang="en-US" sz="2000" dirty="0" smtClean="0"/>
                    </a:p>
                  </a:txBody>
                  <a:tcPr/>
                </a:tc>
              </a:tr>
              <a:tr h="1005840">
                <a:tc>
                  <a:txBody>
                    <a:bodyPr/>
                    <a:p>
                      <a:r>
                        <a:rPr lang="en-US" sz="2000" dirty="0" smtClean="0"/>
                        <a:t>6</a:t>
                      </a:r>
                      <a:endParaRPr lang="en-US" sz="2000" dirty="0" smtClean="0"/>
                    </a:p>
                  </a:txBody>
                  <a:tcPr/>
                </a:tc>
                <a:tc>
                  <a:txBody>
                    <a:bodyPr/>
                    <a:p>
                      <a:r>
                        <a:rPr lang="en-US" sz="2000" dirty="0" smtClean="0"/>
                        <a:t>keys()</a:t>
                      </a:r>
                      <a:endParaRPr lang="en-US" sz="2000" dirty="0" smtClean="0"/>
                    </a:p>
                  </a:txBody>
                  <a:tcPr/>
                </a:tc>
                <a:tc>
                  <a:txBody>
                    <a:bodyPr/>
                    <a:p>
                      <a:r>
                        <a:rPr lang="en-US" sz="2000" dirty="0" smtClean="0"/>
                        <a:t>Returns a new object of the dictionary's keys.</a:t>
                      </a:r>
                      <a:endParaRPr lang="en-US" sz="2000" dirty="0" smtClean="0"/>
                    </a:p>
                  </a:txBody>
                  <a:tcPr/>
                </a:tc>
                <a:tc>
                  <a:txBody>
                    <a:bodyPr/>
                    <a:p>
                      <a:pPr>
                        <a:buNone/>
                      </a:pPr>
                      <a:r>
                        <a:rPr lang="en-US" sz="2000" dirty="0" smtClean="0"/>
                        <a:t>&gt;&gt;&gt; d</a:t>
                      </a:r>
                      <a:endParaRPr lang="en-US" sz="2000" dirty="0" smtClean="0"/>
                    </a:p>
                    <a:p>
                      <a:pPr>
                        <a:buNone/>
                      </a:pPr>
                      <a:r>
                        <a:rPr lang="en-US" sz="2000" dirty="0" smtClean="0"/>
                        <a:t>{'A': 'Ant', 'B': 'Bat', 'C': 'Cat'}</a:t>
                      </a:r>
                      <a:endParaRPr lang="en-US" sz="2000" dirty="0" smtClean="0"/>
                    </a:p>
                    <a:p>
                      <a:pPr>
                        <a:buNone/>
                      </a:pPr>
                      <a:r>
                        <a:rPr lang="en-US" sz="2000" dirty="0" smtClean="0"/>
                        <a:t>&gt;&gt;&gt; x = d.keys()</a:t>
                      </a:r>
                      <a:endParaRPr lang="en-US" sz="2000" dirty="0" smtClean="0"/>
                    </a:p>
                    <a:p>
                      <a:pPr>
                        <a:buNone/>
                      </a:pPr>
                      <a:r>
                        <a:rPr lang="en-US" sz="2000" dirty="0" smtClean="0"/>
                        <a:t>&gt;&gt;&gt; x</a:t>
                      </a:r>
                      <a:endParaRPr lang="en-US" sz="2000" dirty="0" smtClean="0"/>
                    </a:p>
                    <a:p>
                      <a:pPr>
                        <a:buNone/>
                      </a:pPr>
                      <a:r>
                        <a:rPr lang="en-US" sz="2000" dirty="0" smtClean="0"/>
                        <a:t>dict_keys(['A', 'B', 'C'])</a:t>
                      </a:r>
                      <a:endParaRPr lang="en-US" sz="2000" dirty="0" smtClean="0"/>
                    </a:p>
                  </a:txBody>
                  <a:tcPr/>
                </a:tc>
              </a:tr>
            </a:tbl>
          </a:graphicData>
        </a:graphic>
      </p:graphicFrame>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304419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Dictionary Methods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Table 6"/>
          <p:cNvGraphicFramePr>
            <a:graphicFrameLocks noGrp="1"/>
          </p:cNvGraphicFramePr>
          <p:nvPr/>
        </p:nvGraphicFramePr>
        <p:xfrm>
          <a:off x="406400" y="952652"/>
          <a:ext cx="11379200" cy="4998085"/>
        </p:xfrm>
        <a:graphic>
          <a:graphicData uri="http://schemas.openxmlformats.org/drawingml/2006/table">
            <a:tbl>
              <a:tblPr firstRow="1" bandRow="1">
                <a:tableStyleId>{F5AB1C69-6EDB-4FF4-983F-18BD219EF322}</a:tableStyleId>
              </a:tblPr>
              <a:tblGrid>
                <a:gridCol w="737870"/>
                <a:gridCol w="2140585"/>
                <a:gridCol w="417258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7</a:t>
                      </a:r>
                      <a:endParaRPr lang="en-US" sz="2000" dirty="0" smtClean="0"/>
                    </a:p>
                  </a:txBody>
                  <a:tcPr/>
                </a:tc>
                <a:tc>
                  <a:txBody>
                    <a:bodyPr/>
                    <a:p>
                      <a:r>
                        <a:rPr lang="en-US" sz="2000" dirty="0" smtClean="0"/>
                        <a:t>pop(key[,d])</a:t>
                      </a:r>
                      <a:endParaRPr lang="en-US" sz="2000" dirty="0" smtClean="0"/>
                    </a:p>
                  </a:txBody>
                  <a:tcPr/>
                </a:tc>
                <a:tc>
                  <a:txBody>
                    <a:bodyPr/>
                    <a:p>
                      <a:r>
                        <a:rPr lang="en-US" sz="2000" baseline="0" dirty="0" smtClean="0"/>
                        <a:t>Removes the item with the key and returns its value or d if key is not found. If d is not provided and the key is not found, it raises KeyError.</a:t>
                      </a:r>
                      <a:endParaRPr lang="en-US" sz="2000" baseline="0" dirty="0" smtClean="0"/>
                    </a:p>
                  </a:txBody>
                  <a:tcPr/>
                </a:tc>
                <a:tc>
                  <a:txBody>
                    <a:bodyPr/>
                    <a:p>
                      <a:pPr>
                        <a:buNone/>
                      </a:pPr>
                      <a:r>
                        <a:rPr lang="en-US" sz="2000" dirty="0" smtClean="0"/>
                        <a:t>&gt;&gt;&gt; d</a:t>
                      </a:r>
                      <a:endParaRPr lang="en-US" sz="2000" dirty="0" smtClean="0"/>
                    </a:p>
                    <a:p>
                      <a:pPr>
                        <a:buNone/>
                      </a:pPr>
                      <a:r>
                        <a:rPr lang="en-US" sz="2000" dirty="0" smtClean="0"/>
                        <a:t>{'A': 'Ant', 'B': 'Bat', 'C': 'Cat'}</a:t>
                      </a:r>
                      <a:endParaRPr lang="en-US" sz="2000" dirty="0" smtClean="0"/>
                    </a:p>
                    <a:p>
                      <a:pPr>
                        <a:buNone/>
                      </a:pPr>
                      <a:r>
                        <a:rPr lang="en-US" sz="2000" dirty="0" smtClean="0"/>
                        <a:t>&gt;&gt;&gt; x = d.pop('B')</a:t>
                      </a:r>
                      <a:endParaRPr lang="en-US" sz="2000" dirty="0" smtClean="0"/>
                    </a:p>
                    <a:p>
                      <a:pPr>
                        <a:buNone/>
                      </a:pPr>
                      <a:r>
                        <a:rPr lang="en-US" sz="2000" dirty="0" smtClean="0"/>
                        <a:t>&gt;&gt;&gt; x</a:t>
                      </a:r>
                      <a:endParaRPr lang="en-US" sz="2000" dirty="0" smtClean="0"/>
                    </a:p>
                    <a:p>
                      <a:pPr>
                        <a:buNone/>
                      </a:pPr>
                      <a:r>
                        <a:rPr lang="en-US" sz="2000" dirty="0" smtClean="0"/>
                        <a:t>'Bat'</a:t>
                      </a:r>
                      <a:endParaRPr lang="en-US" sz="2000" dirty="0" smtClean="0"/>
                    </a:p>
                  </a:txBody>
                  <a:tcPr/>
                </a:tc>
              </a:tr>
              <a:tr h="701040">
                <a:tc>
                  <a:txBody>
                    <a:bodyPr/>
                    <a:p>
                      <a:r>
                        <a:rPr lang="en-US" sz="2000" dirty="0" smtClean="0"/>
                        <a:t>8</a:t>
                      </a:r>
                      <a:endParaRPr lang="en-US" sz="2000" dirty="0" smtClean="0"/>
                    </a:p>
                  </a:txBody>
                  <a:tcPr/>
                </a:tc>
                <a:tc>
                  <a:txBody>
                    <a:bodyPr/>
                    <a:p>
                      <a:r>
                        <a:rPr lang="en-US" sz="2000" dirty="0" smtClean="0"/>
                        <a:t>popitem()</a:t>
                      </a:r>
                      <a:endParaRPr lang="en-US" sz="2000" dirty="0" smtClean="0"/>
                    </a:p>
                  </a:txBody>
                  <a:tcPr/>
                </a:tc>
                <a:tc>
                  <a:txBody>
                    <a:bodyPr/>
                    <a:p>
                      <a:r>
                        <a:rPr lang="en-US" sz="2000" dirty="0" smtClean="0"/>
                        <a:t>Removes and returns an arbitrary item (key, value). Raises KeyError if the dictionary is empty.</a:t>
                      </a:r>
                      <a:endParaRPr lang="en-US" sz="2000" dirty="0" smtClean="0"/>
                    </a:p>
                  </a:txBody>
                  <a:tcPr/>
                </a:tc>
                <a:tc>
                  <a:txBody>
                    <a:bodyPr/>
                    <a:p>
                      <a:pPr>
                        <a:buNone/>
                      </a:pPr>
                      <a:r>
                        <a:rPr lang="en-US" sz="2000" dirty="0" smtClean="0">
                          <a:sym typeface="+mn-ea"/>
                        </a:rPr>
                        <a:t>&gt;&gt;&gt; d</a:t>
                      </a:r>
                      <a:endParaRPr lang="en-US" sz="2000" dirty="0" smtClean="0"/>
                    </a:p>
                    <a:p>
                      <a:pPr>
                        <a:buNone/>
                      </a:pPr>
                      <a:r>
                        <a:rPr lang="en-US" sz="2000" dirty="0" smtClean="0">
                          <a:sym typeface="+mn-ea"/>
                        </a:rPr>
                        <a:t>{'A': 'Ant', 'B': 'Bat', 'C': 'Cat'}</a:t>
                      </a:r>
                      <a:endParaRPr lang="en-US" sz="2000" dirty="0" smtClean="0">
                        <a:sym typeface="+mn-ea"/>
                      </a:endParaRPr>
                    </a:p>
                    <a:p>
                      <a:pPr>
                        <a:buNone/>
                      </a:pPr>
                      <a:r>
                        <a:rPr lang="en-US" sz="2000" dirty="0" smtClean="0"/>
                        <a:t>&gt;&gt;&gt; d.popitem()</a:t>
                      </a:r>
                      <a:endParaRPr lang="en-US" sz="2000" dirty="0" smtClean="0"/>
                    </a:p>
                    <a:p>
                      <a:pPr>
                        <a:buNone/>
                      </a:pPr>
                      <a:r>
                        <a:rPr lang="en-US" sz="2000" dirty="0" smtClean="0"/>
                        <a:t>('C', 'Cat')</a:t>
                      </a:r>
                      <a:endParaRPr lang="en-US" sz="2000" dirty="0" smtClean="0"/>
                    </a:p>
                  </a:txBody>
                  <a:tcPr/>
                </a:tc>
              </a:tr>
              <a:tr h="701040">
                <a:tc>
                  <a:txBody>
                    <a:bodyPr/>
                    <a:p>
                      <a:r>
                        <a:rPr lang="en-US" sz="2000" dirty="0" smtClean="0"/>
                        <a:t>9</a:t>
                      </a:r>
                      <a:endParaRPr lang="en-US" sz="2000" dirty="0" smtClean="0"/>
                    </a:p>
                  </a:txBody>
                  <a:tcPr/>
                </a:tc>
                <a:tc>
                  <a:txBody>
                    <a:bodyPr/>
                    <a:p>
                      <a:r>
                        <a:rPr lang="en-US" sz="2000" dirty="0" smtClean="0"/>
                        <a:t>setdefault(key[,d])</a:t>
                      </a:r>
                      <a:endParaRPr lang="en-US" sz="2000" dirty="0" smtClean="0"/>
                    </a:p>
                  </a:txBody>
                  <a:tcPr/>
                </a:tc>
                <a:tc>
                  <a:txBody>
                    <a:bodyPr/>
                    <a:p>
                      <a:r>
                        <a:rPr lang="en-US" sz="2000" dirty="0" smtClean="0"/>
                        <a:t>Returns the corresponding value if the key is in the dictionary. If not, inserts the key with a value of d and returns d (defaults to None).</a:t>
                      </a:r>
                      <a:endParaRPr lang="en-US" sz="2000" dirty="0" smtClean="0"/>
                    </a:p>
                  </a:txBody>
                  <a:tcPr/>
                </a:tc>
                <a:tc>
                  <a:txBody>
                    <a:bodyPr/>
                    <a:p>
                      <a:pPr>
                        <a:buNone/>
                      </a:pPr>
                      <a:r>
                        <a:rPr lang="en-US" sz="2000" dirty="0" smtClean="0"/>
                        <a:t>&gt;&gt;&gt; d</a:t>
                      </a:r>
                      <a:endParaRPr lang="en-US" sz="2000" dirty="0" smtClean="0"/>
                    </a:p>
                    <a:p>
                      <a:pPr>
                        <a:buNone/>
                      </a:pPr>
                      <a:r>
                        <a:rPr lang="en-US" sz="2000" dirty="0" smtClean="0"/>
                        <a:t>{'A': 'Ant'}</a:t>
                      </a:r>
                      <a:endParaRPr lang="en-US" sz="2000" dirty="0" smtClean="0"/>
                    </a:p>
                    <a:p>
                      <a:pPr>
                        <a:buNone/>
                      </a:pPr>
                      <a:r>
                        <a:rPr lang="en-US" sz="2000" dirty="0" smtClean="0"/>
                        <a:t>&gt;&gt;&gt; x = d.setdefault('B',"Bat")</a:t>
                      </a:r>
                      <a:endParaRPr lang="en-US" sz="2000" dirty="0" smtClean="0"/>
                    </a:p>
                    <a:p>
                      <a:pPr>
                        <a:buNone/>
                      </a:pPr>
                      <a:r>
                        <a:rPr lang="en-US" sz="2000" dirty="0" smtClean="0"/>
                        <a:t>&gt;&gt;&gt; d</a:t>
                      </a:r>
                      <a:endParaRPr lang="en-US" sz="2000" dirty="0" smtClean="0"/>
                    </a:p>
                    <a:p>
                      <a:pPr>
                        <a:buNone/>
                      </a:pPr>
                      <a:r>
                        <a:rPr lang="en-US" sz="2000" dirty="0" smtClean="0"/>
                        <a:t>{'A': 'Ant', 'B': 'Bat'}</a:t>
                      </a:r>
                      <a:endParaRPr lang="en-US" sz="2000" dirty="0" smtClean="0"/>
                    </a:p>
                    <a:p>
                      <a:pPr>
                        <a:buNone/>
                      </a:pPr>
                      <a:r>
                        <a:rPr lang="en-US" sz="2000" dirty="0" smtClean="0"/>
                        <a:t>&gt;&gt;&gt; x</a:t>
                      </a:r>
                      <a:endParaRPr lang="en-US" sz="2000" dirty="0" smtClean="0"/>
                    </a:p>
                    <a:p>
                      <a:pPr>
                        <a:buNone/>
                      </a:pPr>
                      <a:r>
                        <a:rPr lang="en-US" sz="2000" dirty="0" smtClean="0"/>
                        <a:t>'Bat'</a:t>
                      </a:r>
                      <a:endParaRPr lang="en-US" sz="2000" dirty="0" smtClean="0"/>
                    </a:p>
                  </a:txBody>
                  <a:tcPr/>
                </a:tc>
              </a:tr>
            </a:tbl>
          </a:graphicData>
        </a:graphic>
      </p:graphicFrame>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304419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Dictionary Methods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7" name="Table 6"/>
          <p:cNvGraphicFramePr>
            <a:graphicFrameLocks noGrp="1"/>
          </p:cNvGraphicFramePr>
          <p:nvPr/>
        </p:nvGraphicFramePr>
        <p:xfrm>
          <a:off x="406400" y="952652"/>
          <a:ext cx="11379200" cy="2164080"/>
        </p:xfrm>
        <a:graphic>
          <a:graphicData uri="http://schemas.openxmlformats.org/drawingml/2006/table">
            <a:tbl>
              <a:tblPr firstRow="1" bandRow="1">
                <a:tableStyleId>{F5AB1C69-6EDB-4FF4-983F-18BD219EF322}</a:tableStyleId>
              </a:tblPr>
              <a:tblGrid>
                <a:gridCol w="737870"/>
                <a:gridCol w="2280285"/>
                <a:gridCol w="4032881"/>
                <a:gridCol w="4328162"/>
              </a:tblGrid>
              <a:tr h="457200">
                <a:tc>
                  <a:txBody>
                    <a:bodyPr/>
                    <a:p>
                      <a:r>
                        <a:rPr lang="en-US" sz="2000" dirty="0" smtClean="0">
                          <a:solidFill>
                            <a:schemeClr val="bg1"/>
                          </a:solidFill>
                        </a:rPr>
                        <a:t>S.No</a:t>
                      </a:r>
                      <a:endParaRPr lang="en-US" sz="2000" dirty="0" smtClean="0">
                        <a:solidFill>
                          <a:schemeClr val="bg1"/>
                        </a:solidFill>
                      </a:endParaRPr>
                    </a:p>
                  </a:txBody>
                  <a:tcPr/>
                </a:tc>
                <a:tc>
                  <a:txBody>
                    <a:bodyPr/>
                    <a:p>
                      <a:r>
                        <a:rPr lang="en-US" sz="2000" dirty="0" smtClean="0"/>
                        <a:t>Method</a:t>
                      </a:r>
                      <a:endParaRPr lang="en-US" sz="2000" dirty="0" smtClean="0"/>
                    </a:p>
                  </a:txBody>
                  <a:tcPr/>
                </a:tc>
                <a:tc>
                  <a:txBody>
                    <a:bodyPr/>
                    <a:p>
                      <a:r>
                        <a:rPr lang="en-US" sz="2000" dirty="0" smtClean="0"/>
                        <a:t>Description</a:t>
                      </a:r>
                      <a:endParaRPr lang="en-US" sz="2000" dirty="0" smtClean="0"/>
                    </a:p>
                  </a:txBody>
                  <a:tcPr/>
                </a:tc>
                <a:tc>
                  <a:txBody>
                    <a:bodyPr/>
                    <a:p>
                      <a:pPr>
                        <a:buNone/>
                      </a:pPr>
                      <a:r>
                        <a:rPr lang="en-US" sz="2000" dirty="0" smtClean="0"/>
                        <a:t>Example</a:t>
                      </a:r>
                      <a:endParaRPr lang="en-US" sz="2000" dirty="0" smtClean="0"/>
                    </a:p>
                  </a:txBody>
                  <a:tcPr/>
                </a:tc>
              </a:tr>
              <a:tr h="701040">
                <a:tc>
                  <a:txBody>
                    <a:bodyPr/>
                    <a:p>
                      <a:r>
                        <a:rPr lang="en-US" sz="2000" dirty="0" smtClean="0"/>
                        <a:t>10</a:t>
                      </a:r>
                      <a:endParaRPr lang="en-US" sz="2000" dirty="0" smtClean="0"/>
                    </a:p>
                  </a:txBody>
                  <a:tcPr/>
                </a:tc>
                <a:tc>
                  <a:txBody>
                    <a:bodyPr/>
                    <a:p>
                      <a:r>
                        <a:rPr lang="en-US" sz="2000" dirty="0" smtClean="0"/>
                        <a:t>update([other])</a:t>
                      </a:r>
                      <a:endParaRPr lang="en-US" sz="2000" dirty="0" smtClean="0"/>
                    </a:p>
                  </a:txBody>
                  <a:tcPr/>
                </a:tc>
                <a:tc>
                  <a:txBody>
                    <a:bodyPr/>
                    <a:p>
                      <a:r>
                        <a:rPr lang="en-US" sz="2000" dirty="0" smtClean="0"/>
                        <a:t>Updates the dictionary with the key/value pairs from other, overwriting existing keys.</a:t>
                      </a:r>
                      <a:endParaRPr lang="en-US" sz="2000" dirty="0" smtClean="0"/>
                    </a:p>
                  </a:txBody>
                  <a:tcPr/>
                </a:tc>
                <a:tc>
                  <a:txBody>
                    <a:bodyPr/>
                    <a:p>
                      <a:pPr>
                        <a:buNone/>
                      </a:pPr>
                      <a:r>
                        <a:rPr lang="en-US" sz="2000" dirty="0" smtClean="0"/>
                        <a:t>&gt;&gt;&gt; d</a:t>
                      </a:r>
                      <a:endParaRPr lang="en-US" sz="2000" dirty="0" smtClean="0"/>
                    </a:p>
                    <a:p>
                      <a:pPr>
                        <a:buNone/>
                      </a:pPr>
                      <a:r>
                        <a:rPr lang="en-US" sz="2000" dirty="0" smtClean="0"/>
                        <a:t>{'A': 'Ant', 'B': 'Bat'}</a:t>
                      </a:r>
                      <a:endParaRPr lang="en-US" sz="2000" dirty="0" smtClean="0"/>
                    </a:p>
                    <a:p>
                      <a:pPr>
                        <a:buNone/>
                      </a:pPr>
                      <a:r>
                        <a:rPr lang="en-US" sz="2000" dirty="0" smtClean="0"/>
                        <a:t>&gt;&gt;&gt; x = {'C':'Cat'}</a:t>
                      </a:r>
                      <a:endParaRPr lang="en-US" sz="2000" dirty="0" smtClean="0"/>
                    </a:p>
                    <a:p>
                      <a:pPr>
                        <a:buNone/>
                      </a:pPr>
                      <a:r>
                        <a:rPr lang="en-US" sz="2000" dirty="0" smtClean="0"/>
                        <a:t>&gt;&gt;&gt; x</a:t>
                      </a:r>
                      <a:endParaRPr lang="en-US" sz="2000" dirty="0" smtClean="0"/>
                    </a:p>
                    <a:p>
                      <a:pPr>
                        <a:buNone/>
                      </a:pPr>
                      <a:r>
                        <a:rPr lang="en-US" sz="2000" dirty="0" smtClean="0"/>
                        <a:t>{'C': 'Cat'}</a:t>
                      </a:r>
                      <a:endParaRPr lang="en-US" sz="2000" dirty="0" smtClean="0"/>
                    </a:p>
                    <a:p>
                      <a:pPr>
                        <a:buNone/>
                      </a:pPr>
                      <a:r>
                        <a:rPr lang="en-US" sz="2000" dirty="0" smtClean="0"/>
                        <a:t>&gt;&gt;&gt; d.update(x)</a:t>
                      </a:r>
                      <a:endParaRPr lang="en-US" sz="2000" dirty="0" smtClean="0"/>
                    </a:p>
                    <a:p>
                      <a:pPr>
                        <a:buNone/>
                      </a:pPr>
                      <a:r>
                        <a:rPr lang="en-US" sz="2000" dirty="0" smtClean="0"/>
                        <a:t>&gt;&gt;&gt; d</a:t>
                      </a:r>
                      <a:endParaRPr lang="en-US" sz="2000" dirty="0" smtClean="0"/>
                    </a:p>
                    <a:p>
                      <a:pPr>
                        <a:buNone/>
                      </a:pPr>
                      <a:r>
                        <a:rPr lang="en-US" sz="2000" dirty="0" smtClean="0"/>
                        <a:t>{'A': 'Ant', 'B': 'Bat', 'C': 'Cat'}</a:t>
                      </a:r>
                      <a:endParaRPr lang="en-US" sz="2000" dirty="0" smtClean="0"/>
                    </a:p>
                    <a:p>
                      <a:pPr>
                        <a:buNone/>
                      </a:pPr>
                      <a:r>
                        <a:rPr lang="en-US" sz="2000" dirty="0" smtClean="0"/>
                        <a:t>&gt;&gt;&gt; </a:t>
                      </a:r>
                      <a:endParaRPr lang="en-US" sz="2000" dirty="0" smtClean="0"/>
                    </a:p>
                  </a:txBody>
                  <a:tcPr/>
                </a:tc>
              </a:tr>
              <a:tr h="701040">
                <a:tc>
                  <a:txBody>
                    <a:bodyPr/>
                    <a:p>
                      <a:r>
                        <a:rPr lang="en-US" sz="2000" dirty="0" smtClean="0"/>
                        <a:t>11</a:t>
                      </a:r>
                      <a:endParaRPr lang="en-US" sz="2000" dirty="0" smtClean="0"/>
                    </a:p>
                  </a:txBody>
                  <a:tcPr/>
                </a:tc>
                <a:tc>
                  <a:txBody>
                    <a:bodyPr/>
                    <a:p>
                      <a:r>
                        <a:rPr lang="en-US" sz="2000" dirty="0" smtClean="0"/>
                        <a:t>values()</a:t>
                      </a:r>
                      <a:endParaRPr lang="en-US" sz="2000" dirty="0" smtClean="0"/>
                    </a:p>
                  </a:txBody>
                  <a:tcPr/>
                </a:tc>
                <a:tc>
                  <a:txBody>
                    <a:bodyPr/>
                    <a:p>
                      <a:r>
                        <a:rPr lang="en-US" sz="2000" baseline="0" dirty="0" smtClean="0"/>
                        <a:t>Returns a new object of the dictionary's values</a:t>
                      </a:r>
                      <a:endParaRPr lang="en-US" sz="2000" baseline="0" dirty="0" smtClean="0"/>
                    </a:p>
                  </a:txBody>
                  <a:tcPr/>
                </a:tc>
                <a:tc>
                  <a:txBody>
                    <a:bodyPr/>
                    <a:p>
                      <a:pPr>
                        <a:buNone/>
                      </a:pPr>
                      <a:r>
                        <a:rPr lang="en-US" sz="2000" dirty="0" smtClean="0"/>
                        <a:t>&gt;&gt;&gt; d</a:t>
                      </a:r>
                      <a:endParaRPr lang="en-US" sz="2000" dirty="0" smtClean="0"/>
                    </a:p>
                    <a:p>
                      <a:pPr>
                        <a:buNone/>
                      </a:pPr>
                      <a:r>
                        <a:rPr lang="en-US" sz="2000" dirty="0" smtClean="0"/>
                        <a:t>{'A': 'Ant', 'B': 'Bat'}</a:t>
                      </a:r>
                      <a:endParaRPr lang="en-US" sz="2000" dirty="0" smtClean="0"/>
                    </a:p>
                    <a:p>
                      <a:pPr>
                        <a:buNone/>
                      </a:pPr>
                      <a:r>
                        <a:rPr lang="en-US" sz="2000" dirty="0" smtClean="0"/>
                        <a:t>&gt;&gt;&gt; d.values()</a:t>
                      </a:r>
                      <a:endParaRPr lang="en-US" sz="2000" dirty="0" smtClean="0"/>
                    </a:p>
                    <a:p>
                      <a:pPr>
                        <a:buNone/>
                      </a:pPr>
                      <a:r>
                        <a:rPr lang="en-US" sz="2000" dirty="0" smtClean="0"/>
                        <a:t>dict_values(['Ant', 'Bat'])</a:t>
                      </a:r>
                      <a:endParaRPr lang="en-US" sz="2000" dirty="0" smtClean="0"/>
                    </a:p>
                  </a:txBody>
                  <a:tcPr/>
                </a:tc>
              </a:tr>
            </a:tbl>
          </a:graphicData>
        </a:graphic>
      </p:graphicFrame>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5"/>
          <p:cNvSpPr txBox="1"/>
          <p:nvPr/>
        </p:nvSpPr>
        <p:spPr>
          <a:xfrm>
            <a:off x="-101" y="-92"/>
            <a:ext cx="304419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Dictionary Methods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944" y="1644"/>
              <a:ext cx="2831" cy="919"/>
            </a:xfrm>
            <a:prstGeom prst="rect">
              <a:avLst/>
            </a:prstGeom>
          </p:spPr>
          <p:txBody>
            <a:bodyPr wrap="none">
              <a:spAutoFit/>
            </a:bodyPr>
            <a:p>
              <a:pPr algn="l"/>
              <a:r>
                <a:rPr lang="en-US" sz="3200" b="1" dirty="0">
                  <a:cs typeface="Times New Roman" panose="02020603050405020304" pitchFamily="18" charset="0"/>
                </a:rPr>
                <a:t>12. Errors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4167505" cy="193802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Types of Errors</a:t>
            </a:r>
            <a:endParaRPr lang="en-US" sz="2400" dirty="0" smtClean="0">
              <a:sym typeface="+mn-ea"/>
            </a:endParaRPr>
          </a:p>
          <a:p>
            <a:pPr marL="914400" lvl="1" indent="-457200" algn="l">
              <a:buFont typeface="+mj-lt"/>
              <a:buAutoNum type="arabicPeriod"/>
            </a:pPr>
            <a:r>
              <a:rPr lang="en-US" sz="2400"/>
              <a:t>Common run time errors</a:t>
            </a:r>
            <a:endParaRPr lang="en-US" sz="2400"/>
          </a:p>
          <a:p>
            <a:pPr marL="914400" lvl="1" indent="-457200" algn="l">
              <a:buFont typeface="+mj-lt"/>
              <a:buAutoNum type="arabicPeriod"/>
            </a:pPr>
            <a:r>
              <a:rPr lang="en-US" sz="2400"/>
              <a:t>Examples</a:t>
            </a:r>
            <a:endParaRPr lang="en-US"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7" name="TextBox 16"/>
          <p:cNvSpPr txBox="1"/>
          <p:nvPr/>
        </p:nvSpPr>
        <p:spPr>
          <a:xfrm>
            <a:off x="205" y="43132"/>
            <a:ext cx="3700145" cy="521970"/>
          </a:xfrm>
          <a:prstGeom prst="rect">
            <a:avLst/>
          </a:prstGeom>
          <a:noFill/>
        </p:spPr>
        <p:txBody>
          <a:bodyPr wrap="none" rtlCol="0">
            <a:spAutoFit/>
            <a:scene3d>
              <a:camera prst="orthographicFront"/>
              <a:lightRig rig="threePt" dir="t"/>
            </a:scene3d>
          </a:bodyPr>
          <a:p>
            <a:r>
              <a:rPr lang="en-US" sz="2800" dirty="0">
                <a:gradFill>
                  <a:gsLst>
                    <a:gs pos="21000">
                      <a:srgbClr val="53575C"/>
                    </a:gs>
                    <a:gs pos="88000">
                      <a:srgbClr val="C5C7CA"/>
                    </a:gs>
                  </a:gsLst>
                  <a:lin ang="5400000"/>
                </a:gradFill>
                <a:effectLst/>
                <a:cs typeface="Times New Roman" panose="02020603050405020304" pitchFamily="18" charset="0"/>
              </a:rPr>
              <a:t>4. Installation of Python </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4" name="TextBox 1"/>
          <p:cNvSpPr txBox="1"/>
          <p:nvPr/>
        </p:nvSpPr>
        <p:spPr>
          <a:xfrm>
            <a:off x="700249" y="1194248"/>
            <a:ext cx="9084039" cy="1107996"/>
          </a:xfrm>
          <a:prstGeom prst="rect">
            <a:avLst/>
          </a:prstGeom>
          <a:noFill/>
        </p:spPr>
        <p:txBody>
          <a:bodyPr wrap="square" rtlCol="0">
            <a:spAutoFit/>
          </a:bodyPr>
          <a:lstStyle/>
          <a:p>
            <a:pPr lvl="0">
              <a:buClr>
                <a:schemeClr val="dk1"/>
              </a:buClr>
              <a:buSzPts val="3200"/>
            </a:pPr>
            <a:r>
              <a:rPr lang="en-US" sz="2400" dirty="0">
                <a:solidFill>
                  <a:schemeClr val="dk1"/>
                </a:solidFill>
                <a:ea typeface="Calibri" panose="020F0502020204030204"/>
                <a:cs typeface="Calibri" panose="020F0502020204030204"/>
                <a:sym typeface="Calibri" panose="020F0502020204030204"/>
              </a:rPr>
              <a:t>Download the latest version of python from official website for </a:t>
            </a:r>
            <a:endParaRPr lang="en-US" sz="2400" dirty="0" smtClean="0">
              <a:solidFill>
                <a:schemeClr val="dk1"/>
              </a:solidFill>
              <a:ea typeface="Calibri" panose="020F0502020204030204"/>
              <a:cs typeface="Calibri" panose="020F0502020204030204"/>
              <a:sym typeface="Calibri" panose="020F0502020204030204"/>
            </a:endParaRPr>
          </a:p>
          <a:p>
            <a:pPr lvl="0">
              <a:buClr>
                <a:schemeClr val="dk1"/>
              </a:buClr>
              <a:buSzPts val="3200"/>
            </a:pPr>
            <a:r>
              <a:rPr lang="en-US" sz="2400" dirty="0" smtClean="0">
                <a:solidFill>
                  <a:schemeClr val="dk1"/>
                </a:solidFill>
                <a:ea typeface="Calibri" panose="020F0502020204030204"/>
                <a:cs typeface="Calibri" panose="020F0502020204030204"/>
                <a:sym typeface="Calibri" panose="020F0502020204030204"/>
              </a:rPr>
              <a:t>Windows/Linux/Unix/Mac from </a:t>
            </a:r>
            <a:r>
              <a:rPr lang="en-US" sz="2400" u="sng" dirty="0" smtClean="0">
                <a:solidFill>
                  <a:srgbClr val="4A86E8"/>
                </a:solidFill>
                <a:ea typeface="Calibri" panose="020F0502020204030204"/>
                <a:cs typeface="Calibri" panose="020F0502020204030204"/>
                <a:sym typeface="Calibri" panose="020F0502020204030204"/>
              </a:rPr>
              <a:t>https</a:t>
            </a:r>
            <a:r>
              <a:rPr lang="en-US" sz="2400" u="sng" dirty="0">
                <a:solidFill>
                  <a:srgbClr val="4A86E8"/>
                </a:solidFill>
                <a:ea typeface="Calibri" panose="020F0502020204030204"/>
                <a:cs typeface="Calibri" panose="020F0502020204030204"/>
                <a:sym typeface="Calibri" panose="020F0502020204030204"/>
              </a:rPr>
              <a:t>://www.python.org/downloads/</a:t>
            </a:r>
            <a:endParaRPr lang="en-US" sz="2400" u="sng" dirty="0">
              <a:solidFill>
                <a:srgbClr val="4A86E8"/>
              </a:solidFill>
              <a:ea typeface="Calibri" panose="020F0502020204030204"/>
              <a:cs typeface="Calibri" panose="020F0502020204030204"/>
              <a:sym typeface="Calibri" panose="020F0502020204030204"/>
            </a:endParaRPr>
          </a:p>
          <a:p>
            <a:endParaRPr lang="en-US" dirty="0"/>
          </a:p>
        </p:txBody>
      </p:sp>
      <p:sp>
        <p:nvSpPr>
          <p:cNvPr id="7" name="TextBox 4"/>
          <p:cNvSpPr txBox="1"/>
          <p:nvPr/>
        </p:nvSpPr>
        <p:spPr>
          <a:xfrm>
            <a:off x="700249" y="2285978"/>
            <a:ext cx="4000390" cy="461665"/>
          </a:xfrm>
          <a:prstGeom prst="rect">
            <a:avLst/>
          </a:prstGeom>
          <a:noFill/>
        </p:spPr>
        <p:txBody>
          <a:bodyPr wrap="none" rtlCol="0">
            <a:spAutoFit/>
          </a:bodyPr>
          <a:lstStyle/>
          <a:p>
            <a:r>
              <a:rPr lang="en-US" sz="2400" dirty="0" smtClean="0"/>
              <a:t>2 versions of Python are in use</a:t>
            </a:r>
            <a:endParaRPr lang="en-US" sz="2400" dirty="0"/>
          </a:p>
        </p:txBody>
      </p:sp>
      <p:sp>
        <p:nvSpPr>
          <p:cNvPr id="8" name="TextBox 8"/>
          <p:cNvSpPr txBox="1"/>
          <p:nvPr/>
        </p:nvSpPr>
        <p:spPr>
          <a:xfrm>
            <a:off x="1560830" y="2925529"/>
            <a:ext cx="9295765" cy="829945"/>
          </a:xfrm>
          <a:prstGeom prst="rect">
            <a:avLst/>
          </a:prstGeom>
          <a:noFill/>
        </p:spPr>
        <p:txBody>
          <a:bodyPr wrap="none" rtlCol="0">
            <a:spAutoFit/>
          </a:bodyPr>
          <a:lstStyle/>
          <a:p>
            <a:pPr algn="l"/>
            <a:r>
              <a:rPr lang="en-US" sz="2400" dirty="0" smtClean="0"/>
              <a:t>Python 3.x – Current version and is under active development</a:t>
            </a:r>
            <a:endParaRPr lang="en-US" sz="2400" dirty="0" smtClean="0"/>
          </a:p>
          <a:p>
            <a:pPr algn="l"/>
            <a:r>
              <a:rPr lang="en-US" sz="2400" dirty="0" smtClean="0">
                <a:sym typeface="+mn-ea"/>
              </a:rPr>
              <a:t>Python 2.x – Legacy version and </a:t>
            </a:r>
            <a:r>
              <a:rPr lang="en-US" sz="2400" dirty="0">
                <a:sym typeface="+mn-ea"/>
              </a:rPr>
              <a:t>will receive only </a:t>
            </a:r>
            <a:r>
              <a:rPr lang="en-US" sz="2400" dirty="0" smtClean="0">
                <a:sym typeface="+mn-ea"/>
              </a:rPr>
              <a:t>security alerts until 2020</a:t>
            </a:r>
            <a:endParaRPr lang="en-US" sz="2400" dirty="0"/>
          </a:p>
        </p:txBody>
      </p:sp>
      <p:sp>
        <p:nvSpPr>
          <p:cNvPr id="12" name="TextBox 5"/>
          <p:cNvSpPr txBox="1"/>
          <p:nvPr/>
        </p:nvSpPr>
        <p:spPr>
          <a:xfrm>
            <a:off x="700249" y="4204630"/>
            <a:ext cx="5828327" cy="461665"/>
          </a:xfrm>
          <a:prstGeom prst="rect">
            <a:avLst/>
          </a:prstGeom>
          <a:noFill/>
        </p:spPr>
        <p:txBody>
          <a:bodyPr wrap="none" rtlCol="0">
            <a:spAutoFit/>
          </a:bodyPr>
          <a:lstStyle/>
          <a:p>
            <a:r>
              <a:rPr lang="en-US" sz="2400" dirty="0" smtClean="0"/>
              <a:t>Verify if python is installed :  python --version</a:t>
            </a:r>
            <a:endParaRPr lang="en-US" sz="2400" dirty="0"/>
          </a:p>
        </p:txBody>
      </p:sp>
      <p:sp>
        <p:nvSpPr>
          <p:cNvPr id="14" name="TextBox 12"/>
          <p:cNvSpPr txBox="1"/>
          <p:nvPr/>
        </p:nvSpPr>
        <p:spPr>
          <a:xfrm>
            <a:off x="4244678" y="4702323"/>
            <a:ext cx="5877443" cy="461665"/>
          </a:xfrm>
          <a:prstGeom prst="rect">
            <a:avLst/>
          </a:prstGeom>
          <a:noFill/>
        </p:spPr>
        <p:txBody>
          <a:bodyPr wrap="none" rtlCol="0">
            <a:spAutoFit/>
          </a:bodyPr>
          <a:lstStyle/>
          <a:p>
            <a:r>
              <a:rPr lang="en-US" sz="2400" dirty="0" smtClean="0"/>
              <a:t>python3 --version : if python 2 is also installed</a:t>
            </a:r>
            <a:endParaRPr lang="en-US" sz="2400"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31902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Types of Errors</a:t>
            </a:r>
            <a:endParaRPr lang="en-US" sz="2800" dirty="0" smtClean="0">
              <a:gradFill>
                <a:gsLst>
                  <a:gs pos="21000">
                    <a:srgbClr val="53575C"/>
                  </a:gs>
                  <a:gs pos="88000">
                    <a:srgbClr val="C5C7CA"/>
                  </a:gs>
                </a:gsLst>
                <a:lin ang="5400000"/>
              </a:gradFill>
              <a:effectLst/>
              <a:sym typeface="+mn-ea"/>
            </a:endParaRPr>
          </a:p>
        </p:txBody>
      </p:sp>
      <p:sp>
        <p:nvSpPr>
          <p:cNvPr id="7" name="TextBox 6"/>
          <p:cNvSpPr txBox="1"/>
          <p:nvPr/>
        </p:nvSpPr>
        <p:spPr>
          <a:xfrm>
            <a:off x="1267481" y="873822"/>
            <a:ext cx="1776095" cy="398780"/>
          </a:xfrm>
          <a:prstGeom prst="rect">
            <a:avLst/>
          </a:prstGeom>
          <a:noFill/>
        </p:spPr>
        <p:txBody>
          <a:bodyPr wrap="none" rtlCol="0">
            <a:spAutoFit/>
          </a:bodyPr>
          <a:p>
            <a:r>
              <a:rPr lang="en-US" sz="2000" dirty="0" smtClean="0"/>
              <a:t>1. Syntax errors</a:t>
            </a:r>
            <a:endParaRPr lang="en-US" sz="2000" dirty="0" smtClean="0"/>
          </a:p>
        </p:txBody>
      </p:sp>
      <p:sp>
        <p:nvSpPr>
          <p:cNvPr id="8" name="TextBox 7"/>
          <p:cNvSpPr txBox="1"/>
          <p:nvPr/>
        </p:nvSpPr>
        <p:spPr>
          <a:xfrm>
            <a:off x="3711892" y="873821"/>
            <a:ext cx="3768090" cy="398780"/>
          </a:xfrm>
          <a:prstGeom prst="rect">
            <a:avLst/>
          </a:prstGeom>
          <a:noFill/>
        </p:spPr>
        <p:txBody>
          <a:bodyPr wrap="none" rtlCol="0">
            <a:spAutoFit/>
          </a:bodyPr>
          <a:p>
            <a:r>
              <a:rPr lang="en-US" sz="2000" dirty="0" smtClean="0"/>
              <a:t>2. Logical errors or Semantic errors</a:t>
            </a:r>
            <a:endParaRPr lang="en-US" sz="2000" dirty="0" smtClean="0"/>
          </a:p>
        </p:txBody>
      </p:sp>
      <p:sp>
        <p:nvSpPr>
          <p:cNvPr id="9" name="TextBox 8"/>
          <p:cNvSpPr txBox="1"/>
          <p:nvPr/>
        </p:nvSpPr>
        <p:spPr>
          <a:xfrm>
            <a:off x="9012840" y="873820"/>
            <a:ext cx="2040255" cy="398780"/>
          </a:xfrm>
          <a:prstGeom prst="rect">
            <a:avLst/>
          </a:prstGeom>
          <a:noFill/>
        </p:spPr>
        <p:txBody>
          <a:bodyPr wrap="none" rtlCol="0">
            <a:spAutoFit/>
          </a:bodyPr>
          <a:p>
            <a:r>
              <a:rPr lang="en-US" sz="2000" dirty="0" smtClean="0"/>
              <a:t>3. Run time errors</a:t>
            </a:r>
            <a:endParaRPr lang="en-US" sz="2000" dirty="0" smtClean="0"/>
          </a:p>
        </p:txBody>
      </p:sp>
      <p:sp>
        <p:nvSpPr>
          <p:cNvPr id="10" name="TextBox 9"/>
          <p:cNvSpPr txBox="1"/>
          <p:nvPr/>
        </p:nvSpPr>
        <p:spPr>
          <a:xfrm>
            <a:off x="1075335" y="1875127"/>
            <a:ext cx="2160270" cy="1630045"/>
          </a:xfrm>
          <a:prstGeom prst="rect">
            <a:avLst/>
          </a:prstGeom>
          <a:noFill/>
        </p:spPr>
        <p:txBody>
          <a:bodyPr wrap="none" rtlCol="0">
            <a:spAutoFit/>
          </a:bodyPr>
          <a:p>
            <a:r>
              <a:rPr lang="en-US" sz="2000" dirty="0" smtClean="0"/>
              <a:t>print(Hello World”)</a:t>
            </a:r>
            <a:endParaRPr lang="en-US" sz="2000" dirty="0" smtClean="0"/>
          </a:p>
          <a:p>
            <a:r>
              <a:rPr lang="en-US" sz="2000" dirty="0"/>
              <a:t>p</a:t>
            </a:r>
            <a:r>
              <a:rPr lang="en-US" sz="2000" dirty="0" smtClean="0"/>
              <a:t>rint(“Hello’)</a:t>
            </a:r>
            <a:endParaRPr lang="en-US" sz="2000" dirty="0" smtClean="0"/>
          </a:p>
          <a:p>
            <a:r>
              <a:rPr lang="en-US" sz="2000" dirty="0"/>
              <a:t>c</a:t>
            </a:r>
            <a:r>
              <a:rPr lang="en-US" sz="2000" dirty="0" smtClean="0"/>
              <a:t>lass = “Python”</a:t>
            </a:r>
            <a:endParaRPr lang="en-US" sz="2000" dirty="0" smtClean="0"/>
          </a:p>
          <a:p>
            <a:r>
              <a:rPr lang="en-US" sz="2000" dirty="0" smtClean="0"/>
              <a:t>name = “Python</a:t>
            </a:r>
            <a:endParaRPr lang="en-US" sz="2000" dirty="0" smtClean="0"/>
          </a:p>
          <a:p>
            <a:endParaRPr lang="en-US" sz="2000" dirty="0"/>
          </a:p>
        </p:txBody>
      </p:sp>
      <p:sp>
        <p:nvSpPr>
          <p:cNvPr id="11" name="Down Arrow 10"/>
          <p:cNvSpPr/>
          <p:nvPr/>
        </p:nvSpPr>
        <p:spPr>
          <a:xfrm>
            <a:off x="1954508" y="1272620"/>
            <a:ext cx="143197" cy="539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p>
        </p:txBody>
      </p:sp>
      <p:sp>
        <p:nvSpPr>
          <p:cNvPr id="12" name="Right Arrow 11"/>
          <p:cNvSpPr/>
          <p:nvPr/>
        </p:nvSpPr>
        <p:spPr>
          <a:xfrm rot="5400000">
            <a:off x="1643380" y="3642995"/>
            <a:ext cx="767080" cy="1422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p>
        </p:txBody>
      </p:sp>
      <p:sp>
        <p:nvSpPr>
          <p:cNvPr id="13" name="TextBox 12"/>
          <p:cNvSpPr txBox="1"/>
          <p:nvPr/>
        </p:nvSpPr>
        <p:spPr>
          <a:xfrm>
            <a:off x="972594" y="4304540"/>
            <a:ext cx="6827520" cy="2553335"/>
          </a:xfrm>
          <a:prstGeom prst="rect">
            <a:avLst/>
          </a:prstGeom>
          <a:noFill/>
        </p:spPr>
        <p:txBody>
          <a:bodyPr wrap="none" rtlCol="0">
            <a:spAutoFit/>
          </a:bodyPr>
          <a:p>
            <a:r>
              <a:rPr lang="en-US" sz="2000" dirty="0" smtClean="0"/>
              <a:t>How to avoid Syntax Errors?</a:t>
            </a:r>
            <a:endParaRPr lang="en-US" sz="2000" dirty="0" smtClean="0"/>
          </a:p>
          <a:p>
            <a:endParaRPr lang="en-US" sz="2000" dirty="0" smtClean="0"/>
          </a:p>
          <a:p>
            <a:pPr marL="342900" indent="-342900">
              <a:buAutoNum type="arabicPeriod"/>
            </a:pPr>
            <a:r>
              <a:rPr lang="en-US" sz="2000" dirty="0" smtClean="0"/>
              <a:t>Never use a python keyword for a variable name</a:t>
            </a:r>
            <a:endParaRPr lang="en-US" sz="2000" dirty="0" smtClean="0"/>
          </a:p>
          <a:p>
            <a:r>
              <a:rPr lang="en-US" sz="2000" dirty="0" smtClean="0"/>
              <a:t>2. Any strings in the code should have matching quotation marks</a:t>
            </a:r>
            <a:endParaRPr lang="en-US" sz="2000" dirty="0" smtClean="0"/>
          </a:p>
          <a:p>
            <a:r>
              <a:rPr lang="en-US" sz="2000" dirty="0" smtClean="0"/>
              <a:t>3. Always check unclosed opening operators – (,{,[</a:t>
            </a:r>
            <a:endParaRPr lang="en-US" sz="2000" dirty="0" smtClean="0"/>
          </a:p>
          <a:p>
            <a:r>
              <a:rPr lang="en-US" sz="2000" dirty="0" smtClean="0"/>
              <a:t>4. Always check the indentation</a:t>
            </a:r>
            <a:endParaRPr lang="en-US" sz="2000" dirty="0" smtClean="0"/>
          </a:p>
          <a:p>
            <a:r>
              <a:rPr lang="en-US" sz="2000" dirty="0" smtClean="0"/>
              <a:t>5. Don’t give your module the same name as one of the </a:t>
            </a:r>
            <a:endParaRPr lang="en-US" sz="2000" dirty="0" smtClean="0"/>
          </a:p>
          <a:p>
            <a:r>
              <a:rPr lang="en-US" sz="2000" dirty="0"/>
              <a:t> </a:t>
            </a:r>
            <a:r>
              <a:rPr lang="en-US" sz="2000" dirty="0" smtClean="0"/>
              <a:t>   standard python modules</a:t>
            </a:r>
            <a:endParaRPr lang="en-US" sz="2000" dirty="0"/>
          </a:p>
        </p:txBody>
      </p:sp>
      <p:sp>
        <p:nvSpPr>
          <p:cNvPr id="2" name="TextBox 9"/>
          <p:cNvSpPr txBox="1"/>
          <p:nvPr/>
        </p:nvSpPr>
        <p:spPr>
          <a:xfrm>
            <a:off x="4459367" y="1812330"/>
            <a:ext cx="1972310" cy="2553335"/>
          </a:xfrm>
          <a:prstGeom prst="rect">
            <a:avLst/>
          </a:prstGeom>
          <a:noFill/>
        </p:spPr>
        <p:txBody>
          <a:bodyPr wrap="none" rtlCol="0">
            <a:spAutoFit/>
          </a:bodyPr>
          <a:p>
            <a:r>
              <a:rPr lang="en-US" sz="2000" dirty="0">
                <a:cs typeface="+mn-lt"/>
              </a:rPr>
              <a:t>&gt;&gt;&gt; x=3</a:t>
            </a:r>
            <a:endParaRPr lang="en-US" sz="2000" dirty="0">
              <a:cs typeface="+mn-lt"/>
            </a:endParaRPr>
          </a:p>
          <a:p>
            <a:r>
              <a:rPr lang="en-US" sz="2000" dirty="0">
                <a:cs typeface="+mn-lt"/>
              </a:rPr>
              <a:t>&gt;&gt;&gt; y=4</a:t>
            </a:r>
            <a:endParaRPr lang="en-US" sz="2000" dirty="0">
              <a:cs typeface="+mn-lt"/>
            </a:endParaRPr>
          </a:p>
          <a:p>
            <a:r>
              <a:rPr lang="en-US" sz="2000" dirty="0">
                <a:cs typeface="+mn-lt"/>
              </a:rPr>
              <a:t>&gt;&gt;&gt; </a:t>
            </a:r>
            <a:r>
              <a:rPr lang="en-US" sz="2000" dirty="0" err="1">
                <a:cs typeface="+mn-lt"/>
              </a:rPr>
              <a:t>avg</a:t>
            </a:r>
            <a:r>
              <a:rPr lang="en-US" sz="2000" dirty="0">
                <a:cs typeface="+mn-lt"/>
              </a:rPr>
              <a:t> = 3+4/2</a:t>
            </a:r>
            <a:endParaRPr lang="en-US" sz="2000" dirty="0">
              <a:cs typeface="+mn-lt"/>
            </a:endParaRPr>
          </a:p>
          <a:p>
            <a:r>
              <a:rPr lang="en-US" sz="2000" dirty="0">
                <a:cs typeface="+mn-lt"/>
              </a:rPr>
              <a:t>&gt;&gt;&gt; print(</a:t>
            </a:r>
            <a:r>
              <a:rPr lang="en-US" sz="2000" dirty="0" err="1">
                <a:cs typeface="+mn-lt"/>
              </a:rPr>
              <a:t>avg</a:t>
            </a:r>
            <a:r>
              <a:rPr lang="en-US" sz="2000" dirty="0">
                <a:cs typeface="+mn-lt"/>
              </a:rPr>
              <a:t>)</a:t>
            </a:r>
            <a:endParaRPr lang="en-US" sz="2000" dirty="0">
              <a:cs typeface="+mn-lt"/>
            </a:endParaRPr>
          </a:p>
          <a:p>
            <a:r>
              <a:rPr lang="en-US" sz="2000" dirty="0">
                <a:cs typeface="+mn-lt"/>
              </a:rPr>
              <a:t>5.0</a:t>
            </a:r>
            <a:endParaRPr lang="en-US" sz="2000" dirty="0">
              <a:cs typeface="+mn-lt"/>
            </a:endParaRPr>
          </a:p>
          <a:p>
            <a:r>
              <a:rPr lang="en-US" sz="2000" dirty="0">
                <a:cs typeface="+mn-lt"/>
              </a:rPr>
              <a:t>&gt;&gt;&gt; </a:t>
            </a:r>
            <a:r>
              <a:rPr lang="en-US" sz="2000" dirty="0" err="1">
                <a:cs typeface="+mn-lt"/>
              </a:rPr>
              <a:t>avg</a:t>
            </a:r>
            <a:r>
              <a:rPr lang="en-US" sz="2000" dirty="0">
                <a:cs typeface="+mn-lt"/>
              </a:rPr>
              <a:t> = (3+4)/2</a:t>
            </a:r>
            <a:endParaRPr lang="en-US" sz="2000" dirty="0">
              <a:cs typeface="+mn-lt"/>
            </a:endParaRPr>
          </a:p>
          <a:p>
            <a:r>
              <a:rPr lang="en-US" sz="2000" dirty="0">
                <a:cs typeface="+mn-lt"/>
              </a:rPr>
              <a:t>&gt;&gt;&gt; print(</a:t>
            </a:r>
            <a:r>
              <a:rPr lang="en-US" sz="2000" dirty="0" err="1">
                <a:cs typeface="+mn-lt"/>
              </a:rPr>
              <a:t>avg</a:t>
            </a:r>
            <a:r>
              <a:rPr lang="en-US" sz="2000" dirty="0">
                <a:cs typeface="+mn-lt"/>
              </a:rPr>
              <a:t>)</a:t>
            </a:r>
            <a:endParaRPr lang="en-US" sz="2000" dirty="0">
              <a:cs typeface="+mn-lt"/>
            </a:endParaRPr>
          </a:p>
          <a:p>
            <a:r>
              <a:rPr lang="en-US" sz="2000" dirty="0">
                <a:cs typeface="+mn-lt"/>
              </a:rPr>
              <a:t>3.5</a:t>
            </a:r>
            <a:endParaRPr lang="en-US" sz="2000" dirty="0">
              <a:cs typeface="+mn-lt"/>
            </a:endParaRPr>
          </a:p>
        </p:txBody>
      </p:sp>
      <p:sp>
        <p:nvSpPr>
          <p:cNvPr id="3" name="Down Arrow 2"/>
          <p:cNvSpPr/>
          <p:nvPr/>
        </p:nvSpPr>
        <p:spPr>
          <a:xfrm>
            <a:off x="5265359" y="1259349"/>
            <a:ext cx="143197" cy="539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cs typeface="+mn-lt"/>
            </a:endParaRPr>
          </a:p>
        </p:txBody>
      </p:sp>
      <p:sp>
        <p:nvSpPr>
          <p:cNvPr id="5" name="TextBox 9"/>
          <p:cNvSpPr txBox="1"/>
          <p:nvPr/>
        </p:nvSpPr>
        <p:spPr>
          <a:xfrm>
            <a:off x="9381887" y="1812058"/>
            <a:ext cx="1423670" cy="1322070"/>
          </a:xfrm>
          <a:prstGeom prst="rect">
            <a:avLst/>
          </a:prstGeom>
          <a:noFill/>
        </p:spPr>
        <p:txBody>
          <a:bodyPr wrap="none" rtlCol="0">
            <a:spAutoFit/>
          </a:bodyPr>
          <a:p>
            <a:r>
              <a:rPr lang="en-US" sz="2000" dirty="0" smtClean="0"/>
              <a:t>xyz = 200</a:t>
            </a:r>
            <a:endParaRPr lang="en-US" sz="2000" dirty="0" smtClean="0"/>
          </a:p>
          <a:p>
            <a:r>
              <a:rPr lang="en-US" sz="2000" dirty="0" smtClean="0"/>
              <a:t>print(</a:t>
            </a:r>
            <a:r>
              <a:rPr lang="en-US" sz="2000" dirty="0" err="1" smtClean="0"/>
              <a:t>xy</a:t>
            </a:r>
            <a:r>
              <a:rPr lang="en-US" sz="2000" dirty="0" smtClean="0"/>
              <a:t>)</a:t>
            </a:r>
            <a:endParaRPr lang="en-US" sz="2000" dirty="0" smtClean="0"/>
          </a:p>
          <a:p>
            <a:endParaRPr lang="en-US" sz="2000" dirty="0"/>
          </a:p>
          <a:p>
            <a:r>
              <a:rPr lang="en-US" sz="2000" dirty="0" smtClean="0"/>
              <a:t># </a:t>
            </a:r>
            <a:r>
              <a:rPr lang="en-US" sz="2000" dirty="0" err="1" smtClean="0"/>
              <a:t>compileall</a:t>
            </a:r>
            <a:endParaRPr lang="en-US" sz="2000" dirty="0"/>
          </a:p>
        </p:txBody>
      </p:sp>
      <p:sp>
        <p:nvSpPr>
          <p:cNvPr id="14" name="Down Arrow 13"/>
          <p:cNvSpPr/>
          <p:nvPr/>
        </p:nvSpPr>
        <p:spPr>
          <a:xfrm>
            <a:off x="10022321" y="1259349"/>
            <a:ext cx="143197" cy="5396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sz="20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Table 10"/>
          <p:cNvGraphicFramePr>
            <a:graphicFrameLocks noGrp="1"/>
          </p:cNvGraphicFramePr>
          <p:nvPr/>
        </p:nvGraphicFramePr>
        <p:xfrm>
          <a:off x="837781" y="1729006"/>
          <a:ext cx="10484787" cy="4279146"/>
        </p:xfrm>
        <a:graphic>
          <a:graphicData uri="http://schemas.openxmlformats.org/drawingml/2006/table">
            <a:tbl>
              <a:tblPr firstRow="1" bandRow="1">
                <a:tableStyleId>{5C22544A-7EE6-4342-B048-85BDC9FD1C3A}</a:tableStyleId>
              </a:tblPr>
              <a:tblGrid>
                <a:gridCol w="2835052"/>
                <a:gridCol w="7649735"/>
              </a:tblGrid>
              <a:tr h="297091">
                <a:tc>
                  <a:txBody>
                    <a:bodyPr/>
                    <a:p>
                      <a:r>
                        <a:rPr lang="en-US" sz="2000" dirty="0" smtClean="0"/>
                        <a:t>Exception</a:t>
                      </a:r>
                      <a:endParaRPr lang="en-US" sz="2000" dirty="0"/>
                    </a:p>
                  </a:txBody>
                  <a:tcPr/>
                </a:tc>
                <a:tc>
                  <a:txBody>
                    <a:bodyPr/>
                    <a:p>
                      <a:r>
                        <a:rPr lang="en-US" sz="2000" dirty="0" smtClean="0"/>
                        <a:t>Cause</a:t>
                      </a:r>
                      <a:endParaRPr lang="en-US" sz="2000" dirty="0"/>
                    </a:p>
                  </a:txBody>
                  <a:tcPr/>
                </a:tc>
              </a:tr>
              <a:tr h="647151">
                <a:tc>
                  <a:txBody>
                    <a:bodyPr/>
                    <a:p>
                      <a:r>
                        <a:rPr lang="en-US" sz="2000" dirty="0" smtClean="0">
                          <a:effectLst/>
                        </a:rPr>
                        <a:t>KeyError</a:t>
                      </a:r>
                      <a:endParaRPr lang="en-US" sz="2000" dirty="0"/>
                    </a:p>
                  </a:txBody>
                  <a:tcPr/>
                </a:tc>
                <a:tc>
                  <a:txBody>
                    <a:bodyPr/>
                    <a:p>
                      <a:r>
                        <a:rPr lang="en-US" sz="2000" dirty="0" smtClean="0">
                          <a:effectLst/>
                        </a:rPr>
                        <a:t>Raised when a key is not found in a dictionary.</a:t>
                      </a:r>
                      <a:endParaRPr lang="en-US" sz="2000" dirty="0">
                        <a:effectLst/>
                      </a:endParaRPr>
                    </a:p>
                  </a:txBody>
                  <a:tcPr/>
                </a:tc>
              </a:tr>
              <a:tr h="647151">
                <a:tc>
                  <a:txBody>
                    <a:bodyPr/>
                    <a:p>
                      <a:r>
                        <a:rPr lang="en-US" sz="2000" dirty="0" smtClean="0">
                          <a:effectLst/>
                        </a:rPr>
                        <a:t>ImportError</a:t>
                      </a:r>
                      <a:endParaRPr lang="en-US" sz="2000" dirty="0"/>
                    </a:p>
                  </a:txBody>
                  <a:tcPr/>
                </a:tc>
                <a:tc>
                  <a:txBody>
                    <a:bodyPr/>
                    <a:p>
                      <a:r>
                        <a:rPr lang="en-US" sz="2000" dirty="0" smtClean="0">
                          <a:effectLst/>
                        </a:rPr>
                        <a:t>Raised when the imported module is not found.</a:t>
                      </a:r>
                      <a:endParaRPr lang="en-US" sz="2000" dirty="0">
                        <a:effectLst/>
                      </a:endParaRPr>
                    </a:p>
                  </a:txBody>
                  <a:tcPr/>
                </a:tc>
              </a:tr>
              <a:tr h="647151">
                <a:tc>
                  <a:txBody>
                    <a:bodyPr/>
                    <a:p>
                      <a:r>
                        <a:rPr lang="en-US" sz="2000" dirty="0" smtClean="0">
                          <a:effectLst/>
                        </a:rPr>
                        <a:t>NameError </a:t>
                      </a:r>
                      <a:endParaRPr lang="en-US" sz="2000" dirty="0"/>
                    </a:p>
                  </a:txBody>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effectLst/>
                        </a:rPr>
                        <a:t>Raised when a variable is not found in local or global scope.</a:t>
                      </a:r>
                      <a:endParaRPr lang="en-US" sz="2000" dirty="0"/>
                    </a:p>
                  </a:txBody>
                  <a:tcPr/>
                </a:tc>
              </a:tr>
              <a:tr h="647151">
                <a:tc>
                  <a:txBody>
                    <a:bodyPr/>
                    <a:p>
                      <a:r>
                        <a:rPr lang="en-US" sz="2000" dirty="0">
                          <a:effectLst/>
                        </a:rPr>
                        <a:t>IndexError</a:t>
                      </a:r>
                      <a:endParaRPr lang="en-US" sz="2000" dirty="0">
                        <a:effectLst/>
                      </a:endParaRPr>
                    </a:p>
                  </a:txBody>
                  <a:tcPr marL="228600" marR="228600" marT="114300" marB="114300" anchor="ctr"/>
                </a:tc>
                <a:tc>
                  <a:txBody>
                    <a:bodyPr/>
                    <a:p>
                      <a:r>
                        <a:rPr lang="en-US" sz="2000" dirty="0">
                          <a:effectLst/>
                        </a:rPr>
                        <a:t>Raised when the index of a sequence is out of range.</a:t>
                      </a:r>
                      <a:endParaRPr lang="en-US" sz="2000" dirty="0">
                        <a:effectLst/>
                      </a:endParaRPr>
                    </a:p>
                  </a:txBody>
                  <a:tcPr marL="228600" marR="228600" marT="114300" marB="114300" anchor="ctr"/>
                </a:tc>
              </a:tr>
              <a:tr h="647151">
                <a:tc>
                  <a:txBody>
                    <a:bodyPr/>
                    <a:p>
                      <a:r>
                        <a:rPr lang="en-US" sz="2000" dirty="0">
                          <a:effectLst/>
                        </a:rPr>
                        <a:t>SyntaxError</a:t>
                      </a:r>
                      <a:endParaRPr lang="en-US" sz="2000" dirty="0">
                        <a:effectLst/>
                      </a:endParaRPr>
                    </a:p>
                  </a:txBody>
                  <a:tcPr marL="228600" marR="228600" marT="114300" marB="114300" anchor="ctr"/>
                </a:tc>
                <a:tc>
                  <a:txBody>
                    <a:bodyPr/>
                    <a:p>
                      <a:r>
                        <a:rPr lang="en-US" sz="2000" dirty="0">
                          <a:effectLst/>
                        </a:rPr>
                        <a:t>Raised by parser when syntax error is encountered.</a:t>
                      </a:r>
                      <a:endParaRPr lang="en-US" sz="2000" dirty="0">
                        <a:effectLst/>
                      </a:endParaRPr>
                    </a:p>
                  </a:txBody>
                  <a:tcPr marL="228600" marR="228600" marT="114300" marB="114300" anchor="ctr"/>
                </a:tc>
              </a:tr>
              <a:tr h="647151">
                <a:tc>
                  <a:txBody>
                    <a:bodyPr/>
                    <a:p>
                      <a:endParaRPr lang="en-US" sz="2000" dirty="0"/>
                    </a:p>
                  </a:txBody>
                  <a:tcPr/>
                </a:tc>
                <a:tc>
                  <a:txBody>
                    <a:bodyPr/>
                    <a:p>
                      <a:endParaRPr lang="en-US" sz="2000" dirty="0">
                        <a:effectLst/>
                      </a:endParaRPr>
                    </a:p>
                  </a:txBody>
                  <a:tcPr/>
                </a:tc>
              </a:tr>
            </a:tbl>
          </a:graphicData>
        </a:graphic>
      </p:graphicFrame>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83095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Common Run time Errors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1" name="Table 10"/>
          <p:cNvGraphicFramePr>
            <a:graphicFrameLocks noGrp="1"/>
          </p:cNvGraphicFramePr>
          <p:nvPr/>
        </p:nvGraphicFramePr>
        <p:xfrm>
          <a:off x="853656" y="1139726"/>
          <a:ext cx="10485120" cy="678180"/>
        </p:xfrm>
        <a:graphic>
          <a:graphicData uri="http://schemas.openxmlformats.org/drawingml/2006/table">
            <a:tbl>
              <a:tblPr firstRow="1" bandRow="1">
                <a:tableStyleId>{5C22544A-7EE6-4342-B048-85BDC9FD1C3A}</a:tableStyleId>
              </a:tblPr>
              <a:tblGrid>
                <a:gridCol w="2835275"/>
                <a:gridCol w="7649735"/>
              </a:tblGrid>
              <a:tr h="678180">
                <a:tc>
                  <a:txBody>
                    <a:bodyPr/>
                    <a:p>
                      <a:r>
                        <a:rPr lang="en-US" sz="2000" dirty="0" smtClean="0">
                          <a:effectLst/>
                        </a:rPr>
                        <a:t>KeyError</a:t>
                      </a:r>
                      <a:endParaRPr lang="en-US" sz="2000" dirty="0"/>
                    </a:p>
                  </a:txBody>
                  <a:tcPr/>
                </a:tc>
                <a:tc>
                  <a:txBody>
                    <a:bodyPr/>
                    <a:p>
                      <a:r>
                        <a:rPr lang="en-US" sz="2000" b="0" dirty="0" smtClean="0">
                          <a:effectLst/>
                        </a:rPr>
                        <a:t>Raised when a key is not found in a dictionary.</a:t>
                      </a:r>
                      <a:endParaRPr lang="en-US" sz="2000" b="0" dirty="0">
                        <a:effectLst/>
                      </a:endParaRPr>
                    </a:p>
                  </a:txBody>
                  <a:tcPr/>
                </a:tc>
              </a:tr>
            </a:tbl>
          </a:graphicData>
        </a:graphic>
      </p:graphicFrame>
      <p:sp>
        <p:nvSpPr>
          <p:cNvPr id="2" name="TextBox 1"/>
          <p:cNvSpPr txBox="1"/>
          <p:nvPr/>
        </p:nvSpPr>
        <p:spPr>
          <a:xfrm>
            <a:off x="689548" y="2317677"/>
            <a:ext cx="4419351" cy="2862322"/>
          </a:xfrm>
          <a:prstGeom prst="rect">
            <a:avLst/>
          </a:prstGeom>
          <a:noFill/>
        </p:spPr>
        <p:txBody>
          <a:bodyPr wrap="none" rtlCol="0">
            <a:spAutoFit/>
          </a:bodyPr>
          <a:p>
            <a:r>
              <a:rPr lang="en-US" sz="2000" dirty="0"/>
              <a:t>&gt;&gt;&gt; </a:t>
            </a:r>
            <a:r>
              <a:rPr lang="en-US" sz="2000" dirty="0" err="1"/>
              <a:t>dic</a:t>
            </a:r>
            <a:r>
              <a:rPr lang="en-US" sz="2000" dirty="0"/>
              <a:t> = {1:10, 2:20, 3:30</a:t>
            </a:r>
            <a:r>
              <a:rPr lang="en-US" sz="2000" dirty="0" smtClean="0"/>
              <a:t>}</a:t>
            </a:r>
            <a:endParaRPr lang="en-US" sz="2000" dirty="0" smtClean="0"/>
          </a:p>
          <a:p>
            <a:r>
              <a:rPr lang="en-US" sz="2000" dirty="0"/>
              <a:t>&gt;&gt;&gt; </a:t>
            </a:r>
            <a:r>
              <a:rPr lang="en-US" sz="2000" dirty="0" err="1"/>
              <a:t>dic</a:t>
            </a:r>
            <a:r>
              <a:rPr lang="en-US" sz="2000" dirty="0"/>
              <a:t>[3]</a:t>
            </a:r>
            <a:endParaRPr lang="en-US" sz="2000" dirty="0"/>
          </a:p>
          <a:p>
            <a:r>
              <a:rPr lang="en-US" sz="2000" dirty="0" smtClean="0"/>
              <a:t>30</a:t>
            </a:r>
            <a:endParaRPr lang="en-US" sz="2000" dirty="0" smtClean="0"/>
          </a:p>
          <a:p>
            <a:endParaRPr lang="en-US" sz="2000" dirty="0"/>
          </a:p>
          <a:p>
            <a:r>
              <a:rPr lang="en-US" sz="2000" dirty="0"/>
              <a:t>&gt;&gt;&gt; </a:t>
            </a:r>
            <a:r>
              <a:rPr lang="en-US" sz="2000" dirty="0" err="1"/>
              <a:t>dic</a:t>
            </a:r>
            <a:r>
              <a:rPr lang="en-US" sz="2000" dirty="0"/>
              <a:t>[4]</a:t>
            </a:r>
            <a:endParaRPr lang="en-US" sz="2000" dirty="0"/>
          </a:p>
          <a:p>
            <a:r>
              <a:rPr lang="en-US" sz="2000" dirty="0" err="1"/>
              <a:t>Traceback</a:t>
            </a:r>
            <a:r>
              <a:rPr lang="en-US" sz="2000" dirty="0"/>
              <a:t> (most recent call last):</a:t>
            </a:r>
            <a:endParaRPr lang="en-US" sz="2000" dirty="0"/>
          </a:p>
          <a:p>
            <a:r>
              <a:rPr lang="en-US" sz="2000" dirty="0"/>
              <a:t>  File "&lt;pyshell#29&gt;", line 1, in &lt;module&gt;</a:t>
            </a:r>
            <a:endParaRPr lang="en-US" sz="2000" dirty="0"/>
          </a:p>
          <a:p>
            <a:r>
              <a:rPr lang="en-US" sz="2000" dirty="0"/>
              <a:t>    </a:t>
            </a:r>
            <a:r>
              <a:rPr lang="en-US" sz="2000" dirty="0" err="1"/>
              <a:t>dic</a:t>
            </a:r>
            <a:r>
              <a:rPr lang="en-US" sz="2000" dirty="0"/>
              <a:t>[4]</a:t>
            </a:r>
            <a:endParaRPr lang="en-US" sz="2000" dirty="0"/>
          </a:p>
          <a:p>
            <a:r>
              <a:rPr lang="en-US" sz="2000" dirty="0">
                <a:solidFill>
                  <a:srgbClr val="FF0000"/>
                </a:solidFill>
              </a:rPr>
              <a:t>KeyError: 4</a:t>
            </a:r>
            <a:endParaRPr lang="en-US" sz="2000" dirty="0">
              <a:solidFill>
                <a:srgbClr val="FF0000"/>
              </a:solidFill>
            </a:endParaRPr>
          </a:p>
        </p:txBody>
      </p:sp>
      <p:sp>
        <p:nvSpPr>
          <p:cNvPr id="5" name="TextBox 4"/>
          <p:cNvSpPr txBox="1"/>
          <p:nvPr/>
        </p:nvSpPr>
        <p:spPr>
          <a:xfrm>
            <a:off x="6204585" y="2447058"/>
            <a:ext cx="4419351" cy="1631216"/>
          </a:xfrm>
          <a:prstGeom prst="rect">
            <a:avLst/>
          </a:prstGeom>
          <a:noFill/>
        </p:spPr>
        <p:txBody>
          <a:bodyPr wrap="none" rtlCol="0">
            <a:spAutoFit/>
          </a:bodyPr>
          <a:p>
            <a:r>
              <a:rPr lang="en-US" sz="2000" dirty="0"/>
              <a:t>&gt;&gt;&gt; </a:t>
            </a:r>
            <a:r>
              <a:rPr lang="en-US" sz="2000" dirty="0" err="1"/>
              <a:t>dic</a:t>
            </a:r>
            <a:r>
              <a:rPr lang="en-US" sz="2000" dirty="0"/>
              <a:t>[-2]</a:t>
            </a:r>
            <a:endParaRPr lang="en-US" sz="2000" dirty="0"/>
          </a:p>
          <a:p>
            <a:r>
              <a:rPr lang="en-US" sz="2000" dirty="0" err="1"/>
              <a:t>Traceback</a:t>
            </a:r>
            <a:r>
              <a:rPr lang="en-US" sz="2000" dirty="0"/>
              <a:t> (most recent call last):</a:t>
            </a:r>
            <a:endParaRPr lang="en-US" sz="2000" dirty="0"/>
          </a:p>
          <a:p>
            <a:r>
              <a:rPr lang="en-US" sz="2000" dirty="0"/>
              <a:t>  File "&lt;pyshell#30&gt;", line 1, in &lt;module&gt;</a:t>
            </a:r>
            <a:endParaRPr lang="en-US" sz="2000" dirty="0"/>
          </a:p>
          <a:p>
            <a:r>
              <a:rPr lang="en-US" sz="2000" dirty="0"/>
              <a:t>    </a:t>
            </a:r>
            <a:r>
              <a:rPr lang="en-US" sz="2000" dirty="0" err="1"/>
              <a:t>dic</a:t>
            </a:r>
            <a:r>
              <a:rPr lang="en-US" sz="2000" dirty="0"/>
              <a:t>[-2]</a:t>
            </a:r>
            <a:endParaRPr lang="en-US" sz="2000" dirty="0"/>
          </a:p>
          <a:p>
            <a:r>
              <a:rPr lang="en-US" sz="2000" dirty="0">
                <a:solidFill>
                  <a:srgbClr val="FF0000"/>
                </a:solidFill>
              </a:rPr>
              <a:t>KeyError: -2</a:t>
            </a:r>
            <a:endParaRPr lang="en-US" sz="2000" dirty="0">
              <a:solidFill>
                <a:srgbClr val="FF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Table 9"/>
          <p:cNvGraphicFramePr>
            <a:graphicFrameLocks noGrp="1"/>
          </p:cNvGraphicFramePr>
          <p:nvPr/>
        </p:nvGraphicFramePr>
        <p:xfrm>
          <a:off x="853199" y="965527"/>
          <a:ext cx="10484787" cy="523240"/>
        </p:xfrm>
        <a:graphic>
          <a:graphicData uri="http://schemas.openxmlformats.org/drawingml/2006/table">
            <a:tbl>
              <a:tblPr firstRow="1" bandRow="1">
                <a:tableStyleId>{5C22544A-7EE6-4342-B048-85BDC9FD1C3A}</a:tableStyleId>
              </a:tblPr>
              <a:tblGrid>
                <a:gridCol w="2835052"/>
                <a:gridCol w="7649735"/>
              </a:tblGrid>
              <a:tr h="523240">
                <a:tc>
                  <a:txBody>
                    <a:bodyPr/>
                    <a:p>
                      <a:r>
                        <a:rPr lang="en-US" sz="2000" dirty="0" smtClean="0">
                          <a:effectLst/>
                        </a:rPr>
                        <a:t>ImportError</a:t>
                      </a:r>
                      <a:endParaRPr lang="en-US" sz="2000" dirty="0"/>
                    </a:p>
                  </a:txBody>
                  <a:tcPr/>
                </a:tc>
                <a:tc>
                  <a:txBody>
                    <a:bodyPr/>
                    <a:p>
                      <a:r>
                        <a:rPr lang="en-US" sz="2000" b="0" dirty="0" smtClean="0">
                          <a:effectLst/>
                        </a:rPr>
                        <a:t>Raised when the imported module is not found.</a:t>
                      </a:r>
                      <a:endParaRPr lang="en-US" sz="2000" b="0" dirty="0">
                        <a:effectLst/>
                      </a:endParaRPr>
                    </a:p>
                  </a:txBody>
                  <a:tcPr/>
                </a:tc>
              </a:tr>
            </a:tbl>
          </a:graphicData>
        </a:graphic>
      </p:graphicFrame>
      <p:sp>
        <p:nvSpPr>
          <p:cNvPr id="2" name="TextBox 1"/>
          <p:cNvSpPr txBox="1"/>
          <p:nvPr/>
        </p:nvSpPr>
        <p:spPr>
          <a:xfrm>
            <a:off x="2248525" y="1669821"/>
            <a:ext cx="5362943" cy="1938992"/>
          </a:xfrm>
          <a:prstGeom prst="rect">
            <a:avLst/>
          </a:prstGeom>
          <a:noFill/>
        </p:spPr>
        <p:txBody>
          <a:bodyPr wrap="none" rtlCol="0">
            <a:spAutoFit/>
          </a:bodyPr>
          <a:p>
            <a:r>
              <a:rPr lang="en-US" sz="2000" dirty="0"/>
              <a:t>&gt;&gt;&gt; import </a:t>
            </a:r>
            <a:r>
              <a:rPr lang="en-US" sz="2000" dirty="0" smtClean="0"/>
              <a:t>regex</a:t>
            </a:r>
            <a:endParaRPr lang="en-US" sz="2000" dirty="0" smtClean="0"/>
          </a:p>
          <a:p>
            <a:endParaRPr lang="en-US" sz="2000" dirty="0"/>
          </a:p>
          <a:p>
            <a:r>
              <a:rPr lang="en-US" sz="2000" dirty="0" err="1"/>
              <a:t>Traceback</a:t>
            </a:r>
            <a:r>
              <a:rPr lang="en-US" sz="2000" dirty="0"/>
              <a:t> (most recent call last):</a:t>
            </a:r>
            <a:endParaRPr lang="en-US" sz="2000" dirty="0"/>
          </a:p>
          <a:p>
            <a:r>
              <a:rPr lang="en-US" sz="2000" dirty="0"/>
              <a:t>  File "&lt;pyshell#33&gt;", line 1, in &lt;module&gt;</a:t>
            </a:r>
            <a:endParaRPr lang="en-US" sz="2000" dirty="0"/>
          </a:p>
          <a:p>
            <a:r>
              <a:rPr lang="en-US" sz="2000" dirty="0"/>
              <a:t>    import regex</a:t>
            </a:r>
            <a:endParaRPr lang="en-US" sz="2000" dirty="0"/>
          </a:p>
          <a:p>
            <a:r>
              <a:rPr lang="en-US" sz="2000" dirty="0" err="1">
                <a:solidFill>
                  <a:srgbClr val="FF0000"/>
                </a:solidFill>
              </a:rPr>
              <a:t>ModuleNotFoundError</a:t>
            </a:r>
            <a:r>
              <a:rPr lang="en-US" sz="2000" dirty="0">
                <a:solidFill>
                  <a:srgbClr val="FF0000"/>
                </a:solidFill>
              </a:rPr>
              <a:t>: No module named 'regex'</a:t>
            </a:r>
            <a:endParaRPr lang="en-US" sz="2000" dirty="0">
              <a:solidFill>
                <a:srgbClr val="FF0000"/>
              </a:solidFill>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graphicFrame>
        <p:nvGraphicFramePr>
          <p:cNvPr id="5" name="Table 4"/>
          <p:cNvGraphicFramePr>
            <a:graphicFrameLocks noGrp="1"/>
          </p:cNvGraphicFramePr>
          <p:nvPr/>
        </p:nvGraphicFramePr>
        <p:xfrm>
          <a:off x="854012" y="1009769"/>
          <a:ext cx="10484787" cy="647151"/>
        </p:xfrm>
        <a:graphic>
          <a:graphicData uri="http://schemas.openxmlformats.org/drawingml/2006/table">
            <a:tbl>
              <a:tblPr firstRow="1" bandRow="1">
                <a:tableStyleId>{5C22544A-7EE6-4342-B048-85BDC9FD1C3A}</a:tableStyleId>
              </a:tblPr>
              <a:tblGrid>
                <a:gridCol w="2835052"/>
                <a:gridCol w="7649735"/>
              </a:tblGrid>
              <a:tr h="647151">
                <a:tc>
                  <a:txBody>
                    <a:bodyPr/>
                    <a:p>
                      <a:r>
                        <a:rPr lang="en-US" sz="2000" dirty="0">
                          <a:effectLst/>
                        </a:rPr>
                        <a:t>IndexError</a:t>
                      </a:r>
                      <a:endParaRPr lang="en-US" sz="2000" dirty="0">
                        <a:effectLst/>
                      </a:endParaRPr>
                    </a:p>
                  </a:txBody>
                  <a:tcPr marL="228600" marR="228600" marT="114300" marB="114300" anchor="ctr"/>
                </a:tc>
                <a:tc>
                  <a:txBody>
                    <a:bodyPr/>
                    <a:p>
                      <a:r>
                        <a:rPr lang="en-US" sz="2000" b="0" dirty="0">
                          <a:effectLst/>
                        </a:rPr>
                        <a:t>Raised when the index of a sequence is out of range.</a:t>
                      </a:r>
                      <a:endParaRPr lang="en-US" sz="2000" b="0" dirty="0">
                        <a:effectLst/>
                      </a:endParaRPr>
                    </a:p>
                  </a:txBody>
                  <a:tcPr marL="228600" marR="228600" marT="114300" marB="114300" anchor="ctr"/>
                </a:tc>
              </a:tr>
            </a:tbl>
          </a:graphicData>
        </a:graphic>
      </p:graphicFrame>
      <p:sp>
        <p:nvSpPr>
          <p:cNvPr id="3" name="TextBox 1"/>
          <p:cNvSpPr txBox="1"/>
          <p:nvPr/>
        </p:nvSpPr>
        <p:spPr>
          <a:xfrm>
            <a:off x="815704" y="2253814"/>
            <a:ext cx="4419351" cy="2246769"/>
          </a:xfrm>
          <a:prstGeom prst="rect">
            <a:avLst/>
          </a:prstGeom>
          <a:noFill/>
        </p:spPr>
        <p:txBody>
          <a:bodyPr wrap="none" rtlCol="0">
            <a:spAutoFit/>
          </a:bodyPr>
          <a:p>
            <a:r>
              <a:rPr lang="en-US" sz="2000" dirty="0"/>
              <a:t>&gt;&gt;&gt; list = [10,20,30]</a:t>
            </a:r>
            <a:endParaRPr lang="en-US" sz="2000" dirty="0"/>
          </a:p>
          <a:p>
            <a:r>
              <a:rPr lang="en-US" sz="2000" dirty="0"/>
              <a:t>&gt;&gt;&gt; print(list[5</a:t>
            </a:r>
            <a:r>
              <a:rPr lang="en-US" sz="2000" dirty="0" smtClean="0"/>
              <a:t>])</a:t>
            </a:r>
            <a:endParaRPr lang="en-US" sz="2000" dirty="0" smtClean="0"/>
          </a:p>
          <a:p>
            <a:endParaRPr lang="en-US" sz="2000" dirty="0"/>
          </a:p>
          <a:p>
            <a:r>
              <a:rPr lang="en-US" sz="2000" dirty="0" err="1"/>
              <a:t>Traceback</a:t>
            </a:r>
            <a:r>
              <a:rPr lang="en-US" sz="2000" dirty="0"/>
              <a:t> (most recent call last):</a:t>
            </a:r>
            <a:endParaRPr lang="en-US" sz="2000" dirty="0"/>
          </a:p>
          <a:p>
            <a:r>
              <a:rPr lang="en-US" sz="2000" dirty="0"/>
              <a:t>  File "&lt;pyshell#16&gt;", line 1, in &lt;module&gt;</a:t>
            </a:r>
            <a:endParaRPr lang="en-US" sz="2000" dirty="0"/>
          </a:p>
          <a:p>
            <a:r>
              <a:rPr lang="en-US" sz="2000" dirty="0"/>
              <a:t>    print(list[5])</a:t>
            </a:r>
            <a:endParaRPr lang="en-US" sz="2000" dirty="0"/>
          </a:p>
          <a:p>
            <a:r>
              <a:rPr lang="en-US" sz="2000" dirty="0">
                <a:solidFill>
                  <a:srgbClr val="FF0000"/>
                </a:solidFill>
              </a:rPr>
              <a:t>IndexError: list index out of range</a:t>
            </a:r>
            <a:endParaRPr lang="en-US" sz="2000" dirty="0">
              <a:solidFill>
                <a:srgbClr val="FF0000"/>
              </a:solidFill>
            </a:endParaRPr>
          </a:p>
        </p:txBody>
      </p:sp>
      <p:sp>
        <p:nvSpPr>
          <p:cNvPr id="7" name="Rectangle 5"/>
          <p:cNvSpPr/>
          <p:nvPr/>
        </p:nvSpPr>
        <p:spPr>
          <a:xfrm>
            <a:off x="6057264" y="2253814"/>
            <a:ext cx="4457076" cy="2554545"/>
          </a:xfrm>
          <a:prstGeom prst="rect">
            <a:avLst/>
          </a:prstGeom>
        </p:spPr>
        <p:txBody>
          <a:bodyPr wrap="square">
            <a:spAutoFit/>
          </a:bodyPr>
          <a:p>
            <a:r>
              <a:rPr lang="en-US" sz="2000" dirty="0"/>
              <a:t>&gt;&gt;&gt; list = [40,50,60]</a:t>
            </a:r>
            <a:endParaRPr lang="en-US" sz="2000" dirty="0"/>
          </a:p>
          <a:p>
            <a:r>
              <a:rPr lang="en-US" sz="2000" dirty="0"/>
              <a:t>&gt;&gt;&gt; print(list[-4])</a:t>
            </a:r>
            <a:endParaRPr lang="en-US" sz="2000" dirty="0"/>
          </a:p>
          <a:p>
            <a:endParaRPr lang="en-US" sz="2000" dirty="0" smtClean="0"/>
          </a:p>
          <a:p>
            <a:r>
              <a:rPr lang="en-US" sz="2000" dirty="0" smtClean="0"/>
              <a:t>Traceback </a:t>
            </a:r>
            <a:r>
              <a:rPr lang="en-US" sz="2000" dirty="0"/>
              <a:t>(most recent call last):</a:t>
            </a:r>
            <a:endParaRPr lang="en-US" sz="2000" dirty="0"/>
          </a:p>
          <a:p>
            <a:r>
              <a:rPr lang="en-US" sz="2000" dirty="0"/>
              <a:t>  File "&lt;pyshell#19&gt;", line 1, in &lt;module&gt;</a:t>
            </a:r>
            <a:endParaRPr lang="en-US" sz="2000" dirty="0"/>
          </a:p>
          <a:p>
            <a:r>
              <a:rPr lang="en-US" sz="2000" dirty="0"/>
              <a:t>    print(list[-4])</a:t>
            </a:r>
            <a:endParaRPr lang="en-US" sz="2000" dirty="0"/>
          </a:p>
          <a:p>
            <a:r>
              <a:rPr lang="en-US" sz="2000" dirty="0" smtClean="0">
                <a:solidFill>
                  <a:srgbClr val="FF0000"/>
                </a:solidFill>
              </a:rPr>
              <a:t>IndexError: list index out of range</a:t>
            </a:r>
            <a:endParaRPr lang="en-US" sz="2000" dirty="0" smtClean="0">
              <a:solidFill>
                <a:srgbClr val="FF0000"/>
              </a:solidFill>
            </a:endParaRPr>
          </a:p>
          <a:p>
            <a:endParaRPr lang="en-US" sz="2000"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graphicFrame>
        <p:nvGraphicFramePr>
          <p:cNvPr id="2" name="Table 1"/>
          <p:cNvGraphicFramePr>
            <a:graphicFrameLocks noGrp="1"/>
          </p:cNvGraphicFramePr>
          <p:nvPr/>
        </p:nvGraphicFramePr>
        <p:xfrm>
          <a:off x="853377" y="978654"/>
          <a:ext cx="10484787" cy="647151"/>
        </p:xfrm>
        <a:graphic>
          <a:graphicData uri="http://schemas.openxmlformats.org/drawingml/2006/table">
            <a:tbl>
              <a:tblPr firstRow="1" bandRow="1">
                <a:tableStyleId>{5C22544A-7EE6-4342-B048-85BDC9FD1C3A}</a:tableStyleId>
              </a:tblPr>
              <a:tblGrid>
                <a:gridCol w="2835052"/>
                <a:gridCol w="7649735"/>
              </a:tblGrid>
              <a:tr h="647151">
                <a:tc>
                  <a:txBody>
                    <a:bodyPr/>
                    <a:p>
                      <a:r>
                        <a:rPr lang="en-US" sz="2000" dirty="0" smtClean="0">
                          <a:effectLst/>
                        </a:rPr>
                        <a:t>NameError </a:t>
                      </a:r>
                      <a:endParaRPr lang="en-US" sz="2000" dirty="0"/>
                    </a:p>
                  </a:txBody>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sz="2000" b="0" dirty="0" smtClean="0">
                          <a:effectLst/>
                        </a:rPr>
                        <a:t>Raised when a variable is not found in local or global scope.</a:t>
                      </a:r>
                      <a:endParaRPr lang="en-US" sz="2000" b="0" dirty="0"/>
                    </a:p>
                  </a:txBody>
                  <a:tcPr/>
                </a:tc>
              </a:tr>
            </a:tbl>
          </a:graphicData>
        </a:graphic>
      </p:graphicFrame>
      <p:sp>
        <p:nvSpPr>
          <p:cNvPr id="8" name="Rectangle 1"/>
          <p:cNvSpPr/>
          <p:nvPr/>
        </p:nvSpPr>
        <p:spPr>
          <a:xfrm>
            <a:off x="1059815" y="2241550"/>
            <a:ext cx="4436745" cy="2553335"/>
          </a:xfrm>
          <a:prstGeom prst="rect">
            <a:avLst/>
          </a:prstGeom>
        </p:spPr>
        <p:txBody>
          <a:bodyPr wrap="square">
            <a:spAutoFit/>
          </a:bodyPr>
          <a:p>
            <a:r>
              <a:rPr lang="en-US" sz="2000" dirty="0"/>
              <a:t>&gt;&gt;&gt; xyz=100</a:t>
            </a:r>
            <a:endParaRPr lang="en-US" sz="2000" dirty="0"/>
          </a:p>
          <a:p>
            <a:r>
              <a:rPr lang="en-US" sz="2000" dirty="0"/>
              <a:t>&gt;&gt;&gt; print(xy</a:t>
            </a:r>
            <a:r>
              <a:rPr lang="en-US" sz="2000" dirty="0" smtClean="0"/>
              <a:t>)</a:t>
            </a:r>
            <a:endParaRPr lang="en-US" sz="2000" dirty="0" smtClean="0"/>
          </a:p>
          <a:p>
            <a:endParaRPr lang="en-US" sz="2000" dirty="0"/>
          </a:p>
          <a:p>
            <a:r>
              <a:rPr lang="en-US" sz="2000" dirty="0"/>
              <a:t>Traceback (most recent call last):</a:t>
            </a:r>
            <a:endParaRPr lang="en-US" sz="2000" dirty="0"/>
          </a:p>
          <a:p>
            <a:r>
              <a:rPr lang="en-US" sz="2000" dirty="0"/>
              <a:t>  File "&lt;pyshell#9&gt;", line 1, in &lt;module&gt;</a:t>
            </a:r>
            <a:endParaRPr lang="en-US" sz="2000" dirty="0"/>
          </a:p>
          <a:p>
            <a:r>
              <a:rPr lang="en-US" sz="2000" dirty="0"/>
              <a:t>    print(xy)</a:t>
            </a:r>
            <a:endParaRPr lang="en-US" sz="2000" dirty="0"/>
          </a:p>
          <a:p>
            <a:r>
              <a:rPr lang="en-US" sz="2000" dirty="0">
                <a:solidFill>
                  <a:srgbClr val="FF0000"/>
                </a:solidFill>
              </a:rPr>
              <a:t>NameError: name 'xy' is not defined</a:t>
            </a:r>
            <a:endParaRPr lang="en-US" sz="2000" dirty="0">
              <a:solidFill>
                <a:srgbClr val="FF0000"/>
              </a:solidFill>
            </a:endParaRPr>
          </a:p>
          <a:p>
            <a:r>
              <a:rPr lang="en-US" sz="2000" dirty="0"/>
              <a:t>&gt;&gt;&gt; </a:t>
            </a:r>
            <a:endParaRPr lang="en-US" sz="2000" dirty="0"/>
          </a:p>
        </p:txBody>
      </p:sp>
      <p:sp>
        <p:nvSpPr>
          <p:cNvPr id="9" name="TextBox 5"/>
          <p:cNvSpPr txBox="1"/>
          <p:nvPr/>
        </p:nvSpPr>
        <p:spPr>
          <a:xfrm>
            <a:off x="6256500" y="2087707"/>
            <a:ext cx="4419351" cy="2554545"/>
          </a:xfrm>
          <a:prstGeom prst="rect">
            <a:avLst/>
          </a:prstGeom>
          <a:noFill/>
        </p:spPr>
        <p:txBody>
          <a:bodyPr wrap="none" rtlCol="0">
            <a:spAutoFit/>
          </a:bodyPr>
          <a:p>
            <a:r>
              <a:rPr lang="en-US" sz="2000" dirty="0"/>
              <a:t>def fun():</a:t>
            </a:r>
            <a:endParaRPr lang="en-US" sz="2000" dirty="0"/>
          </a:p>
          <a:p>
            <a:r>
              <a:rPr lang="en-US" sz="2000" dirty="0"/>
              <a:t>    print("Hello World")</a:t>
            </a:r>
            <a:endParaRPr lang="en-US" sz="2000" dirty="0"/>
          </a:p>
          <a:p>
            <a:r>
              <a:rPr lang="en-US" sz="2000" dirty="0" err="1"/>
              <a:t>func</a:t>
            </a:r>
            <a:r>
              <a:rPr lang="en-US" sz="2000" dirty="0" smtClean="0"/>
              <a:t>()</a:t>
            </a:r>
            <a:endParaRPr lang="en-US" sz="2000" dirty="0" smtClean="0"/>
          </a:p>
          <a:p>
            <a:endParaRPr lang="en-US" sz="2000" dirty="0"/>
          </a:p>
          <a:p>
            <a:r>
              <a:rPr lang="en-US" sz="2000" dirty="0" err="1"/>
              <a:t>Traceback</a:t>
            </a:r>
            <a:r>
              <a:rPr lang="en-US" sz="2000" dirty="0"/>
              <a:t> (most recent call last):</a:t>
            </a:r>
            <a:endParaRPr lang="en-US" sz="2000" dirty="0"/>
          </a:p>
          <a:p>
            <a:r>
              <a:rPr lang="en-US" sz="2000" dirty="0"/>
              <a:t>  File "&lt;pyshell#14&gt;", line 1, in &lt;module&gt;</a:t>
            </a:r>
            <a:endParaRPr lang="en-US" sz="2000" dirty="0"/>
          </a:p>
          <a:p>
            <a:r>
              <a:rPr lang="en-US" sz="2000" dirty="0"/>
              <a:t>    </a:t>
            </a:r>
            <a:r>
              <a:rPr lang="en-US" sz="2000" dirty="0" err="1"/>
              <a:t>func</a:t>
            </a:r>
            <a:r>
              <a:rPr lang="en-US" sz="2000" dirty="0"/>
              <a:t>()</a:t>
            </a:r>
            <a:endParaRPr lang="en-US" sz="2000" dirty="0"/>
          </a:p>
          <a:p>
            <a:r>
              <a:rPr lang="en-US" sz="2000" dirty="0">
                <a:solidFill>
                  <a:srgbClr val="FF0000"/>
                </a:solidFill>
              </a:rPr>
              <a:t>NameError: name '</a:t>
            </a:r>
            <a:r>
              <a:rPr lang="en-US" sz="2000" dirty="0" err="1">
                <a:solidFill>
                  <a:srgbClr val="FF0000"/>
                </a:solidFill>
              </a:rPr>
              <a:t>func</a:t>
            </a:r>
            <a:r>
              <a:rPr lang="en-US" sz="2000" dirty="0">
                <a:solidFill>
                  <a:srgbClr val="FF0000"/>
                </a:solidFill>
              </a:rPr>
              <a:t>' is not defined</a:t>
            </a:r>
            <a:endParaRPr lang="en-US" sz="2000" dirty="0">
              <a:solidFill>
                <a:srgbClr val="FF0000"/>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graphicFrame>
        <p:nvGraphicFramePr>
          <p:cNvPr id="5" name="Table 4"/>
          <p:cNvGraphicFramePr>
            <a:graphicFrameLocks noGrp="1"/>
          </p:cNvGraphicFramePr>
          <p:nvPr/>
        </p:nvGraphicFramePr>
        <p:xfrm>
          <a:off x="753047" y="1148834"/>
          <a:ext cx="10484787" cy="647151"/>
        </p:xfrm>
        <a:graphic>
          <a:graphicData uri="http://schemas.openxmlformats.org/drawingml/2006/table">
            <a:tbl>
              <a:tblPr firstRow="1" bandRow="1">
                <a:tableStyleId>{5C22544A-7EE6-4342-B048-85BDC9FD1C3A}</a:tableStyleId>
              </a:tblPr>
              <a:tblGrid>
                <a:gridCol w="2075305"/>
                <a:gridCol w="8409482"/>
              </a:tblGrid>
              <a:tr h="647151">
                <a:tc>
                  <a:txBody>
                    <a:bodyPr/>
                    <a:p>
                      <a:r>
                        <a:rPr lang="en-US" sz="2000" b="1" i="0" kern="1200" dirty="0" smtClean="0">
                          <a:solidFill>
                            <a:schemeClr val="bg1"/>
                          </a:solidFill>
                          <a:effectLst/>
                          <a:latin typeface="+mn-lt"/>
                          <a:ea typeface="+mn-ea"/>
                          <a:cs typeface="+mn-cs"/>
                        </a:rPr>
                        <a:t>ZeroDivisionError</a:t>
                      </a:r>
                      <a:endParaRPr lang="en-US" sz="2400" b="1" dirty="0">
                        <a:solidFill>
                          <a:schemeClr val="bg1"/>
                        </a:solidFill>
                      </a:endParaRPr>
                    </a:p>
                  </a:txBody>
                  <a:tcPr/>
                </a:tc>
                <a:tc>
                  <a:txBody>
                    <a:bodyPr/>
                    <a:p>
                      <a:pPr marL="0" marR="0" indent="0" algn="l" defTabSz="914400" rtl="0" eaLnBrk="1" fontAlgn="auto" latinLnBrk="0" hangingPunct="1">
                        <a:lnSpc>
                          <a:spcPct val="100000"/>
                        </a:lnSpc>
                        <a:spcBef>
                          <a:spcPts val="0"/>
                        </a:spcBef>
                        <a:spcAft>
                          <a:spcPts val="0"/>
                        </a:spcAft>
                        <a:buClrTx/>
                        <a:buSzTx/>
                        <a:buFontTx/>
                        <a:buNone/>
                        <a:defRPr/>
                      </a:pPr>
                      <a:r>
                        <a:rPr lang="en-US" sz="2000" b="0" i="0" kern="1200" dirty="0" smtClean="0">
                          <a:solidFill>
                            <a:schemeClr val="bg1"/>
                          </a:solidFill>
                          <a:effectLst/>
                          <a:latin typeface="+mn-lt"/>
                          <a:ea typeface="+mn-ea"/>
                          <a:cs typeface="+mn-cs"/>
                        </a:rPr>
                        <a:t>Raised when the second operand of division or modulo operation is zero.</a:t>
                      </a:r>
                      <a:endParaRPr lang="en-US" sz="2400" dirty="0">
                        <a:solidFill>
                          <a:schemeClr val="bg1"/>
                        </a:solidFill>
                      </a:endParaRPr>
                    </a:p>
                  </a:txBody>
                  <a:tcPr/>
                </a:tc>
              </a:tr>
            </a:tbl>
          </a:graphicData>
        </a:graphic>
      </p:graphicFrame>
      <p:sp>
        <p:nvSpPr>
          <p:cNvPr id="3" name="Rectangle 7"/>
          <p:cNvSpPr/>
          <p:nvPr/>
        </p:nvSpPr>
        <p:spPr>
          <a:xfrm>
            <a:off x="925195" y="2078355"/>
            <a:ext cx="4669155" cy="1630045"/>
          </a:xfrm>
          <a:prstGeom prst="rect">
            <a:avLst/>
          </a:prstGeom>
        </p:spPr>
        <p:txBody>
          <a:bodyPr wrap="square">
            <a:spAutoFit/>
          </a:bodyPr>
          <a:p>
            <a:r>
              <a:rPr lang="en-US" sz="2000" dirty="0"/>
              <a:t>&gt;&gt;&gt; 0/0</a:t>
            </a:r>
            <a:endParaRPr lang="en-US" sz="2000" dirty="0"/>
          </a:p>
          <a:p>
            <a:r>
              <a:rPr lang="en-US" sz="2000" dirty="0"/>
              <a:t>Traceback (most recent call last):</a:t>
            </a:r>
            <a:endParaRPr lang="en-US" sz="2000" dirty="0"/>
          </a:p>
          <a:p>
            <a:r>
              <a:rPr lang="en-US" sz="2000" dirty="0"/>
              <a:t>  File "&lt;pyshell#24&gt;", line 1, in &lt;module&gt;</a:t>
            </a:r>
            <a:endParaRPr lang="en-US" sz="2000" dirty="0"/>
          </a:p>
          <a:p>
            <a:r>
              <a:rPr lang="en-US" sz="2000" dirty="0"/>
              <a:t>    0/0</a:t>
            </a:r>
            <a:endParaRPr lang="en-US" sz="2000" dirty="0"/>
          </a:p>
          <a:p>
            <a:r>
              <a:rPr lang="en-US" sz="2000" dirty="0">
                <a:solidFill>
                  <a:srgbClr val="FF0000"/>
                </a:solidFill>
              </a:rPr>
              <a:t>ZeroDivisionError: division by </a:t>
            </a:r>
            <a:r>
              <a:rPr lang="en-US" sz="2000" dirty="0" smtClean="0">
                <a:solidFill>
                  <a:srgbClr val="FF0000"/>
                </a:solidFill>
              </a:rPr>
              <a:t>zero</a:t>
            </a:r>
            <a:endParaRPr lang="en-US" sz="2000" dirty="0">
              <a:solidFill>
                <a:srgbClr val="FF0000"/>
              </a:solidFill>
            </a:endParaRPr>
          </a:p>
        </p:txBody>
      </p:sp>
      <p:sp>
        <p:nvSpPr>
          <p:cNvPr id="7" name="Rectangle 8"/>
          <p:cNvSpPr/>
          <p:nvPr/>
        </p:nvSpPr>
        <p:spPr>
          <a:xfrm>
            <a:off x="6177280" y="2078355"/>
            <a:ext cx="4902200" cy="1630045"/>
          </a:xfrm>
          <a:prstGeom prst="rect">
            <a:avLst/>
          </a:prstGeom>
        </p:spPr>
        <p:txBody>
          <a:bodyPr wrap="square">
            <a:spAutoFit/>
          </a:bodyPr>
          <a:p>
            <a:r>
              <a:rPr lang="en-US" sz="2000" dirty="0">
                <a:cs typeface="+mj-cs"/>
              </a:rPr>
              <a:t>&gt;&gt;&gt; 1/0.0</a:t>
            </a:r>
            <a:endParaRPr lang="en-US" sz="2000" dirty="0">
              <a:cs typeface="+mj-cs"/>
            </a:endParaRPr>
          </a:p>
          <a:p>
            <a:r>
              <a:rPr lang="en-US" sz="2000" dirty="0">
                <a:cs typeface="+mj-cs"/>
              </a:rPr>
              <a:t>Traceback (most recent call last):</a:t>
            </a:r>
            <a:endParaRPr lang="en-US" sz="2000" dirty="0">
              <a:cs typeface="+mj-cs"/>
            </a:endParaRPr>
          </a:p>
          <a:p>
            <a:r>
              <a:rPr lang="en-US" sz="2000" dirty="0">
                <a:cs typeface="+mj-cs"/>
              </a:rPr>
              <a:t>  File "&lt;pyshell#26&gt;", line 1, in &lt;module&gt;</a:t>
            </a:r>
            <a:endParaRPr lang="en-US" sz="2000" dirty="0">
              <a:cs typeface="+mj-cs"/>
            </a:endParaRPr>
          </a:p>
          <a:p>
            <a:r>
              <a:rPr lang="en-US" sz="2000" dirty="0">
                <a:cs typeface="+mj-cs"/>
              </a:rPr>
              <a:t>    1/0.0</a:t>
            </a:r>
            <a:endParaRPr lang="en-US" sz="2000" dirty="0">
              <a:cs typeface="+mj-cs"/>
            </a:endParaRPr>
          </a:p>
          <a:p>
            <a:r>
              <a:rPr lang="en-US" sz="2000" dirty="0">
                <a:solidFill>
                  <a:srgbClr val="FF0000"/>
                </a:solidFill>
                <a:cs typeface="+mj-cs"/>
              </a:rPr>
              <a:t>ZeroDivisionError: float division by zero</a:t>
            </a:r>
            <a:endParaRPr lang="en-US" sz="2000" dirty="0">
              <a:solidFill>
                <a:srgbClr val="FF0000"/>
              </a:solidFill>
              <a:cs typeface="+mj-cs"/>
            </a:endParaRPr>
          </a:p>
        </p:txBody>
      </p:sp>
      <p:sp>
        <p:nvSpPr>
          <p:cNvPr id="10" name="Rectangle 9"/>
          <p:cNvSpPr/>
          <p:nvPr/>
        </p:nvSpPr>
        <p:spPr>
          <a:xfrm>
            <a:off x="3644900" y="4269105"/>
            <a:ext cx="4700270" cy="1630045"/>
          </a:xfrm>
          <a:prstGeom prst="rect">
            <a:avLst/>
          </a:prstGeom>
        </p:spPr>
        <p:txBody>
          <a:bodyPr wrap="square">
            <a:spAutoFit/>
          </a:bodyPr>
          <a:p>
            <a:r>
              <a:rPr lang="en-US" sz="2000" dirty="0">
                <a:cs typeface="+mj-cs"/>
              </a:rPr>
              <a:t>&gt;&gt;&gt; 1/False</a:t>
            </a:r>
            <a:endParaRPr lang="en-US" sz="2000" dirty="0">
              <a:cs typeface="+mj-cs"/>
            </a:endParaRPr>
          </a:p>
          <a:p>
            <a:r>
              <a:rPr lang="en-US" sz="2000" dirty="0">
                <a:cs typeface="+mj-cs"/>
              </a:rPr>
              <a:t>Traceback (most recent call last):</a:t>
            </a:r>
            <a:endParaRPr lang="en-US" sz="2000" dirty="0">
              <a:cs typeface="+mj-cs"/>
            </a:endParaRPr>
          </a:p>
          <a:p>
            <a:r>
              <a:rPr lang="en-US" sz="2000" dirty="0">
                <a:cs typeface="+mj-cs"/>
              </a:rPr>
              <a:t>  File "&lt;pyshell#29&gt;", line 1, in &lt;module&gt;</a:t>
            </a:r>
            <a:endParaRPr lang="en-US" sz="2000" dirty="0">
              <a:cs typeface="+mj-cs"/>
            </a:endParaRPr>
          </a:p>
          <a:p>
            <a:r>
              <a:rPr lang="en-US" sz="2000" dirty="0">
                <a:cs typeface="+mj-cs"/>
              </a:rPr>
              <a:t>    1/False</a:t>
            </a:r>
            <a:endParaRPr lang="en-US" sz="2000" dirty="0">
              <a:cs typeface="+mj-cs"/>
            </a:endParaRPr>
          </a:p>
          <a:p>
            <a:r>
              <a:rPr lang="en-US" sz="2000" dirty="0">
                <a:solidFill>
                  <a:srgbClr val="FF0000"/>
                </a:solidFill>
                <a:cs typeface="+mj-cs"/>
              </a:rPr>
              <a:t>ZeroDivisionError: division by zero</a:t>
            </a:r>
            <a:endParaRPr lang="en-US" sz="2000" dirty="0">
              <a:solidFill>
                <a:srgbClr val="FF0000"/>
              </a:solidFill>
              <a:cs typeface="+mj-cs"/>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Rectangle 5"/>
          <p:cNvSpPr/>
          <p:nvPr/>
        </p:nvSpPr>
        <p:spPr>
          <a:xfrm>
            <a:off x="466725" y="1106805"/>
            <a:ext cx="6195060" cy="2245360"/>
          </a:xfrm>
          <a:prstGeom prst="rect">
            <a:avLst/>
          </a:prstGeom>
        </p:spPr>
        <p:txBody>
          <a:bodyPr wrap="square">
            <a:spAutoFit/>
          </a:bodyPr>
          <a:p>
            <a:r>
              <a:rPr lang="en-US" sz="2000" dirty="0"/>
              <a:t>&gt;&gt;&gt; ord(1)</a:t>
            </a:r>
            <a:endParaRPr lang="en-US" sz="2000" dirty="0"/>
          </a:p>
          <a:p>
            <a:r>
              <a:rPr lang="en-US" sz="2000" dirty="0"/>
              <a:t>Traceback (most recent call last):</a:t>
            </a:r>
            <a:endParaRPr lang="en-US" sz="2000" dirty="0"/>
          </a:p>
          <a:p>
            <a:r>
              <a:rPr lang="en-US" sz="2000" dirty="0"/>
              <a:t>  File "&lt;pyshell#125&gt;", line 1, in &lt;module&gt;</a:t>
            </a:r>
            <a:endParaRPr lang="en-US" sz="2000" dirty="0"/>
          </a:p>
          <a:p>
            <a:r>
              <a:rPr lang="en-US" sz="2000" dirty="0"/>
              <a:t>    ord(1)</a:t>
            </a:r>
            <a:endParaRPr lang="en-US" sz="2000" dirty="0"/>
          </a:p>
          <a:p>
            <a:r>
              <a:rPr lang="en-US" sz="2000" dirty="0">
                <a:solidFill>
                  <a:srgbClr val="FF0000"/>
                </a:solidFill>
              </a:rPr>
              <a:t>TypeError: ord() expected string of length 1, but int found</a:t>
            </a:r>
            <a:endParaRPr lang="en-US" sz="2000" dirty="0">
              <a:solidFill>
                <a:srgbClr val="FF0000"/>
              </a:solidFill>
            </a:endParaRPr>
          </a:p>
          <a:p>
            <a:r>
              <a:rPr lang="en-US" sz="2000" dirty="0"/>
              <a:t>&gt;&gt;&gt; ord('a')</a:t>
            </a:r>
            <a:endParaRPr lang="en-US" sz="2000" dirty="0"/>
          </a:p>
          <a:p>
            <a:r>
              <a:rPr lang="en-US" sz="2000" dirty="0" smtClean="0"/>
              <a:t>97</a:t>
            </a:r>
            <a:endParaRPr lang="en-US" sz="2000" dirty="0"/>
          </a:p>
        </p:txBody>
      </p:sp>
      <p:sp>
        <p:nvSpPr>
          <p:cNvPr id="7" name="Rectangle 6"/>
          <p:cNvSpPr/>
          <p:nvPr/>
        </p:nvSpPr>
        <p:spPr>
          <a:xfrm>
            <a:off x="4715510" y="3721100"/>
            <a:ext cx="4870450" cy="1630045"/>
          </a:xfrm>
          <a:prstGeom prst="rect">
            <a:avLst/>
          </a:prstGeom>
        </p:spPr>
        <p:txBody>
          <a:bodyPr wrap="square">
            <a:spAutoFit/>
          </a:bodyPr>
          <a:p>
            <a:r>
              <a:rPr lang="en-US" sz="2000" dirty="0"/>
              <a:t>&gt;&gt;&gt; chr(2007496528)</a:t>
            </a:r>
            <a:endParaRPr lang="en-US" sz="2000" dirty="0"/>
          </a:p>
          <a:p>
            <a:r>
              <a:rPr lang="en-US" sz="2000" dirty="0"/>
              <a:t>Traceback (most recent call last):</a:t>
            </a:r>
            <a:endParaRPr lang="en-US" sz="2000" dirty="0"/>
          </a:p>
          <a:p>
            <a:r>
              <a:rPr lang="en-US" sz="2000" dirty="0"/>
              <a:t>  File "&lt;pyshell#127&gt;", line 1, in &lt;module&gt;</a:t>
            </a:r>
            <a:endParaRPr lang="en-US" sz="2000" dirty="0"/>
          </a:p>
          <a:p>
            <a:r>
              <a:rPr lang="en-US" sz="2000" dirty="0"/>
              <a:t>    chr(2007496528)</a:t>
            </a:r>
            <a:endParaRPr lang="en-US" sz="2000" dirty="0"/>
          </a:p>
          <a:p>
            <a:r>
              <a:rPr lang="en-US" sz="2000" dirty="0">
                <a:solidFill>
                  <a:srgbClr val="FF0000"/>
                </a:solidFill>
              </a:rPr>
              <a:t>ValueError: chr() arg not in range(0x110000)</a:t>
            </a:r>
            <a:endParaRPr lang="en-US" sz="2000" dirty="0">
              <a:solidFill>
                <a:srgbClr val="FF0000"/>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944" y="1644"/>
              <a:ext cx="3652" cy="919"/>
            </a:xfrm>
            <a:prstGeom prst="rect">
              <a:avLst/>
            </a:prstGeom>
          </p:spPr>
          <p:txBody>
            <a:bodyPr wrap="none">
              <a:spAutoFit/>
            </a:bodyPr>
            <a:p>
              <a:pPr algn="l"/>
              <a:r>
                <a:rPr lang="en-US" sz="3200" b="1" dirty="0">
                  <a:cs typeface="Times New Roman" panose="02020603050405020304" pitchFamily="18" charset="0"/>
                </a:rPr>
                <a:t>13. Packages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4439920" cy="378460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What is a Package?</a:t>
            </a:r>
            <a:endParaRPr lang="en-US" sz="2400" dirty="0" smtClean="0">
              <a:sym typeface="+mn-ea"/>
            </a:endParaRPr>
          </a:p>
          <a:p>
            <a:pPr marL="914400" lvl="1" indent="-457200" algn="l">
              <a:buFont typeface="+mj-lt"/>
              <a:buAutoNum type="arabicPeriod"/>
            </a:pPr>
            <a:r>
              <a:rPr lang="en-US" sz="2400"/>
              <a:t>Example without package</a:t>
            </a:r>
            <a:endParaRPr lang="en-US" sz="2400"/>
          </a:p>
          <a:p>
            <a:pPr marL="914400" lvl="1" indent="-457200" algn="l">
              <a:buFont typeface="+mj-lt"/>
              <a:buAutoNum type="arabicPeriod"/>
            </a:pPr>
            <a:r>
              <a:rPr lang="en-US" sz="2400"/>
              <a:t>Example with package</a:t>
            </a:r>
            <a:endParaRPr lang="en-US" sz="2400"/>
          </a:p>
          <a:p>
            <a:pPr marL="914400" lvl="1" indent="-457200" algn="l">
              <a:buFont typeface="+mj-lt"/>
              <a:buAutoNum type="arabicPeriod"/>
            </a:pPr>
            <a:r>
              <a:rPr lang="en-US" sz="2400"/>
              <a:t>Creating Multiple packages</a:t>
            </a:r>
            <a:endParaRPr lang="en-US" sz="2400"/>
          </a:p>
          <a:p>
            <a:pPr marL="914400" lvl="1" indent="-457200" algn="l">
              <a:buFont typeface="+mj-lt"/>
              <a:buAutoNum type="arabicPeriod"/>
            </a:pPr>
            <a:r>
              <a:rPr lang="en-US" sz="2400"/>
              <a:t>Renaming a package</a:t>
            </a:r>
            <a:endParaRPr lang="en-US" sz="2400"/>
          </a:p>
          <a:p>
            <a:pPr marL="914400" lvl="1" indent="-457200" algn="l">
              <a:buFont typeface="+mj-lt"/>
              <a:buAutoNum type="arabicPeriod"/>
            </a:pPr>
            <a:r>
              <a:rPr lang="en-US" sz="2400"/>
              <a:t>Reloading a package</a:t>
            </a:r>
            <a:endParaRPr lang="en-US" sz="2400"/>
          </a:p>
          <a:p>
            <a:pPr marL="914400" lvl="1" indent="-457200" algn="l">
              <a:buFont typeface="+mj-lt"/>
              <a:buAutoNum type="arabicPeriod"/>
            </a:pPr>
            <a:r>
              <a:rPr lang="en-US" sz="2400"/>
              <a:t>Creating a sub package</a:t>
            </a:r>
            <a:endParaRPr lang="en-US" sz="2400"/>
          </a:p>
          <a:p>
            <a:pPr marL="914400" lvl="1" indent="-457200" algn="l">
              <a:buFont typeface="+mj-lt"/>
              <a:buAutoNum type="arabicPeriod"/>
            </a:pPr>
            <a:r>
              <a:rPr lang="en-US" sz="2400"/>
              <a:t>Examples</a:t>
            </a:r>
            <a:endParaRPr lang="en-US" sz="240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318135" y="822325"/>
            <a:ext cx="10996930" cy="5631180"/>
          </a:xfrm>
          <a:prstGeom prst="rect">
            <a:avLst/>
          </a:prstGeom>
          <a:noFill/>
        </p:spPr>
        <p:txBody>
          <a:bodyPr wrap="square" rtlCol="0">
            <a:spAutoFit/>
          </a:bodyPr>
          <a:p>
            <a:r>
              <a:rPr lang="en-US" sz="2000" dirty="0" smtClean="0"/>
              <a:t>Package is like a directory.</a:t>
            </a:r>
            <a:endParaRPr lang="en-US" sz="2000" dirty="0" smtClean="0"/>
          </a:p>
          <a:p>
            <a:endParaRPr lang="en-US" sz="2000" dirty="0" smtClean="0"/>
          </a:p>
          <a:p>
            <a:r>
              <a:rPr lang="en-US" sz="2000" dirty="0" smtClean="0"/>
              <a:t>It is a hierarchical file directory structure that defines a single python application environment which consists of modules and sub packages and so on..</a:t>
            </a:r>
            <a:endParaRPr lang="en-US" sz="2000" dirty="0" smtClean="0"/>
          </a:p>
          <a:p>
            <a:endParaRPr lang="en-US" sz="2000" dirty="0"/>
          </a:p>
          <a:p>
            <a:r>
              <a:rPr lang="en-US" sz="2000" dirty="0" smtClean="0"/>
              <a:t>The main idea is to divide the code base into clean, efficient modules using python packages.</a:t>
            </a:r>
            <a:endParaRPr lang="en-US" sz="2000" dirty="0" smtClean="0"/>
          </a:p>
          <a:p>
            <a:endParaRPr lang="en-US" sz="2000" dirty="0"/>
          </a:p>
          <a:p>
            <a:r>
              <a:rPr lang="en-US" sz="2000" dirty="0" smtClean="0"/>
              <a:t>As our application program grows larger in size with a lot of modules, we place similar modules  in one package and import them when required.</a:t>
            </a:r>
            <a:endParaRPr lang="en-US" sz="2000" dirty="0" smtClean="0"/>
          </a:p>
          <a:p>
            <a:endParaRPr lang="en-US" sz="2000" dirty="0"/>
          </a:p>
          <a:p>
            <a:r>
              <a:rPr lang="en-US" sz="2000" dirty="0" smtClean="0"/>
              <a:t>This makes the project easy to manage and conceptually clear.</a:t>
            </a:r>
            <a:endParaRPr lang="en-US" sz="2000" dirty="0" smtClean="0"/>
          </a:p>
          <a:p>
            <a:endParaRPr lang="en-US" sz="2000" dirty="0" smtClean="0"/>
          </a:p>
          <a:p>
            <a:r>
              <a:rPr lang="en-US" sz="2000" dirty="0">
                <a:sym typeface="+mn-ea"/>
              </a:rPr>
              <a:t>Similarly, as a directory can contain subdirectories and files, </a:t>
            </a:r>
            <a:r>
              <a:rPr lang="en-US" sz="2000" dirty="0" smtClean="0">
                <a:sym typeface="+mn-ea"/>
              </a:rPr>
              <a:t>a </a:t>
            </a:r>
            <a:r>
              <a:rPr lang="en-US" sz="2000" dirty="0">
                <a:sym typeface="+mn-ea"/>
              </a:rPr>
              <a:t>Python package can have</a:t>
            </a:r>
            <a:endParaRPr lang="en-US" sz="2000" dirty="0">
              <a:sym typeface="+mn-ea"/>
            </a:endParaRPr>
          </a:p>
          <a:p>
            <a:r>
              <a:rPr lang="en-US" sz="2000" dirty="0">
                <a:sym typeface="+mn-ea"/>
              </a:rPr>
              <a:t> sub-packages and modules.</a:t>
            </a:r>
            <a:endParaRPr lang="en-US" sz="2000" dirty="0">
              <a:sym typeface="+mn-ea"/>
            </a:endParaRPr>
          </a:p>
          <a:p>
            <a:endParaRPr lang="en-US" sz="2000" dirty="0">
              <a:sym typeface="+mn-ea"/>
            </a:endParaRPr>
          </a:p>
          <a:p>
            <a:r>
              <a:rPr lang="en-US" sz="2000" dirty="0">
                <a:sym typeface="+mn-ea"/>
              </a:rPr>
              <a:t>A directory must contain a file named __init__.py in order for Python </a:t>
            </a:r>
            <a:r>
              <a:rPr lang="en-US" sz="2000" dirty="0" smtClean="0">
                <a:sym typeface="+mn-ea"/>
              </a:rPr>
              <a:t>to </a:t>
            </a:r>
            <a:r>
              <a:rPr lang="en-US" sz="2000" dirty="0">
                <a:sym typeface="+mn-ea"/>
              </a:rPr>
              <a:t>consider it as a package. </a:t>
            </a:r>
            <a:endParaRPr lang="en-US" sz="2000" dirty="0" smtClean="0"/>
          </a:p>
          <a:p>
            <a:endParaRPr lang="en-US" sz="2000" dirty="0"/>
          </a:p>
          <a:p>
            <a:r>
              <a:rPr lang="en-US" sz="2000" dirty="0">
                <a:sym typeface="+mn-ea"/>
              </a:rPr>
              <a:t>This file can be left empty but we generally place the initialization </a:t>
            </a:r>
            <a:r>
              <a:rPr lang="en-US" sz="2000" dirty="0" smtClean="0">
                <a:sym typeface="+mn-ea"/>
              </a:rPr>
              <a:t>code for </a:t>
            </a:r>
            <a:r>
              <a:rPr lang="en-US" sz="2000" dirty="0">
                <a:sym typeface="+mn-ea"/>
              </a:rPr>
              <a:t>that package in this file.</a:t>
            </a:r>
            <a:endParaRPr lang="en-US" sz="2000" dirty="0" smtClean="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93243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What is a Package?</a:t>
            </a:r>
            <a:endParaRPr lang="en-US" sz="2800" dirty="0" smtClean="0">
              <a:gradFill>
                <a:gsLst>
                  <a:gs pos="21000">
                    <a:srgbClr val="53575C"/>
                  </a:gs>
                  <a:gs pos="88000">
                    <a:srgbClr val="C5C7CA"/>
                  </a:gs>
                </a:gsLst>
                <a:lin ang="5400000"/>
              </a:gradFill>
              <a:effectLst/>
              <a:sym typeface="+mn-ea"/>
            </a:endParaRPr>
          </a:p>
        </p:txBody>
      </p:sp>
      <p:pic>
        <p:nvPicPr>
          <p:cNvPr id="3" name="Picture 2"/>
          <p:cNvPicPr>
            <a:picLocks noChangeAspect="1"/>
          </p:cNvPicPr>
          <p:nvPr/>
        </p:nvPicPr>
        <p:blipFill>
          <a:blip r:embed="rId2"/>
          <a:stretch>
            <a:fillRect/>
          </a:stretch>
        </p:blipFill>
        <p:spPr>
          <a:xfrm>
            <a:off x="9732645" y="3579495"/>
            <a:ext cx="2084705" cy="16186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7102475"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 </a:t>
            </a:r>
            <a:r>
              <a:rPr lang="en-US" sz="2800" dirty="0" smtClean="0">
                <a:gradFill>
                  <a:gsLst>
                    <a:gs pos="21000">
                      <a:srgbClr val="53575C"/>
                    </a:gs>
                    <a:gs pos="88000">
                      <a:srgbClr val="C5C7CA"/>
                    </a:gs>
                  </a:gsLst>
                  <a:lin ang="5400000"/>
                </a:gradFill>
                <a:effectLst/>
                <a:cs typeface="Times New Roman" panose="02020603050405020304" pitchFamily="18" charset="0"/>
              </a:rPr>
              <a:t>5. Few d</a:t>
            </a:r>
            <a:r>
              <a:rPr lang="en-US" sz="2800" dirty="0">
                <a:gradFill>
                  <a:gsLst>
                    <a:gs pos="21000">
                      <a:srgbClr val="53575C"/>
                    </a:gs>
                    <a:gs pos="88000">
                      <a:srgbClr val="C5C7CA"/>
                    </a:gs>
                  </a:gsLst>
                  <a:lin ang="5400000"/>
                </a:gradFill>
                <a:effectLst/>
                <a:cs typeface="Times New Roman" panose="02020603050405020304" pitchFamily="18" charset="0"/>
              </a:rPr>
              <a:t>ifferences between Python 2.* and 3.</a:t>
            </a:r>
            <a:r>
              <a:rPr lang="en-US" sz="2800" dirty="0" smtClean="0">
                <a:gradFill>
                  <a:gsLst>
                    <a:gs pos="21000">
                      <a:srgbClr val="53575C"/>
                    </a:gs>
                    <a:gs pos="88000">
                      <a:srgbClr val="C5C7CA"/>
                    </a:gs>
                  </a:gsLst>
                  <a:lin ang="5400000"/>
                </a:gradFill>
                <a:effectLst/>
                <a:cs typeface="Times New Roman" panose="02020603050405020304" pitchFamily="18" charset="0"/>
              </a:rPr>
              <a:t>* </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5" name="TextBox 4"/>
          <p:cNvSpPr txBox="1"/>
          <p:nvPr/>
        </p:nvSpPr>
        <p:spPr>
          <a:xfrm>
            <a:off x="536612" y="1045882"/>
            <a:ext cx="9088755" cy="460375"/>
          </a:xfrm>
          <a:prstGeom prst="rect">
            <a:avLst/>
          </a:prstGeom>
          <a:noFill/>
        </p:spPr>
        <p:txBody>
          <a:bodyPr wrap="none" rtlCol="0">
            <a:spAutoFit/>
          </a:bodyPr>
          <a:lstStyle/>
          <a:p>
            <a:r>
              <a:rPr lang="en-US" sz="2400" b="1" dirty="0"/>
              <a:t>print </a:t>
            </a:r>
            <a:r>
              <a:rPr lang="en-US" sz="2400" dirty="0" smtClean="0"/>
              <a:t>function  :   print is a function in </a:t>
            </a:r>
            <a:r>
              <a:rPr lang="en-US" sz="2400" dirty="0"/>
              <a:t>Python 3. It is much easier to read</a:t>
            </a:r>
            <a:endParaRPr lang="en-US" sz="2400" dirty="0"/>
          </a:p>
        </p:txBody>
      </p:sp>
      <p:sp>
        <p:nvSpPr>
          <p:cNvPr id="6" name="TextBox 5"/>
          <p:cNvSpPr txBox="1"/>
          <p:nvPr/>
        </p:nvSpPr>
        <p:spPr>
          <a:xfrm>
            <a:off x="945141" y="1873848"/>
            <a:ext cx="3538220" cy="829945"/>
          </a:xfrm>
          <a:prstGeom prst="rect">
            <a:avLst/>
          </a:prstGeom>
          <a:noFill/>
        </p:spPr>
        <p:txBody>
          <a:bodyPr wrap="none" rtlCol="0">
            <a:spAutoFit/>
          </a:bodyPr>
          <a:lstStyle/>
          <a:p>
            <a:r>
              <a:rPr lang="en-US" sz="2400" dirty="0"/>
              <a:t>Python 2:</a:t>
            </a:r>
            <a:endParaRPr lang="en-US" sz="2400" dirty="0"/>
          </a:p>
          <a:p>
            <a:r>
              <a:rPr lang="en-US" sz="2400" dirty="0" smtClean="0"/>
              <a:t>	print </a:t>
            </a:r>
            <a:r>
              <a:rPr lang="en-US" sz="2400" dirty="0"/>
              <a:t>“Hello world</a:t>
            </a:r>
            <a:r>
              <a:rPr lang="en-US" sz="2400" dirty="0" smtClean="0"/>
              <a:t>!”</a:t>
            </a:r>
            <a:endParaRPr lang="en-US" sz="2400" dirty="0"/>
          </a:p>
        </p:txBody>
      </p:sp>
      <p:sp>
        <p:nvSpPr>
          <p:cNvPr id="3" name="TextBox 4"/>
          <p:cNvSpPr txBox="1"/>
          <p:nvPr/>
        </p:nvSpPr>
        <p:spPr>
          <a:xfrm>
            <a:off x="536315" y="3463439"/>
            <a:ext cx="10485755" cy="829945"/>
          </a:xfrm>
          <a:prstGeom prst="rect">
            <a:avLst/>
          </a:prstGeom>
          <a:noFill/>
        </p:spPr>
        <p:txBody>
          <a:bodyPr wrap="none" rtlCol="0">
            <a:spAutoFit/>
          </a:bodyPr>
          <a:p>
            <a:r>
              <a:rPr lang="en-US" sz="2400" b="1" dirty="0" smtClean="0"/>
              <a:t>input </a:t>
            </a:r>
            <a:r>
              <a:rPr lang="en-US" sz="2400" dirty="0" smtClean="0"/>
              <a:t>function </a:t>
            </a:r>
            <a:r>
              <a:rPr lang="en-US" sz="2400" b="1" dirty="0" smtClean="0"/>
              <a:t> </a:t>
            </a:r>
            <a:r>
              <a:rPr lang="en-US" sz="2400" dirty="0" smtClean="0"/>
              <a:t>: raw_input function to take the input from the user (like scanf in C) </a:t>
            </a:r>
            <a:endParaRPr lang="en-US" sz="2400" dirty="0" smtClean="0"/>
          </a:p>
          <a:p>
            <a:r>
              <a:rPr lang="en-US" sz="2400" dirty="0" smtClean="0"/>
              <a:t>                             in 2.* version is replaced with input function in 3.*</a:t>
            </a:r>
            <a:endParaRPr lang="en-US" sz="2400" b="1" dirty="0"/>
          </a:p>
        </p:txBody>
      </p:sp>
      <p:sp>
        <p:nvSpPr>
          <p:cNvPr id="4" name="TextBox 5"/>
          <p:cNvSpPr txBox="1"/>
          <p:nvPr/>
        </p:nvSpPr>
        <p:spPr>
          <a:xfrm>
            <a:off x="944620" y="4725310"/>
            <a:ext cx="2495107" cy="1569660"/>
          </a:xfrm>
          <a:prstGeom prst="rect">
            <a:avLst/>
          </a:prstGeom>
          <a:noFill/>
        </p:spPr>
        <p:txBody>
          <a:bodyPr wrap="none" rtlCol="0">
            <a:spAutoFit/>
          </a:bodyPr>
          <a:p>
            <a:r>
              <a:rPr lang="en-US" sz="2400" dirty="0"/>
              <a:t>Python 2:</a:t>
            </a:r>
            <a:endParaRPr lang="en-US" sz="2400" dirty="0"/>
          </a:p>
          <a:p>
            <a:endParaRPr lang="en-US" sz="2400" dirty="0"/>
          </a:p>
          <a:p>
            <a:r>
              <a:rPr lang="en-US" sz="2400" dirty="0"/>
              <a:t>text =  raw_input</a:t>
            </a:r>
            <a:r>
              <a:rPr lang="en-US" sz="2400" dirty="0" smtClean="0"/>
              <a:t>()</a:t>
            </a:r>
            <a:endParaRPr lang="en-US" sz="2400" dirty="0" smtClean="0"/>
          </a:p>
          <a:p>
            <a:r>
              <a:rPr lang="en-US" sz="2400" dirty="0" smtClean="0"/>
              <a:t>print text</a:t>
            </a:r>
            <a:endParaRPr lang="en-US" sz="2400" dirty="0" smtClean="0"/>
          </a:p>
        </p:txBody>
      </p:sp>
      <p:sp>
        <p:nvSpPr>
          <p:cNvPr id="9" name="TextBox 6"/>
          <p:cNvSpPr txBox="1"/>
          <p:nvPr/>
        </p:nvSpPr>
        <p:spPr>
          <a:xfrm>
            <a:off x="6427355" y="4725062"/>
            <a:ext cx="1790700" cy="1938020"/>
          </a:xfrm>
          <a:prstGeom prst="rect">
            <a:avLst/>
          </a:prstGeom>
          <a:noFill/>
        </p:spPr>
        <p:txBody>
          <a:bodyPr wrap="none" rtlCol="0">
            <a:spAutoFit/>
          </a:bodyPr>
          <a:p>
            <a:r>
              <a:rPr lang="en-US" sz="2400" dirty="0"/>
              <a:t>Python 3:</a:t>
            </a:r>
            <a:endParaRPr lang="en-US" sz="2400" dirty="0"/>
          </a:p>
          <a:p>
            <a:endParaRPr lang="en-US" sz="2400" dirty="0"/>
          </a:p>
          <a:p>
            <a:r>
              <a:rPr lang="en-US" sz="2400" dirty="0"/>
              <a:t>text = input()</a:t>
            </a:r>
            <a:endParaRPr lang="en-US" sz="2400" dirty="0"/>
          </a:p>
          <a:p>
            <a:r>
              <a:rPr lang="en-US" sz="2400" dirty="0"/>
              <a:t>print(text)</a:t>
            </a:r>
            <a:endParaRPr lang="en-US" sz="2400" dirty="0"/>
          </a:p>
          <a:p>
            <a:endParaRPr lang="en-US" sz="2400" dirty="0"/>
          </a:p>
        </p:txBody>
      </p:sp>
      <p:sp>
        <p:nvSpPr>
          <p:cNvPr id="10" name="Text Box 9"/>
          <p:cNvSpPr txBox="1"/>
          <p:nvPr/>
        </p:nvSpPr>
        <p:spPr>
          <a:xfrm>
            <a:off x="6427470" y="1873885"/>
            <a:ext cx="3654425" cy="829945"/>
          </a:xfrm>
          <a:prstGeom prst="rect">
            <a:avLst/>
          </a:prstGeom>
          <a:noFill/>
        </p:spPr>
        <p:txBody>
          <a:bodyPr wrap="none" rtlCol="0">
            <a:spAutoFit/>
          </a:bodyPr>
          <a:p>
            <a:pPr algn="l"/>
            <a:r>
              <a:rPr lang="en-US" sz="2400" dirty="0">
                <a:sym typeface="+mn-ea"/>
              </a:rPr>
              <a:t>Python 3:</a:t>
            </a:r>
            <a:endParaRPr lang="en-US" sz="2400" dirty="0"/>
          </a:p>
          <a:p>
            <a:pPr algn="l"/>
            <a:r>
              <a:rPr lang="en-US" sz="2400" dirty="0" smtClean="0">
                <a:sym typeface="+mn-ea"/>
              </a:rPr>
              <a:t>	print</a:t>
            </a:r>
            <a:r>
              <a:rPr lang="en-US" sz="2400" dirty="0">
                <a:sym typeface="+mn-ea"/>
              </a:rPr>
              <a:t>(“Hello world!”)</a:t>
            </a:r>
            <a:endParaRPr lang="en-US" sz="2400" dirty="0">
              <a:sym typeface="+mn-ea"/>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0667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Built-in Packages</a:t>
            </a:r>
            <a:endParaRPr lang="en-US" sz="2800" dirty="0" smtClean="0">
              <a:gradFill>
                <a:gsLst>
                  <a:gs pos="21000">
                    <a:srgbClr val="53575C"/>
                  </a:gs>
                  <a:gs pos="88000">
                    <a:srgbClr val="C5C7CA"/>
                  </a:gs>
                </a:gsLst>
                <a:lin ang="5400000"/>
              </a:gradFill>
              <a:effectLst/>
              <a:sym typeface="+mn-ea"/>
            </a:endParaRPr>
          </a:p>
        </p:txBody>
      </p:sp>
      <p:graphicFrame>
        <p:nvGraphicFramePr>
          <p:cNvPr id="3" name="Table 2"/>
          <p:cNvGraphicFramePr/>
          <p:nvPr/>
        </p:nvGraphicFramePr>
        <p:xfrm>
          <a:off x="1005840" y="895985"/>
          <a:ext cx="9888220" cy="5276215"/>
        </p:xfrm>
        <a:graphic>
          <a:graphicData uri="http://schemas.openxmlformats.org/drawingml/2006/table">
            <a:tbl>
              <a:tblPr firstRow="1" bandRow="1">
                <a:tableStyleId>{5C22544A-7EE6-4342-B048-85BDC9FD1C3A}</a:tableStyleId>
              </a:tblPr>
              <a:tblGrid>
                <a:gridCol w="809625"/>
                <a:gridCol w="1859280"/>
                <a:gridCol w="7219315"/>
              </a:tblGrid>
              <a:tr h="381000">
                <a:tc>
                  <a:txBody>
                    <a:bodyPr/>
                    <a:p>
                      <a:pPr>
                        <a:buNone/>
                      </a:pPr>
                      <a:r>
                        <a:rPr lang="en-US"/>
                        <a:t>S.No</a:t>
                      </a:r>
                      <a:endParaRPr lang="en-US"/>
                    </a:p>
                  </a:txBody>
                  <a:tcPr/>
                </a:tc>
                <a:tc>
                  <a:txBody>
                    <a:bodyPr/>
                    <a:p>
                      <a:pPr>
                        <a:buNone/>
                      </a:pPr>
                      <a:r>
                        <a:rPr lang="en-US"/>
                        <a:t>Package Name</a:t>
                      </a:r>
                      <a:endParaRPr lang="en-US"/>
                    </a:p>
                  </a:txBody>
                  <a:tcPr/>
                </a:tc>
                <a:tc>
                  <a:txBody>
                    <a:bodyPr/>
                    <a:p>
                      <a:pPr>
                        <a:buNone/>
                      </a:pPr>
                      <a:r>
                        <a:rPr lang="en-US"/>
                        <a:t>Description</a:t>
                      </a:r>
                      <a:endParaRPr lang="en-US"/>
                    </a:p>
                  </a:txBody>
                  <a:tcPr/>
                </a:tc>
              </a:tr>
              <a:tr h="381000">
                <a:tc>
                  <a:txBody>
                    <a:bodyPr/>
                    <a:p>
                      <a:pPr>
                        <a:buNone/>
                      </a:pPr>
                      <a:r>
                        <a:rPr lang="en-US"/>
                        <a:t>1</a:t>
                      </a:r>
                      <a:endParaRPr lang="en-US"/>
                    </a:p>
                  </a:txBody>
                  <a:tcPr/>
                </a:tc>
                <a:tc>
                  <a:txBody>
                    <a:bodyPr/>
                    <a:p>
                      <a:pPr>
                        <a:buNone/>
                      </a:pPr>
                      <a:r>
                        <a:rPr lang="en-US"/>
                        <a:t>argparse</a:t>
                      </a:r>
                      <a:endParaRPr lang="en-US"/>
                    </a:p>
                  </a:txBody>
                  <a:tcPr/>
                </a:tc>
                <a:tc>
                  <a:txBody>
                    <a:bodyPr/>
                    <a:p>
                      <a:pPr>
                        <a:buNone/>
                      </a:pPr>
                      <a:r>
                        <a:rPr lang="en-US"/>
                        <a:t>Command‐line option and argument-parsing library.</a:t>
                      </a:r>
                      <a:endParaRPr lang="en-US"/>
                    </a:p>
                  </a:txBody>
                  <a:tcPr/>
                </a:tc>
              </a:tr>
              <a:tr h="381000">
                <a:tc>
                  <a:txBody>
                    <a:bodyPr/>
                    <a:p>
                      <a:pPr>
                        <a:buNone/>
                      </a:pPr>
                      <a:r>
                        <a:rPr lang="en-US"/>
                        <a:t>2</a:t>
                      </a:r>
                      <a:endParaRPr lang="en-US"/>
                    </a:p>
                  </a:txBody>
                  <a:tcPr/>
                </a:tc>
                <a:tc>
                  <a:txBody>
                    <a:bodyPr/>
                    <a:p>
                      <a:pPr>
                        <a:buNone/>
                      </a:pPr>
                      <a:r>
                        <a:rPr lang="en-US"/>
                        <a:t>array</a:t>
                      </a:r>
                      <a:endParaRPr lang="en-US"/>
                    </a:p>
                  </a:txBody>
                  <a:tcPr/>
                </a:tc>
                <a:tc>
                  <a:txBody>
                    <a:bodyPr/>
                    <a:p>
                      <a:pPr>
                        <a:buNone/>
                      </a:pPr>
                      <a:r>
                        <a:rPr lang="en-US"/>
                        <a:t>Space‐effi cient arrays of uniformly typed numeric values.</a:t>
                      </a:r>
                      <a:endParaRPr lang="en-US"/>
                    </a:p>
                  </a:txBody>
                  <a:tcPr/>
                </a:tc>
              </a:tr>
              <a:tr h="381000">
                <a:tc>
                  <a:txBody>
                    <a:bodyPr/>
                    <a:p>
                      <a:pPr>
                        <a:buNone/>
                      </a:pPr>
                      <a:r>
                        <a:rPr lang="en-US"/>
                        <a:t>3</a:t>
                      </a:r>
                      <a:endParaRPr lang="en-US"/>
                    </a:p>
                  </a:txBody>
                  <a:tcPr/>
                </a:tc>
                <a:tc>
                  <a:txBody>
                    <a:bodyPr/>
                    <a:p>
                      <a:pPr>
                        <a:buNone/>
                      </a:pPr>
                      <a:r>
                        <a:rPr lang="en-US"/>
                        <a:t>audioop</a:t>
                      </a:r>
                      <a:endParaRPr lang="en-US"/>
                    </a:p>
                  </a:txBody>
                  <a:tcPr/>
                </a:tc>
                <a:tc>
                  <a:txBody>
                    <a:bodyPr/>
                    <a:p>
                      <a:pPr>
                        <a:buNone/>
                      </a:pPr>
                      <a:r>
                        <a:rPr lang="en-US"/>
                        <a:t>Manipulate raw audio data.</a:t>
                      </a:r>
                      <a:endParaRPr lang="en-US"/>
                    </a:p>
                  </a:txBody>
                  <a:tcPr/>
                </a:tc>
              </a:tr>
              <a:tr h="381000">
                <a:tc>
                  <a:txBody>
                    <a:bodyPr/>
                    <a:p>
                      <a:pPr>
                        <a:buNone/>
                      </a:pPr>
                      <a:r>
                        <a:rPr lang="en-US"/>
                        <a:t>4</a:t>
                      </a:r>
                      <a:endParaRPr lang="en-US"/>
                    </a:p>
                  </a:txBody>
                  <a:tcPr/>
                </a:tc>
                <a:tc>
                  <a:txBody>
                    <a:bodyPr/>
                    <a:p>
                      <a:pPr>
                        <a:buNone/>
                      </a:pPr>
                      <a:r>
                        <a:rPr lang="en-US"/>
                        <a:t>calendar</a:t>
                      </a:r>
                      <a:endParaRPr lang="en-US"/>
                    </a:p>
                  </a:txBody>
                  <a:tcPr/>
                </a:tc>
                <a:tc>
                  <a:txBody>
                    <a:bodyPr/>
                    <a:p>
                      <a:pPr>
                        <a:buNone/>
                      </a:pPr>
                      <a:r>
                        <a:rPr lang="en-US"/>
                        <a:t>Functions for working with calendars</a:t>
                      </a:r>
                      <a:endParaRPr lang="en-US"/>
                    </a:p>
                  </a:txBody>
                  <a:tcPr/>
                </a:tc>
              </a:tr>
              <a:tr h="381000">
                <a:tc>
                  <a:txBody>
                    <a:bodyPr/>
                    <a:p>
                      <a:pPr>
                        <a:buNone/>
                      </a:pPr>
                      <a:r>
                        <a:rPr lang="en-US"/>
                        <a:t>5</a:t>
                      </a:r>
                      <a:endParaRPr lang="en-US"/>
                    </a:p>
                  </a:txBody>
                  <a:tcPr/>
                </a:tc>
                <a:tc>
                  <a:txBody>
                    <a:bodyPr/>
                    <a:p>
                      <a:pPr>
                        <a:buNone/>
                      </a:pPr>
                      <a:r>
                        <a:rPr lang="en-US"/>
                        <a:t>cmath</a:t>
                      </a:r>
                      <a:endParaRPr lang="en-US"/>
                    </a:p>
                  </a:txBody>
                  <a:tcPr/>
                </a:tc>
                <a:tc>
                  <a:txBody>
                    <a:bodyPr/>
                    <a:p>
                      <a:pPr>
                        <a:buNone/>
                      </a:pPr>
                      <a:r>
                        <a:rPr lang="en-US"/>
                        <a:t>Mathematical functions for complex numbers.</a:t>
                      </a:r>
                      <a:endParaRPr lang="en-US"/>
                    </a:p>
                  </a:txBody>
                  <a:tcPr/>
                </a:tc>
              </a:tr>
              <a:tr h="704215">
                <a:tc>
                  <a:txBody>
                    <a:bodyPr/>
                    <a:p>
                      <a:pPr>
                        <a:buNone/>
                      </a:pPr>
                      <a:r>
                        <a:rPr lang="en-US"/>
                        <a:t>6</a:t>
                      </a:r>
                      <a:endParaRPr lang="en-US"/>
                    </a:p>
                  </a:txBody>
                  <a:tcPr/>
                </a:tc>
                <a:tc>
                  <a:txBody>
                    <a:bodyPr/>
                    <a:p>
                      <a:pPr>
                        <a:buNone/>
                      </a:pPr>
                      <a:r>
                        <a:rPr lang="en-US"/>
                        <a:t>cmd</a:t>
                      </a:r>
                      <a:endParaRPr lang="en-US"/>
                    </a:p>
                  </a:txBody>
                  <a:tcPr/>
                </a:tc>
                <a:tc>
                  <a:txBody>
                    <a:bodyPr/>
                    <a:p>
                      <a:pPr>
                        <a:buNone/>
                      </a:pPr>
                      <a:r>
                        <a:rPr lang="en-US"/>
                        <a:t>Build line‐oriented command interpreters.</a:t>
                      </a:r>
                      <a:endParaRPr lang="en-US"/>
                    </a:p>
                  </a:txBody>
                  <a:tcPr/>
                </a:tc>
              </a:tr>
              <a:tr h="381000">
                <a:tc>
                  <a:txBody>
                    <a:bodyPr/>
                    <a:p>
                      <a:pPr>
                        <a:buNone/>
                      </a:pPr>
                      <a:r>
                        <a:rPr lang="en-US"/>
                        <a:t>7</a:t>
                      </a:r>
                      <a:endParaRPr lang="en-US"/>
                    </a:p>
                  </a:txBody>
                  <a:tcPr/>
                </a:tc>
                <a:tc>
                  <a:txBody>
                    <a:bodyPr/>
                    <a:p>
                      <a:pPr>
                        <a:buNone/>
                      </a:pPr>
                      <a:r>
                        <a:rPr lang="en-US"/>
                        <a:t>code</a:t>
                      </a:r>
                      <a:endParaRPr lang="en-US"/>
                    </a:p>
                  </a:txBody>
                  <a:tcPr/>
                </a:tc>
                <a:tc>
                  <a:txBody>
                    <a:bodyPr/>
                    <a:p>
                      <a:pPr>
                        <a:buNone/>
                      </a:pPr>
                      <a:r>
                        <a:rPr lang="en-US"/>
                        <a:t>Facilities to implement read‐eval‐print loops.</a:t>
                      </a:r>
                      <a:endParaRPr lang="en-US"/>
                    </a:p>
                  </a:txBody>
                  <a:tcPr/>
                </a:tc>
              </a:tr>
              <a:tr h="381000">
                <a:tc>
                  <a:txBody>
                    <a:bodyPr/>
                    <a:p>
                      <a:pPr>
                        <a:buNone/>
                      </a:pPr>
                      <a:r>
                        <a:rPr lang="en-US"/>
                        <a:t>8</a:t>
                      </a:r>
                      <a:endParaRPr lang="en-US"/>
                    </a:p>
                  </a:txBody>
                  <a:tcPr/>
                </a:tc>
                <a:tc>
                  <a:txBody>
                    <a:bodyPr/>
                    <a:p>
                      <a:pPr>
                        <a:buNone/>
                      </a:pPr>
                      <a:r>
                        <a:rPr lang="en-US"/>
                        <a:t>codecs</a:t>
                      </a:r>
                      <a:endParaRPr lang="en-US"/>
                    </a:p>
                  </a:txBody>
                  <a:tcPr/>
                </a:tc>
                <a:tc>
                  <a:txBody>
                    <a:bodyPr/>
                    <a:p>
                      <a:pPr>
                        <a:buNone/>
                      </a:pPr>
                      <a:r>
                        <a:rPr lang="en-US"/>
                        <a:t>Encode and decode data and streams.</a:t>
                      </a:r>
                      <a:endParaRPr lang="en-US"/>
                    </a:p>
                  </a:txBody>
                  <a:tcPr/>
                </a:tc>
              </a:tr>
              <a:tr h="381000">
                <a:tc>
                  <a:txBody>
                    <a:bodyPr/>
                    <a:p>
                      <a:pPr>
                        <a:buNone/>
                      </a:pPr>
                      <a:r>
                        <a:rPr lang="en-US"/>
                        <a:t>9</a:t>
                      </a:r>
                      <a:endParaRPr lang="en-US"/>
                    </a:p>
                  </a:txBody>
                  <a:tcPr/>
                </a:tc>
                <a:tc>
                  <a:txBody>
                    <a:bodyPr/>
                    <a:p>
                      <a:pPr>
                        <a:buNone/>
                      </a:pPr>
                      <a:r>
                        <a:rPr lang="en-US"/>
                        <a:t>collections</a:t>
                      </a:r>
                      <a:endParaRPr lang="en-US"/>
                    </a:p>
                  </a:txBody>
                  <a:tcPr/>
                </a:tc>
                <a:tc>
                  <a:txBody>
                    <a:bodyPr/>
                    <a:p>
                      <a:pPr>
                        <a:buNone/>
                      </a:pPr>
                      <a:r>
                        <a:rPr lang="en-US"/>
                        <a:t>Container data types.</a:t>
                      </a:r>
                      <a:endParaRPr lang="en-US"/>
                    </a:p>
                  </a:txBody>
                  <a:tcPr/>
                </a:tc>
              </a:tr>
              <a:tr h="381000">
                <a:tc>
                  <a:txBody>
                    <a:bodyPr/>
                    <a:p>
                      <a:pPr>
                        <a:buNone/>
                      </a:pPr>
                      <a:r>
                        <a:rPr lang="en-US"/>
                        <a:t>10</a:t>
                      </a:r>
                      <a:endParaRPr lang="en-US"/>
                    </a:p>
                  </a:txBody>
                  <a:tcPr/>
                </a:tc>
                <a:tc>
                  <a:txBody>
                    <a:bodyPr/>
                    <a:p>
                      <a:pPr>
                        <a:buNone/>
                      </a:pPr>
                      <a:r>
                        <a:rPr lang="en-US"/>
                        <a:t>colorsys</a:t>
                      </a:r>
                      <a:endParaRPr lang="en-US"/>
                    </a:p>
                  </a:txBody>
                  <a:tcPr/>
                </a:tc>
                <a:tc>
                  <a:txBody>
                    <a:bodyPr/>
                    <a:p>
                      <a:pPr>
                        <a:buNone/>
                      </a:pPr>
                      <a:r>
                        <a:rPr lang="en-US"/>
                        <a:t>Conversion functions between RGB and other color systems</a:t>
                      </a:r>
                      <a:endParaRPr lang="en-US"/>
                    </a:p>
                  </a:txBody>
                  <a:tcPr/>
                </a:tc>
              </a:tr>
              <a:tr h="381000">
                <a:tc>
                  <a:txBody>
                    <a:bodyPr/>
                    <a:p>
                      <a:pPr>
                        <a:buNone/>
                      </a:pPr>
                      <a:r>
                        <a:rPr lang="en-US"/>
                        <a:t>11</a:t>
                      </a:r>
                      <a:endParaRPr lang="en-US"/>
                    </a:p>
                  </a:txBody>
                  <a:tcPr/>
                </a:tc>
                <a:tc>
                  <a:txBody>
                    <a:bodyPr/>
                    <a:p>
                      <a:pPr>
                        <a:buNone/>
                      </a:pPr>
                      <a:r>
                        <a:rPr lang="en-US"/>
                        <a:t>compileall</a:t>
                      </a:r>
                      <a:endParaRPr lang="en-US"/>
                    </a:p>
                  </a:txBody>
                  <a:tcPr/>
                </a:tc>
                <a:tc>
                  <a:txBody>
                    <a:bodyPr/>
                    <a:p>
                      <a:pPr>
                        <a:buNone/>
                      </a:pPr>
                      <a:r>
                        <a:rPr lang="en-US"/>
                        <a:t>Tools for byte‐compiling all Python source fi les in a directory tree or some</a:t>
                      </a:r>
                      <a:endParaRPr lang="en-US"/>
                    </a:p>
                    <a:p>
                      <a:pPr>
                        <a:buNone/>
                      </a:pPr>
                      <a:r>
                        <a:rPr lang="en-US"/>
                        <a:t>subset thereof.</a:t>
                      </a:r>
                      <a:endParaRPr lang="en-US"/>
                    </a:p>
                  </a:txBody>
                  <a:tcPr/>
                </a:tc>
              </a:tr>
              <a:tr h="381000">
                <a:tc>
                  <a:txBody>
                    <a:bodyPr/>
                    <a:p>
                      <a:pPr>
                        <a:buNone/>
                      </a:pPr>
                      <a:r>
                        <a:rPr lang="en-US"/>
                        <a:t>12</a:t>
                      </a:r>
                      <a:endParaRPr lang="en-US"/>
                    </a:p>
                  </a:txBody>
                  <a:tcPr/>
                </a:tc>
                <a:tc>
                  <a:txBody>
                    <a:bodyPr/>
                    <a:p>
                      <a:pPr>
                        <a:buNone/>
                      </a:pPr>
                      <a:r>
                        <a:rPr lang="en-US"/>
                        <a:t>concurrent</a:t>
                      </a:r>
                      <a:endParaRPr lang="en-US"/>
                    </a:p>
                  </a:txBody>
                  <a:tcPr/>
                </a:tc>
                <a:tc>
                  <a:txBody>
                    <a:bodyPr/>
                    <a:p>
                      <a:pPr>
                        <a:buNone/>
                      </a:pPr>
                      <a:r>
                        <a:rPr lang="en-US"/>
                        <a:t>Execute computations concurrently using threads or processes.</a:t>
                      </a:r>
                      <a:endParaRPr lang="en-US"/>
                    </a:p>
                  </a:txBody>
                  <a:tcPr/>
                </a:tc>
              </a:tr>
            </a:tbl>
          </a:graphicData>
        </a:graphic>
      </p:graphicFrame>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0667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Built-in Packages</a:t>
            </a:r>
            <a:endParaRPr lang="en-US" sz="2800" dirty="0" smtClean="0">
              <a:gradFill>
                <a:gsLst>
                  <a:gs pos="21000">
                    <a:srgbClr val="53575C"/>
                  </a:gs>
                  <a:gs pos="88000">
                    <a:srgbClr val="C5C7CA"/>
                  </a:gs>
                </a:gsLst>
                <a:lin ang="5400000"/>
              </a:gradFill>
              <a:effectLst/>
              <a:sym typeface="+mn-ea"/>
            </a:endParaRPr>
          </a:p>
        </p:txBody>
      </p:sp>
      <p:graphicFrame>
        <p:nvGraphicFramePr>
          <p:cNvPr id="3" name="Table 2"/>
          <p:cNvGraphicFramePr/>
          <p:nvPr/>
        </p:nvGraphicFramePr>
        <p:xfrm>
          <a:off x="1005840" y="895985"/>
          <a:ext cx="9888220" cy="5276850"/>
        </p:xfrm>
        <a:graphic>
          <a:graphicData uri="http://schemas.openxmlformats.org/drawingml/2006/table">
            <a:tbl>
              <a:tblPr firstRow="1" bandRow="1">
                <a:tableStyleId>{5C22544A-7EE6-4342-B048-85BDC9FD1C3A}</a:tableStyleId>
              </a:tblPr>
              <a:tblGrid>
                <a:gridCol w="809625"/>
                <a:gridCol w="1859280"/>
                <a:gridCol w="7219315"/>
              </a:tblGrid>
              <a:tr h="381000">
                <a:tc>
                  <a:txBody>
                    <a:bodyPr/>
                    <a:p>
                      <a:pPr>
                        <a:buNone/>
                      </a:pPr>
                      <a:r>
                        <a:rPr lang="en-US"/>
                        <a:t>S.No</a:t>
                      </a:r>
                      <a:endParaRPr lang="en-US"/>
                    </a:p>
                  </a:txBody>
                  <a:tcPr/>
                </a:tc>
                <a:tc>
                  <a:txBody>
                    <a:bodyPr/>
                    <a:p>
                      <a:pPr>
                        <a:buNone/>
                      </a:pPr>
                      <a:r>
                        <a:rPr lang="en-US"/>
                        <a:t>Package Name</a:t>
                      </a:r>
                      <a:endParaRPr lang="en-US"/>
                    </a:p>
                  </a:txBody>
                  <a:tcPr/>
                </a:tc>
                <a:tc>
                  <a:txBody>
                    <a:bodyPr/>
                    <a:p>
                      <a:pPr>
                        <a:buNone/>
                      </a:pPr>
                      <a:r>
                        <a:rPr lang="en-US"/>
                        <a:t>Description</a:t>
                      </a:r>
                      <a:endParaRPr lang="en-US"/>
                    </a:p>
                  </a:txBody>
                  <a:tcPr/>
                </a:tc>
              </a:tr>
              <a:tr h="381000">
                <a:tc>
                  <a:txBody>
                    <a:bodyPr/>
                    <a:p>
                      <a:pPr>
                        <a:buNone/>
                      </a:pPr>
                      <a:r>
                        <a:rPr lang="en-US"/>
                        <a:t>13</a:t>
                      </a:r>
                      <a:endParaRPr lang="en-US"/>
                    </a:p>
                  </a:txBody>
                  <a:tcPr/>
                </a:tc>
                <a:tc>
                  <a:txBody>
                    <a:bodyPr/>
                    <a:p>
                      <a:pPr>
                        <a:buNone/>
                      </a:pPr>
                      <a:r>
                        <a:rPr lang="en-US"/>
                        <a:t>copy</a:t>
                      </a:r>
                      <a:endParaRPr lang="en-US"/>
                    </a:p>
                  </a:txBody>
                  <a:tcPr/>
                </a:tc>
                <a:tc>
                  <a:txBody>
                    <a:bodyPr/>
                    <a:p>
                      <a:pPr>
                        <a:buNone/>
                      </a:pPr>
                      <a:r>
                        <a:rPr lang="en-US"/>
                        <a:t>Shallow and deep copy operations</a:t>
                      </a:r>
                      <a:endParaRPr lang="en-US"/>
                    </a:p>
                  </a:txBody>
                  <a:tcPr/>
                </a:tc>
              </a:tr>
              <a:tr h="381000">
                <a:tc>
                  <a:txBody>
                    <a:bodyPr/>
                    <a:p>
                      <a:pPr>
                        <a:buNone/>
                      </a:pPr>
                      <a:r>
                        <a:rPr lang="en-US"/>
                        <a:t>14</a:t>
                      </a:r>
                      <a:endParaRPr lang="en-US"/>
                    </a:p>
                  </a:txBody>
                  <a:tcPr/>
                </a:tc>
                <a:tc>
                  <a:txBody>
                    <a:bodyPr/>
                    <a:p>
                      <a:pPr>
                        <a:buNone/>
                      </a:pPr>
                      <a:r>
                        <a:rPr lang="en-US"/>
                        <a:t>csv</a:t>
                      </a:r>
                      <a:endParaRPr lang="en-US"/>
                    </a:p>
                  </a:txBody>
                  <a:tcPr/>
                </a:tc>
                <a:tc>
                  <a:txBody>
                    <a:bodyPr/>
                    <a:p>
                      <a:pPr>
                        <a:buNone/>
                      </a:pPr>
                      <a:r>
                        <a:rPr lang="en-US"/>
                        <a:t>Write and read tabular data to and from comma‐delimited data files</a:t>
                      </a:r>
                      <a:endParaRPr lang="en-US"/>
                    </a:p>
                  </a:txBody>
                  <a:tcPr/>
                </a:tc>
              </a:tr>
              <a:tr h="381000">
                <a:tc>
                  <a:txBody>
                    <a:bodyPr/>
                    <a:p>
                      <a:pPr>
                        <a:buNone/>
                      </a:pPr>
                      <a:r>
                        <a:rPr lang="en-US"/>
                        <a:t>15</a:t>
                      </a:r>
                      <a:endParaRPr lang="en-US"/>
                    </a:p>
                  </a:txBody>
                  <a:tcPr/>
                </a:tc>
                <a:tc>
                  <a:txBody>
                    <a:bodyPr/>
                    <a:p>
                      <a:pPr>
                        <a:buNone/>
                      </a:pPr>
                      <a:r>
                        <a:rPr lang="en-US"/>
                        <a:t>ctypes</a:t>
                      </a:r>
                      <a:endParaRPr lang="en-US"/>
                    </a:p>
                  </a:txBody>
                  <a:tcPr/>
                </a:tc>
                <a:tc>
                  <a:txBody>
                    <a:bodyPr/>
                    <a:p>
                      <a:pPr>
                        <a:buNone/>
                      </a:pPr>
                      <a:r>
                        <a:rPr lang="en-US"/>
                        <a:t>A foreign function library for Python.</a:t>
                      </a:r>
                      <a:endParaRPr lang="en-US"/>
                    </a:p>
                  </a:txBody>
                  <a:tcPr/>
                </a:tc>
              </a:tr>
              <a:tr h="381000">
                <a:tc>
                  <a:txBody>
                    <a:bodyPr/>
                    <a:p>
                      <a:pPr>
                        <a:buNone/>
                      </a:pPr>
                      <a:r>
                        <a:rPr lang="en-US"/>
                        <a:t>16</a:t>
                      </a:r>
                      <a:endParaRPr lang="en-US"/>
                    </a:p>
                  </a:txBody>
                  <a:tcPr/>
                </a:tc>
                <a:tc>
                  <a:txBody>
                    <a:bodyPr/>
                    <a:p>
                      <a:pPr>
                        <a:buNone/>
                      </a:pPr>
                      <a:r>
                        <a:rPr lang="en-US"/>
                        <a:t>datetime</a:t>
                      </a:r>
                      <a:endParaRPr lang="en-US"/>
                    </a:p>
                  </a:txBody>
                  <a:tcPr/>
                </a:tc>
                <a:tc>
                  <a:txBody>
                    <a:bodyPr/>
                    <a:p>
                      <a:pPr>
                        <a:buNone/>
                      </a:pPr>
                      <a:r>
                        <a:rPr lang="en-US"/>
                        <a:t>Basic date and time types.</a:t>
                      </a:r>
                      <a:endParaRPr lang="en-US"/>
                    </a:p>
                  </a:txBody>
                  <a:tcPr/>
                </a:tc>
              </a:tr>
              <a:tr h="300355">
                <a:tc>
                  <a:txBody>
                    <a:bodyPr/>
                    <a:p>
                      <a:pPr>
                        <a:buNone/>
                      </a:pPr>
                      <a:r>
                        <a:rPr lang="en-US"/>
                        <a:t>17</a:t>
                      </a:r>
                      <a:endParaRPr lang="en-US"/>
                    </a:p>
                  </a:txBody>
                  <a:tcPr/>
                </a:tc>
                <a:tc>
                  <a:txBody>
                    <a:bodyPr/>
                    <a:p>
                      <a:pPr>
                        <a:buNone/>
                      </a:pPr>
                      <a:r>
                        <a:rPr lang="en-US"/>
                        <a:t>e-mail</a:t>
                      </a:r>
                      <a:endParaRPr lang="en-US"/>
                    </a:p>
                  </a:txBody>
                  <a:tcPr/>
                </a:tc>
                <a:tc>
                  <a:txBody>
                    <a:bodyPr/>
                    <a:p>
                      <a:pPr>
                        <a:buNone/>
                      </a:pPr>
                      <a:r>
                        <a:rPr lang="en-US"/>
                        <a:t>Package supporting the parsing, manipulating, and generating of e‐mail</a:t>
                      </a:r>
                      <a:endParaRPr lang="en-US"/>
                    </a:p>
                    <a:p>
                      <a:pPr>
                        <a:buNone/>
                      </a:pPr>
                      <a:r>
                        <a:rPr lang="en-US"/>
                        <a:t>messages, including MIME documents</a:t>
                      </a:r>
                      <a:endParaRPr lang="en-US"/>
                    </a:p>
                  </a:txBody>
                  <a:tcPr/>
                </a:tc>
              </a:tr>
              <a:tr h="445770">
                <a:tc>
                  <a:txBody>
                    <a:bodyPr/>
                    <a:p>
                      <a:pPr>
                        <a:buNone/>
                      </a:pPr>
                      <a:r>
                        <a:rPr lang="en-US"/>
                        <a:t>18</a:t>
                      </a:r>
                      <a:endParaRPr lang="en-US"/>
                    </a:p>
                  </a:txBody>
                  <a:tcPr/>
                </a:tc>
                <a:tc>
                  <a:txBody>
                    <a:bodyPr/>
                    <a:p>
                      <a:pPr>
                        <a:buNone/>
                      </a:pPr>
                      <a:r>
                        <a:rPr lang="en-US"/>
                        <a:t>encodings</a:t>
                      </a:r>
                      <a:endParaRPr lang="en-US"/>
                    </a:p>
                  </a:txBody>
                  <a:tcPr/>
                </a:tc>
                <a:tc>
                  <a:txBody>
                    <a:bodyPr/>
                    <a:p>
                      <a:pPr>
                        <a:buNone/>
                      </a:pPr>
                      <a:r>
                        <a:rPr lang="en-US"/>
                        <a:t>Package supporting various character encodings.</a:t>
                      </a:r>
                      <a:endParaRPr lang="en-US"/>
                    </a:p>
                  </a:txBody>
                  <a:tcPr/>
                </a:tc>
              </a:tr>
              <a:tr h="381000">
                <a:tc>
                  <a:txBody>
                    <a:bodyPr/>
                    <a:p>
                      <a:pPr>
                        <a:buNone/>
                      </a:pPr>
                      <a:r>
                        <a:rPr lang="en-US"/>
                        <a:t>19</a:t>
                      </a:r>
                      <a:endParaRPr lang="en-US"/>
                    </a:p>
                  </a:txBody>
                  <a:tcPr/>
                </a:tc>
                <a:tc>
                  <a:txBody>
                    <a:bodyPr/>
                    <a:p>
                      <a:pPr>
                        <a:buNone/>
                      </a:pPr>
                      <a:r>
                        <a:rPr lang="en-US"/>
                        <a:t>enum</a:t>
                      </a:r>
                      <a:endParaRPr lang="en-US"/>
                    </a:p>
                  </a:txBody>
                  <a:tcPr/>
                </a:tc>
                <a:tc>
                  <a:txBody>
                    <a:bodyPr/>
                    <a:p>
                      <a:pPr>
                        <a:buNone/>
                      </a:pPr>
                      <a:r>
                        <a:rPr lang="en-US"/>
                        <a:t>Implementation of an enumeration class.</a:t>
                      </a:r>
                      <a:endParaRPr lang="en-US"/>
                    </a:p>
                  </a:txBody>
                  <a:tcPr/>
                </a:tc>
              </a:tr>
              <a:tr h="381000">
                <a:tc>
                  <a:txBody>
                    <a:bodyPr/>
                    <a:p>
                      <a:pPr>
                        <a:buNone/>
                      </a:pPr>
                      <a:r>
                        <a:rPr lang="en-US"/>
                        <a:t>20</a:t>
                      </a:r>
                      <a:endParaRPr lang="en-US"/>
                    </a:p>
                  </a:txBody>
                  <a:tcPr/>
                </a:tc>
                <a:tc>
                  <a:txBody>
                    <a:bodyPr/>
                    <a:p>
                      <a:pPr>
                        <a:buNone/>
                      </a:pPr>
                      <a:r>
                        <a:rPr lang="en-US"/>
                        <a:t>errno</a:t>
                      </a:r>
                      <a:endParaRPr lang="en-US"/>
                    </a:p>
                  </a:txBody>
                  <a:tcPr/>
                </a:tc>
                <a:tc>
                  <a:txBody>
                    <a:bodyPr/>
                    <a:p>
                      <a:pPr>
                        <a:buNone/>
                      </a:pPr>
                      <a:r>
                        <a:rPr lang="en-US"/>
                        <a:t>Standard errno system symbols.</a:t>
                      </a:r>
                      <a:endParaRPr lang="en-US"/>
                    </a:p>
                  </a:txBody>
                  <a:tcPr/>
                </a:tc>
              </a:tr>
              <a:tr h="381000">
                <a:tc>
                  <a:txBody>
                    <a:bodyPr/>
                    <a:p>
                      <a:pPr>
                        <a:buNone/>
                      </a:pPr>
                      <a:r>
                        <a:rPr lang="en-US"/>
                        <a:t>21</a:t>
                      </a:r>
                      <a:endParaRPr lang="en-US"/>
                    </a:p>
                  </a:txBody>
                  <a:tcPr/>
                </a:tc>
                <a:tc>
                  <a:txBody>
                    <a:bodyPr/>
                    <a:p>
                      <a:pPr>
                        <a:buNone/>
                      </a:pPr>
                      <a:r>
                        <a:rPr lang="en-US"/>
                        <a:t>fcntl (UNIX)</a:t>
                      </a:r>
                      <a:endParaRPr lang="en-US"/>
                    </a:p>
                  </a:txBody>
                  <a:tcPr/>
                </a:tc>
                <a:tc>
                  <a:txBody>
                    <a:bodyPr/>
                    <a:p>
                      <a:pPr>
                        <a:buNone/>
                      </a:pPr>
                      <a:r>
                        <a:rPr lang="en-US"/>
                        <a:t>The fcntl() and ioctl() system calls</a:t>
                      </a:r>
                      <a:endParaRPr lang="en-US"/>
                    </a:p>
                  </a:txBody>
                  <a:tcPr/>
                </a:tc>
              </a:tr>
              <a:tr h="381000">
                <a:tc>
                  <a:txBody>
                    <a:bodyPr/>
                    <a:p>
                      <a:pPr>
                        <a:buNone/>
                      </a:pPr>
                      <a:r>
                        <a:rPr lang="en-US"/>
                        <a:t>22</a:t>
                      </a:r>
                      <a:endParaRPr lang="en-US"/>
                    </a:p>
                  </a:txBody>
                  <a:tcPr/>
                </a:tc>
                <a:tc>
                  <a:txBody>
                    <a:bodyPr/>
                    <a:p>
                      <a:pPr>
                        <a:buNone/>
                      </a:pPr>
                      <a:r>
                        <a:rPr lang="en-US"/>
                        <a:t>filecmp</a:t>
                      </a:r>
                      <a:endParaRPr lang="en-US"/>
                    </a:p>
                  </a:txBody>
                  <a:tcPr/>
                </a:tc>
                <a:tc>
                  <a:txBody>
                    <a:bodyPr/>
                    <a:p>
                      <a:pPr>
                        <a:buNone/>
                      </a:pPr>
                      <a:r>
                        <a:rPr lang="en-US"/>
                        <a:t>Compare files efficiently.</a:t>
                      </a:r>
                      <a:endParaRPr lang="en-US"/>
                    </a:p>
                  </a:txBody>
                  <a:tcPr/>
                </a:tc>
              </a:tr>
              <a:tr h="381000">
                <a:tc>
                  <a:txBody>
                    <a:bodyPr/>
                    <a:p>
                      <a:pPr>
                        <a:buNone/>
                      </a:pPr>
                      <a:r>
                        <a:rPr lang="en-US"/>
                        <a:t>23</a:t>
                      </a:r>
                      <a:endParaRPr lang="en-US"/>
                    </a:p>
                  </a:txBody>
                  <a:tcPr/>
                </a:tc>
                <a:tc>
                  <a:txBody>
                    <a:bodyPr/>
                    <a:p>
                      <a:pPr>
                        <a:buNone/>
                      </a:pPr>
                      <a:r>
                        <a:rPr lang="en-US"/>
                        <a:t>fileinput</a:t>
                      </a:r>
                      <a:endParaRPr lang="en-US"/>
                    </a:p>
                  </a:txBody>
                  <a:tcPr/>
                </a:tc>
                <a:tc>
                  <a:txBody>
                    <a:bodyPr/>
                    <a:p>
                      <a:pPr>
                        <a:buNone/>
                      </a:pPr>
                      <a:r>
                        <a:rPr lang="en-US"/>
                        <a:t>Loop over standard input or a list of files.</a:t>
                      </a:r>
                      <a:endParaRPr lang="en-US"/>
                    </a:p>
                  </a:txBody>
                  <a:tcPr/>
                </a:tc>
              </a:tr>
              <a:tr h="381000">
                <a:tc>
                  <a:txBody>
                    <a:bodyPr/>
                    <a:p>
                      <a:pPr>
                        <a:buNone/>
                      </a:pPr>
                      <a:r>
                        <a:rPr lang="en-US"/>
                        <a:t>24</a:t>
                      </a:r>
                      <a:endParaRPr lang="en-US"/>
                    </a:p>
                  </a:txBody>
                  <a:tcPr/>
                </a:tc>
                <a:tc>
                  <a:txBody>
                    <a:bodyPr/>
                    <a:p>
                      <a:pPr>
                        <a:buNone/>
                      </a:pPr>
                      <a:r>
                        <a:rPr lang="en-US"/>
                        <a:t>fractions</a:t>
                      </a:r>
                      <a:endParaRPr lang="en-US"/>
                    </a:p>
                  </a:txBody>
                  <a:tcPr/>
                </a:tc>
                <a:tc>
                  <a:txBody>
                    <a:bodyPr/>
                    <a:p>
                      <a:pPr>
                        <a:buNone/>
                      </a:pPr>
                      <a:r>
                        <a:rPr lang="en-US"/>
                        <a:t>Rational numbers</a:t>
                      </a:r>
                      <a:endParaRPr lang="en-US"/>
                    </a:p>
                  </a:txBody>
                  <a:tcPr/>
                </a:tc>
              </a:tr>
            </a:tbl>
          </a:graphicData>
        </a:graphic>
      </p:graphicFrame>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0667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Built-in Packages</a:t>
            </a:r>
            <a:endParaRPr lang="en-US" sz="2800" dirty="0" smtClean="0">
              <a:gradFill>
                <a:gsLst>
                  <a:gs pos="21000">
                    <a:srgbClr val="53575C"/>
                  </a:gs>
                  <a:gs pos="88000">
                    <a:srgbClr val="C5C7CA"/>
                  </a:gs>
                </a:gsLst>
                <a:lin ang="5400000"/>
              </a:gradFill>
              <a:effectLst/>
              <a:sym typeface="+mn-ea"/>
            </a:endParaRPr>
          </a:p>
        </p:txBody>
      </p:sp>
      <p:graphicFrame>
        <p:nvGraphicFramePr>
          <p:cNvPr id="3" name="Table 2"/>
          <p:cNvGraphicFramePr/>
          <p:nvPr/>
        </p:nvGraphicFramePr>
        <p:xfrm>
          <a:off x="1005840" y="895985"/>
          <a:ext cx="9888220" cy="5276850"/>
        </p:xfrm>
        <a:graphic>
          <a:graphicData uri="http://schemas.openxmlformats.org/drawingml/2006/table">
            <a:tbl>
              <a:tblPr firstRow="1" bandRow="1">
                <a:tableStyleId>{5C22544A-7EE6-4342-B048-85BDC9FD1C3A}</a:tableStyleId>
              </a:tblPr>
              <a:tblGrid>
                <a:gridCol w="809625"/>
                <a:gridCol w="1859280"/>
                <a:gridCol w="7219315"/>
              </a:tblGrid>
              <a:tr h="381000">
                <a:tc>
                  <a:txBody>
                    <a:bodyPr/>
                    <a:p>
                      <a:pPr>
                        <a:buNone/>
                      </a:pPr>
                      <a:r>
                        <a:rPr lang="en-US"/>
                        <a:t>S.No</a:t>
                      </a:r>
                      <a:endParaRPr lang="en-US"/>
                    </a:p>
                  </a:txBody>
                  <a:tcPr/>
                </a:tc>
                <a:tc>
                  <a:txBody>
                    <a:bodyPr/>
                    <a:p>
                      <a:pPr>
                        <a:buNone/>
                      </a:pPr>
                      <a:r>
                        <a:rPr lang="en-US"/>
                        <a:t>Package Name</a:t>
                      </a:r>
                      <a:endParaRPr lang="en-US"/>
                    </a:p>
                  </a:txBody>
                  <a:tcPr/>
                </a:tc>
                <a:tc>
                  <a:txBody>
                    <a:bodyPr/>
                    <a:p>
                      <a:pPr>
                        <a:buNone/>
                      </a:pPr>
                      <a:r>
                        <a:rPr lang="en-US"/>
                        <a:t>Description</a:t>
                      </a:r>
                      <a:endParaRPr lang="en-US"/>
                    </a:p>
                  </a:txBody>
                  <a:tcPr/>
                </a:tc>
              </a:tr>
              <a:tr h="381000">
                <a:tc>
                  <a:txBody>
                    <a:bodyPr/>
                    <a:p>
                      <a:pPr>
                        <a:buNone/>
                      </a:pPr>
                      <a:r>
                        <a:rPr lang="en-US"/>
                        <a:t>25</a:t>
                      </a:r>
                      <a:endParaRPr lang="en-US"/>
                    </a:p>
                  </a:txBody>
                  <a:tcPr/>
                </a:tc>
                <a:tc>
                  <a:txBody>
                    <a:bodyPr/>
                    <a:p>
                      <a:pPr>
                        <a:buNone/>
                      </a:pPr>
                      <a:r>
                        <a:rPr lang="en-US"/>
                        <a:t>functools</a:t>
                      </a:r>
                      <a:endParaRPr lang="en-US"/>
                    </a:p>
                  </a:txBody>
                  <a:tcPr/>
                </a:tc>
                <a:tc>
                  <a:txBody>
                    <a:bodyPr/>
                    <a:p>
                      <a:pPr>
                        <a:buNone/>
                      </a:pPr>
                      <a:r>
                        <a:rPr lang="en-US"/>
                        <a:t>Higher‐order functions and operations on callable objects.</a:t>
                      </a:r>
                      <a:endParaRPr lang="en-US"/>
                    </a:p>
                  </a:txBody>
                  <a:tcPr/>
                </a:tc>
              </a:tr>
              <a:tr h="381000">
                <a:tc>
                  <a:txBody>
                    <a:bodyPr/>
                    <a:p>
                      <a:pPr>
                        <a:buNone/>
                      </a:pPr>
                      <a:r>
                        <a:rPr lang="en-US"/>
                        <a:t>26</a:t>
                      </a:r>
                      <a:endParaRPr lang="en-US"/>
                    </a:p>
                  </a:txBody>
                  <a:tcPr/>
                </a:tc>
                <a:tc>
                  <a:txBody>
                    <a:bodyPr/>
                    <a:p>
                      <a:pPr>
                        <a:buNone/>
                      </a:pPr>
                      <a:r>
                        <a:rPr lang="en-US"/>
                        <a:t>html.parser</a:t>
                      </a:r>
                      <a:endParaRPr lang="en-US"/>
                    </a:p>
                  </a:txBody>
                  <a:tcPr/>
                </a:tc>
                <a:tc>
                  <a:txBody>
                    <a:bodyPr/>
                    <a:p>
                      <a:pPr>
                        <a:buNone/>
                      </a:pPr>
                      <a:r>
                        <a:rPr lang="en-US"/>
                        <a:t>A simple parser that can handle HTML and XHTML</a:t>
                      </a:r>
                      <a:endParaRPr lang="en-US"/>
                    </a:p>
                  </a:txBody>
                  <a:tcPr/>
                </a:tc>
              </a:tr>
              <a:tr h="381000">
                <a:tc>
                  <a:txBody>
                    <a:bodyPr/>
                    <a:p>
                      <a:pPr>
                        <a:buNone/>
                      </a:pPr>
                      <a:r>
                        <a:rPr lang="en-US"/>
                        <a:t>27</a:t>
                      </a:r>
                      <a:endParaRPr lang="en-US"/>
                    </a:p>
                  </a:txBody>
                  <a:tcPr/>
                </a:tc>
                <a:tc>
                  <a:txBody>
                    <a:bodyPr/>
                    <a:p>
                      <a:pPr>
                        <a:buNone/>
                      </a:pPr>
                      <a:r>
                        <a:rPr lang="en-US"/>
                        <a:t>http</a:t>
                      </a:r>
                      <a:endParaRPr lang="en-US"/>
                    </a:p>
                  </a:txBody>
                  <a:tcPr/>
                </a:tc>
                <a:tc>
                  <a:txBody>
                    <a:bodyPr/>
                    <a:p>
                      <a:pPr>
                        <a:buNone/>
                      </a:pPr>
                      <a:r>
                        <a:rPr lang="en-US"/>
                        <a:t>Package supporting use of HTTP including client, server, and cookie</a:t>
                      </a:r>
                      <a:endParaRPr lang="en-US"/>
                    </a:p>
                    <a:p>
                      <a:pPr>
                        <a:buNone/>
                      </a:pPr>
                      <a:r>
                        <a:rPr lang="en-US"/>
                        <a:t>management.</a:t>
                      </a:r>
                      <a:endParaRPr lang="en-US"/>
                    </a:p>
                  </a:txBody>
                  <a:tcPr/>
                </a:tc>
              </a:tr>
              <a:tr h="381000">
                <a:tc>
                  <a:txBody>
                    <a:bodyPr/>
                    <a:p>
                      <a:pPr>
                        <a:buNone/>
                      </a:pPr>
                      <a:r>
                        <a:rPr lang="en-US"/>
                        <a:t>28</a:t>
                      </a:r>
                      <a:endParaRPr lang="en-US"/>
                    </a:p>
                  </a:txBody>
                  <a:tcPr/>
                </a:tc>
                <a:tc>
                  <a:txBody>
                    <a:bodyPr/>
                    <a:p>
                      <a:pPr>
                        <a:buNone/>
                      </a:pPr>
                      <a:r>
                        <a:rPr lang="en-US"/>
                        <a:t>keyword</a:t>
                      </a:r>
                      <a:endParaRPr lang="en-US"/>
                    </a:p>
                  </a:txBody>
                  <a:tcPr/>
                </a:tc>
                <a:tc>
                  <a:txBody>
                    <a:bodyPr/>
                    <a:p>
                      <a:pPr>
                        <a:buNone/>
                      </a:pPr>
                      <a:r>
                        <a:rPr lang="en-US"/>
                        <a:t>Test whether a given string is a Python keyword.</a:t>
                      </a:r>
                      <a:endParaRPr lang="en-US"/>
                    </a:p>
                  </a:txBody>
                  <a:tcPr/>
                </a:tc>
              </a:tr>
              <a:tr h="300355">
                <a:tc>
                  <a:txBody>
                    <a:bodyPr/>
                    <a:p>
                      <a:pPr>
                        <a:buNone/>
                      </a:pPr>
                      <a:r>
                        <a:rPr lang="en-US"/>
                        <a:t>29</a:t>
                      </a:r>
                      <a:endParaRPr lang="en-US"/>
                    </a:p>
                  </a:txBody>
                  <a:tcPr/>
                </a:tc>
                <a:tc>
                  <a:txBody>
                    <a:bodyPr/>
                    <a:p>
                      <a:pPr>
                        <a:buNone/>
                      </a:pPr>
                      <a:r>
                        <a:rPr lang="en-US"/>
                        <a:t>logging</a:t>
                      </a:r>
                      <a:endParaRPr lang="en-US"/>
                    </a:p>
                  </a:txBody>
                  <a:tcPr/>
                </a:tc>
                <a:tc>
                  <a:txBody>
                    <a:bodyPr/>
                    <a:p>
                      <a:pPr>
                        <a:buNone/>
                      </a:pPr>
                      <a:r>
                        <a:rPr lang="en-US"/>
                        <a:t>Flexible event logging for applications</a:t>
                      </a:r>
                      <a:endParaRPr lang="en-US"/>
                    </a:p>
                  </a:txBody>
                  <a:tcPr/>
                </a:tc>
              </a:tr>
              <a:tr h="445770">
                <a:tc>
                  <a:txBody>
                    <a:bodyPr/>
                    <a:p>
                      <a:pPr>
                        <a:buNone/>
                      </a:pPr>
                      <a:r>
                        <a:rPr lang="en-US"/>
                        <a:t>30</a:t>
                      </a:r>
                      <a:endParaRPr lang="en-US"/>
                    </a:p>
                  </a:txBody>
                  <a:tcPr/>
                </a:tc>
                <a:tc>
                  <a:txBody>
                    <a:bodyPr/>
                    <a:p>
                      <a:pPr>
                        <a:buNone/>
                      </a:pPr>
                      <a:r>
                        <a:rPr lang="en-US"/>
                        <a:t>math</a:t>
                      </a:r>
                      <a:endParaRPr lang="en-US"/>
                    </a:p>
                  </a:txBody>
                  <a:tcPr/>
                </a:tc>
                <a:tc>
                  <a:txBody>
                    <a:bodyPr/>
                    <a:p>
                      <a:pPr>
                        <a:buNone/>
                      </a:pPr>
                      <a:r>
                        <a:rPr lang="en-US"/>
                        <a:t>Mathematical functions</a:t>
                      </a:r>
                      <a:endParaRPr lang="en-US"/>
                    </a:p>
                  </a:txBody>
                  <a:tcPr/>
                </a:tc>
              </a:tr>
              <a:tr h="381000">
                <a:tc>
                  <a:txBody>
                    <a:bodyPr/>
                    <a:p>
                      <a:pPr>
                        <a:buNone/>
                      </a:pPr>
                      <a:r>
                        <a:rPr lang="en-US"/>
                        <a:t>31</a:t>
                      </a:r>
                      <a:endParaRPr lang="en-US"/>
                    </a:p>
                  </a:txBody>
                  <a:tcPr/>
                </a:tc>
                <a:tc>
                  <a:txBody>
                    <a:bodyPr/>
                    <a:p>
                      <a:pPr>
                        <a:buNone/>
                      </a:pPr>
                      <a:r>
                        <a:rPr lang="en-US"/>
                        <a:t>mimetypes</a:t>
                      </a:r>
                      <a:endParaRPr lang="en-US"/>
                    </a:p>
                  </a:txBody>
                  <a:tcPr/>
                </a:tc>
                <a:tc>
                  <a:txBody>
                    <a:bodyPr/>
                    <a:p>
                      <a:pPr>
                        <a:buNone/>
                      </a:pPr>
                      <a:r>
                        <a:rPr lang="en-US"/>
                        <a:t>Mapping of fi lename extensions to MIME types.</a:t>
                      </a:r>
                      <a:endParaRPr lang="en-US"/>
                    </a:p>
                  </a:txBody>
                  <a:tcPr/>
                </a:tc>
              </a:tr>
              <a:tr h="381000">
                <a:tc>
                  <a:txBody>
                    <a:bodyPr/>
                    <a:p>
                      <a:pPr>
                        <a:buNone/>
                      </a:pPr>
                      <a:r>
                        <a:rPr lang="en-US"/>
                        <a:t>32</a:t>
                      </a:r>
                      <a:endParaRPr lang="en-US"/>
                    </a:p>
                  </a:txBody>
                  <a:tcPr/>
                </a:tc>
                <a:tc>
                  <a:txBody>
                    <a:bodyPr/>
                    <a:p>
                      <a:pPr>
                        <a:buNone/>
                      </a:pPr>
                      <a:r>
                        <a:rPr lang="en-US"/>
                        <a:t>multiprocessing</a:t>
                      </a:r>
                      <a:endParaRPr lang="en-US"/>
                    </a:p>
                  </a:txBody>
                  <a:tcPr/>
                </a:tc>
                <a:tc>
                  <a:txBody>
                    <a:bodyPr/>
                    <a:p>
                      <a:pPr>
                        <a:buNone/>
                      </a:pPr>
                      <a:r>
                        <a:rPr lang="en-US"/>
                        <a:t>Package for process‐based parallelism.</a:t>
                      </a:r>
                      <a:endParaRPr lang="en-US"/>
                    </a:p>
                  </a:txBody>
                  <a:tcPr/>
                </a:tc>
              </a:tr>
              <a:tr h="381000">
                <a:tc>
                  <a:txBody>
                    <a:bodyPr/>
                    <a:p>
                      <a:pPr>
                        <a:buNone/>
                      </a:pPr>
                      <a:r>
                        <a:rPr lang="en-US"/>
                        <a:t>33</a:t>
                      </a:r>
                      <a:endParaRPr lang="en-US"/>
                    </a:p>
                  </a:txBody>
                  <a:tcPr/>
                </a:tc>
                <a:tc>
                  <a:txBody>
                    <a:bodyPr/>
                    <a:p>
                      <a:pPr>
                        <a:buNone/>
                      </a:pPr>
                      <a:r>
                        <a:rPr lang="en-US"/>
                        <a:t>os</a:t>
                      </a:r>
                      <a:endParaRPr lang="en-US"/>
                    </a:p>
                  </a:txBody>
                  <a:tcPr/>
                </a:tc>
                <a:tc>
                  <a:txBody>
                    <a:bodyPr/>
                    <a:p>
                      <a:pPr>
                        <a:buNone/>
                      </a:pPr>
                      <a:r>
                        <a:rPr lang="en-US"/>
                        <a:t>Miscellaneous operating system interfaces</a:t>
                      </a:r>
                      <a:endParaRPr lang="en-US"/>
                    </a:p>
                  </a:txBody>
                  <a:tcPr/>
                </a:tc>
              </a:tr>
              <a:tr h="381000">
                <a:tc>
                  <a:txBody>
                    <a:bodyPr/>
                    <a:p>
                      <a:pPr>
                        <a:buNone/>
                      </a:pPr>
                      <a:r>
                        <a:rPr lang="en-US"/>
                        <a:t>34</a:t>
                      </a:r>
                      <a:endParaRPr lang="en-US"/>
                    </a:p>
                  </a:txBody>
                  <a:tcPr/>
                </a:tc>
                <a:tc>
                  <a:txBody>
                    <a:bodyPr/>
                    <a:p>
                      <a:pPr>
                        <a:buNone/>
                      </a:pPr>
                      <a:r>
                        <a:rPr lang="en-US"/>
                        <a:t>os.path </a:t>
                      </a:r>
                      <a:endParaRPr lang="en-US"/>
                    </a:p>
                  </a:txBody>
                  <a:tcPr/>
                </a:tc>
                <a:tc>
                  <a:txBody>
                    <a:bodyPr/>
                    <a:p>
                      <a:pPr>
                        <a:buNone/>
                      </a:pPr>
                      <a:r>
                        <a:rPr lang="en-US"/>
                        <a:t>Provides helper functions for manipulating and testing fi le paths.</a:t>
                      </a:r>
                      <a:endParaRPr lang="en-US"/>
                    </a:p>
                  </a:txBody>
                  <a:tcPr/>
                </a:tc>
              </a:tr>
              <a:tr h="381000">
                <a:tc>
                  <a:txBody>
                    <a:bodyPr/>
                    <a:p>
                      <a:pPr>
                        <a:buNone/>
                      </a:pPr>
                      <a:r>
                        <a:rPr lang="en-US"/>
                        <a:t>35</a:t>
                      </a:r>
                      <a:endParaRPr lang="en-US"/>
                    </a:p>
                  </a:txBody>
                  <a:tcPr/>
                </a:tc>
                <a:tc>
                  <a:txBody>
                    <a:bodyPr/>
                    <a:p>
                      <a:pPr>
                        <a:buNone/>
                      </a:pPr>
                      <a:r>
                        <a:rPr lang="en-US"/>
                        <a:t>pdb</a:t>
                      </a:r>
                      <a:endParaRPr lang="en-US"/>
                    </a:p>
                  </a:txBody>
                  <a:tcPr/>
                </a:tc>
                <a:tc>
                  <a:txBody>
                    <a:bodyPr/>
                    <a:p>
                      <a:pPr>
                        <a:buNone/>
                      </a:pPr>
                      <a:r>
                        <a:rPr lang="en-US"/>
                        <a:t>A debugger for interactive Python interpreters</a:t>
                      </a:r>
                      <a:endParaRPr lang="en-US"/>
                    </a:p>
                  </a:txBody>
                  <a:tcPr/>
                </a:tc>
              </a:tr>
              <a:tr h="381000">
                <a:tc>
                  <a:txBody>
                    <a:bodyPr/>
                    <a:p>
                      <a:pPr>
                        <a:buNone/>
                      </a:pPr>
                      <a:r>
                        <a:rPr lang="en-US"/>
                        <a:t>36</a:t>
                      </a:r>
                      <a:endParaRPr lang="en-US"/>
                    </a:p>
                  </a:txBody>
                  <a:tcPr/>
                </a:tc>
                <a:tc>
                  <a:txBody>
                    <a:bodyPr/>
                    <a:p>
                      <a:pPr>
                        <a:buNone/>
                      </a:pPr>
                      <a:r>
                        <a:rPr lang="en-US"/>
                        <a:t>queue</a:t>
                      </a:r>
                      <a:endParaRPr lang="en-US"/>
                    </a:p>
                  </a:txBody>
                  <a:tcPr/>
                </a:tc>
                <a:tc>
                  <a:txBody>
                    <a:bodyPr/>
                    <a:p>
                      <a:pPr>
                        <a:buNone/>
                      </a:pPr>
                      <a:r>
                        <a:rPr lang="en-US"/>
                        <a:t>A queue class suitable for communicating between threads</a:t>
                      </a:r>
                      <a:endParaRPr lang="en-US"/>
                    </a:p>
                  </a:txBody>
                  <a:tcPr/>
                </a:tc>
              </a:tr>
            </a:tbl>
          </a:graphicData>
        </a:graphic>
      </p:graphicFrame>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0667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Built-in Packages</a:t>
            </a:r>
            <a:endParaRPr lang="en-US" sz="2800" dirty="0" smtClean="0">
              <a:gradFill>
                <a:gsLst>
                  <a:gs pos="21000">
                    <a:srgbClr val="53575C"/>
                  </a:gs>
                  <a:gs pos="88000">
                    <a:srgbClr val="C5C7CA"/>
                  </a:gs>
                </a:gsLst>
                <a:lin ang="5400000"/>
              </a:gradFill>
              <a:effectLst/>
              <a:sym typeface="+mn-ea"/>
            </a:endParaRPr>
          </a:p>
        </p:txBody>
      </p:sp>
      <p:graphicFrame>
        <p:nvGraphicFramePr>
          <p:cNvPr id="3" name="Table 2"/>
          <p:cNvGraphicFramePr/>
          <p:nvPr/>
        </p:nvGraphicFramePr>
        <p:xfrm>
          <a:off x="1005840" y="895985"/>
          <a:ext cx="9888220" cy="5276850"/>
        </p:xfrm>
        <a:graphic>
          <a:graphicData uri="http://schemas.openxmlformats.org/drawingml/2006/table">
            <a:tbl>
              <a:tblPr firstRow="1" bandRow="1">
                <a:tableStyleId>{5C22544A-7EE6-4342-B048-85BDC9FD1C3A}</a:tableStyleId>
              </a:tblPr>
              <a:tblGrid>
                <a:gridCol w="809625"/>
                <a:gridCol w="1859280"/>
                <a:gridCol w="7219315"/>
              </a:tblGrid>
              <a:tr h="381000">
                <a:tc>
                  <a:txBody>
                    <a:bodyPr/>
                    <a:p>
                      <a:pPr>
                        <a:buNone/>
                      </a:pPr>
                      <a:r>
                        <a:rPr lang="en-US"/>
                        <a:t>S.No</a:t>
                      </a:r>
                      <a:endParaRPr lang="en-US"/>
                    </a:p>
                  </a:txBody>
                  <a:tcPr/>
                </a:tc>
                <a:tc>
                  <a:txBody>
                    <a:bodyPr/>
                    <a:p>
                      <a:pPr>
                        <a:buNone/>
                      </a:pPr>
                      <a:r>
                        <a:rPr lang="en-US"/>
                        <a:t>Package Name</a:t>
                      </a:r>
                      <a:endParaRPr lang="en-US"/>
                    </a:p>
                  </a:txBody>
                  <a:tcPr/>
                </a:tc>
                <a:tc>
                  <a:txBody>
                    <a:bodyPr/>
                    <a:p>
                      <a:pPr>
                        <a:buNone/>
                      </a:pPr>
                      <a:r>
                        <a:rPr lang="en-US"/>
                        <a:t>Description</a:t>
                      </a:r>
                      <a:endParaRPr lang="en-US"/>
                    </a:p>
                  </a:txBody>
                  <a:tcPr/>
                </a:tc>
              </a:tr>
              <a:tr h="381000">
                <a:tc>
                  <a:txBody>
                    <a:bodyPr/>
                    <a:p>
                      <a:pPr>
                        <a:buNone/>
                      </a:pPr>
                      <a:r>
                        <a:rPr lang="en-US"/>
                        <a:t>37</a:t>
                      </a:r>
                      <a:endParaRPr lang="en-US"/>
                    </a:p>
                  </a:txBody>
                  <a:tcPr/>
                </a:tc>
                <a:tc>
                  <a:txBody>
                    <a:bodyPr/>
                    <a:p>
                      <a:pPr>
                        <a:buNone/>
                      </a:pPr>
                      <a:r>
                        <a:rPr lang="en-US"/>
                        <a:t>re</a:t>
                      </a:r>
                      <a:endParaRPr lang="en-US"/>
                    </a:p>
                  </a:txBody>
                  <a:tcPr/>
                </a:tc>
                <a:tc>
                  <a:txBody>
                    <a:bodyPr/>
                    <a:p>
                      <a:pPr>
                        <a:buNone/>
                      </a:pPr>
                      <a:r>
                        <a:rPr lang="en-US"/>
                        <a:t>Regular‐expression operations.</a:t>
                      </a:r>
                      <a:endParaRPr lang="en-US"/>
                    </a:p>
                  </a:txBody>
                  <a:tcPr/>
                </a:tc>
              </a:tr>
              <a:tr h="381000">
                <a:tc>
                  <a:txBody>
                    <a:bodyPr/>
                    <a:p>
                      <a:pPr>
                        <a:buNone/>
                      </a:pPr>
                      <a:r>
                        <a:rPr lang="en-US"/>
                        <a:t>38</a:t>
                      </a:r>
                      <a:endParaRPr lang="en-US"/>
                    </a:p>
                  </a:txBody>
                  <a:tcPr/>
                </a:tc>
                <a:tc>
                  <a:txBody>
                    <a:bodyPr/>
                    <a:p>
                      <a:pPr>
                        <a:buNone/>
                      </a:pPr>
                      <a:r>
                        <a:rPr lang="en-US"/>
                        <a:t>sched</a:t>
                      </a:r>
                      <a:endParaRPr lang="en-US"/>
                    </a:p>
                  </a:txBody>
                  <a:tcPr/>
                </a:tc>
                <a:tc>
                  <a:txBody>
                    <a:bodyPr/>
                    <a:p>
                      <a:pPr>
                        <a:buNone/>
                      </a:pPr>
                      <a:r>
                        <a:rPr lang="en-US"/>
                        <a:t>General‐purpose event scheduler</a:t>
                      </a:r>
                      <a:endParaRPr lang="en-US"/>
                    </a:p>
                  </a:txBody>
                  <a:tcPr/>
                </a:tc>
              </a:tr>
              <a:tr h="381000">
                <a:tc>
                  <a:txBody>
                    <a:bodyPr/>
                    <a:p>
                      <a:pPr>
                        <a:buNone/>
                      </a:pPr>
                      <a:r>
                        <a:rPr lang="en-US"/>
                        <a:t>39</a:t>
                      </a:r>
                      <a:endParaRPr lang="en-US"/>
                    </a:p>
                  </a:txBody>
                  <a:tcPr/>
                </a:tc>
                <a:tc>
                  <a:txBody>
                    <a:bodyPr/>
                    <a:p>
                      <a:pPr>
                        <a:buNone/>
                      </a:pPr>
                      <a:r>
                        <a:rPr lang="en-US"/>
                        <a:t>shutil</a:t>
                      </a:r>
                      <a:endParaRPr lang="en-US"/>
                    </a:p>
                  </a:txBody>
                  <a:tcPr/>
                </a:tc>
                <a:tc>
                  <a:txBody>
                    <a:bodyPr/>
                    <a:p>
                      <a:pPr>
                        <a:buNone/>
                      </a:pPr>
                      <a:r>
                        <a:rPr lang="en-US"/>
                        <a:t>High‐level fi le operations, including copying.</a:t>
                      </a:r>
                      <a:endParaRPr lang="en-US"/>
                    </a:p>
                  </a:txBody>
                  <a:tcPr/>
                </a:tc>
              </a:tr>
              <a:tr h="381000">
                <a:tc>
                  <a:txBody>
                    <a:bodyPr/>
                    <a:p>
                      <a:pPr>
                        <a:buNone/>
                      </a:pPr>
                      <a:r>
                        <a:rPr lang="en-US"/>
                        <a:t>40</a:t>
                      </a:r>
                      <a:endParaRPr lang="en-US"/>
                    </a:p>
                  </a:txBody>
                  <a:tcPr/>
                </a:tc>
                <a:tc>
                  <a:txBody>
                    <a:bodyPr/>
                    <a:p>
                      <a:pPr>
                        <a:buNone/>
                      </a:pPr>
                      <a:r>
                        <a:rPr lang="en-US"/>
                        <a:t>signal</a:t>
                      </a:r>
                      <a:endParaRPr lang="en-US"/>
                    </a:p>
                  </a:txBody>
                  <a:tcPr/>
                </a:tc>
                <a:tc>
                  <a:txBody>
                    <a:bodyPr/>
                    <a:p>
                      <a:pPr>
                        <a:buNone/>
                      </a:pPr>
                      <a:r>
                        <a:rPr lang="en-US"/>
                        <a:t>Set handlers for asynchronous events.</a:t>
                      </a:r>
                      <a:endParaRPr lang="en-US"/>
                    </a:p>
                  </a:txBody>
                  <a:tcPr/>
                </a:tc>
              </a:tr>
              <a:tr h="300355">
                <a:tc>
                  <a:txBody>
                    <a:bodyPr/>
                    <a:p>
                      <a:pPr>
                        <a:buNone/>
                      </a:pPr>
                      <a:r>
                        <a:rPr lang="en-US"/>
                        <a:t>41</a:t>
                      </a:r>
                      <a:endParaRPr lang="en-US"/>
                    </a:p>
                  </a:txBody>
                  <a:tcPr/>
                </a:tc>
                <a:tc>
                  <a:txBody>
                    <a:bodyPr/>
                    <a:p>
                      <a:pPr>
                        <a:buNone/>
                      </a:pPr>
                      <a:r>
                        <a:rPr lang="en-US"/>
                        <a:t>smtpd</a:t>
                      </a:r>
                      <a:endParaRPr lang="en-US"/>
                    </a:p>
                  </a:txBody>
                  <a:tcPr/>
                </a:tc>
                <a:tc>
                  <a:txBody>
                    <a:bodyPr/>
                    <a:p>
                      <a:pPr>
                        <a:buNone/>
                      </a:pPr>
                      <a:r>
                        <a:rPr lang="en-US"/>
                        <a:t>An SMTP server implementation in Python</a:t>
                      </a:r>
                      <a:endParaRPr lang="en-US"/>
                    </a:p>
                  </a:txBody>
                  <a:tcPr/>
                </a:tc>
              </a:tr>
              <a:tr h="445770">
                <a:tc>
                  <a:txBody>
                    <a:bodyPr/>
                    <a:p>
                      <a:pPr>
                        <a:buNone/>
                      </a:pPr>
                      <a:r>
                        <a:rPr lang="en-US"/>
                        <a:t>42</a:t>
                      </a:r>
                      <a:endParaRPr lang="en-US"/>
                    </a:p>
                  </a:txBody>
                  <a:tcPr/>
                </a:tc>
                <a:tc>
                  <a:txBody>
                    <a:bodyPr/>
                    <a:p>
                      <a:pPr>
                        <a:buNone/>
                      </a:pPr>
                      <a:r>
                        <a:rPr lang="en-US"/>
                        <a:t>smtplib</a:t>
                      </a:r>
                      <a:endParaRPr lang="en-US"/>
                    </a:p>
                  </a:txBody>
                  <a:tcPr/>
                </a:tc>
                <a:tc>
                  <a:txBody>
                    <a:bodyPr/>
                    <a:p>
                      <a:pPr>
                        <a:buNone/>
                      </a:pPr>
                      <a:r>
                        <a:rPr lang="en-US"/>
                        <a:t>SMTP protocol client (requires sockets).</a:t>
                      </a:r>
                      <a:endParaRPr lang="en-US"/>
                    </a:p>
                  </a:txBody>
                  <a:tcPr/>
                </a:tc>
              </a:tr>
              <a:tr h="381000">
                <a:tc>
                  <a:txBody>
                    <a:bodyPr/>
                    <a:p>
                      <a:pPr>
                        <a:buNone/>
                      </a:pPr>
                      <a:r>
                        <a:rPr lang="en-US"/>
                        <a:t>43</a:t>
                      </a:r>
                      <a:endParaRPr lang="en-US"/>
                    </a:p>
                  </a:txBody>
                  <a:tcPr/>
                </a:tc>
                <a:tc>
                  <a:txBody>
                    <a:bodyPr/>
                    <a:p>
                      <a:pPr>
                        <a:buNone/>
                      </a:pPr>
                      <a:r>
                        <a:rPr lang="en-US"/>
                        <a:t>socket</a:t>
                      </a:r>
                      <a:endParaRPr lang="en-US"/>
                    </a:p>
                  </a:txBody>
                  <a:tcPr/>
                </a:tc>
                <a:tc>
                  <a:txBody>
                    <a:bodyPr/>
                    <a:p>
                      <a:pPr>
                        <a:buNone/>
                      </a:pPr>
                      <a:r>
                        <a:rPr lang="en-US"/>
                        <a:t>Low‐level networking interface</a:t>
                      </a:r>
                      <a:endParaRPr lang="en-US"/>
                    </a:p>
                  </a:txBody>
                  <a:tcPr/>
                </a:tc>
              </a:tr>
              <a:tr h="381000">
                <a:tc>
                  <a:txBody>
                    <a:bodyPr/>
                    <a:p>
                      <a:pPr>
                        <a:buNone/>
                      </a:pPr>
                      <a:r>
                        <a:rPr lang="en-US"/>
                        <a:t>44</a:t>
                      </a:r>
                      <a:endParaRPr lang="en-US"/>
                    </a:p>
                  </a:txBody>
                  <a:tcPr/>
                </a:tc>
                <a:tc>
                  <a:txBody>
                    <a:bodyPr/>
                    <a:p>
                      <a:pPr>
                        <a:buNone/>
                      </a:pPr>
                      <a:r>
                        <a:rPr lang="en-US"/>
                        <a:t>string</a:t>
                      </a:r>
                      <a:endParaRPr lang="en-US"/>
                    </a:p>
                  </a:txBody>
                  <a:tcPr/>
                </a:tc>
                <a:tc>
                  <a:txBody>
                    <a:bodyPr/>
                    <a:p>
                      <a:pPr>
                        <a:buNone/>
                      </a:pPr>
                      <a:r>
                        <a:rPr lang="en-US"/>
                        <a:t>Common string operations.</a:t>
                      </a:r>
                      <a:endParaRPr lang="en-US"/>
                    </a:p>
                  </a:txBody>
                  <a:tcPr/>
                </a:tc>
              </a:tr>
              <a:tr h="381000">
                <a:tc>
                  <a:txBody>
                    <a:bodyPr/>
                    <a:p>
                      <a:pPr>
                        <a:buNone/>
                      </a:pPr>
                      <a:r>
                        <a:rPr lang="en-US"/>
                        <a:t>45</a:t>
                      </a:r>
                      <a:endParaRPr lang="en-US"/>
                    </a:p>
                  </a:txBody>
                  <a:tcPr/>
                </a:tc>
                <a:tc>
                  <a:txBody>
                    <a:bodyPr/>
                    <a:p>
                      <a:pPr>
                        <a:buNone/>
                      </a:pPr>
                      <a:r>
                        <a:rPr lang="en-US"/>
                        <a:t>sys</a:t>
                      </a:r>
                      <a:endParaRPr lang="en-US"/>
                    </a:p>
                  </a:txBody>
                  <a:tcPr/>
                </a:tc>
                <a:tc>
                  <a:txBody>
                    <a:bodyPr/>
                    <a:p>
                      <a:pPr>
                        <a:buNone/>
                      </a:pPr>
                      <a:r>
                        <a:rPr lang="en-US"/>
                        <a:t>Access system‐specific parameters and functions.</a:t>
                      </a:r>
                      <a:endParaRPr lang="en-US"/>
                    </a:p>
                  </a:txBody>
                  <a:tcPr/>
                </a:tc>
              </a:tr>
              <a:tr h="381000">
                <a:tc>
                  <a:txBody>
                    <a:bodyPr/>
                    <a:p>
                      <a:pPr>
                        <a:buNone/>
                      </a:pPr>
                      <a:r>
                        <a:rPr lang="en-US"/>
                        <a:t>46</a:t>
                      </a:r>
                      <a:endParaRPr lang="en-US"/>
                    </a:p>
                  </a:txBody>
                  <a:tcPr/>
                </a:tc>
                <a:tc>
                  <a:txBody>
                    <a:bodyPr/>
                    <a:p>
                      <a:pPr>
                        <a:buNone/>
                      </a:pPr>
                      <a:r>
                        <a:rPr lang="en-US"/>
                        <a:t>sysconfig</a:t>
                      </a:r>
                      <a:endParaRPr lang="en-US"/>
                    </a:p>
                  </a:txBody>
                  <a:tcPr/>
                </a:tc>
                <a:tc>
                  <a:txBody>
                    <a:bodyPr/>
                    <a:p>
                      <a:pPr>
                        <a:buNone/>
                      </a:pPr>
                      <a:r>
                        <a:rPr lang="en-US"/>
                        <a:t>Python’s confi guration information</a:t>
                      </a:r>
                      <a:endParaRPr lang="en-US"/>
                    </a:p>
                  </a:txBody>
                  <a:tcPr/>
                </a:tc>
              </a:tr>
              <a:tr h="381000">
                <a:tc>
                  <a:txBody>
                    <a:bodyPr/>
                    <a:p>
                      <a:pPr>
                        <a:buNone/>
                      </a:pPr>
                      <a:r>
                        <a:rPr lang="en-US"/>
                        <a:t>47</a:t>
                      </a:r>
                      <a:endParaRPr lang="en-US"/>
                    </a:p>
                  </a:txBody>
                  <a:tcPr/>
                </a:tc>
                <a:tc>
                  <a:txBody>
                    <a:bodyPr/>
                    <a:p>
                      <a:pPr>
                        <a:buNone/>
                      </a:pPr>
                      <a:r>
                        <a:rPr lang="en-US"/>
                        <a:t>syslog (UNIX)</a:t>
                      </a:r>
                      <a:endParaRPr lang="en-US"/>
                    </a:p>
                  </a:txBody>
                  <a:tcPr/>
                </a:tc>
                <a:tc>
                  <a:txBody>
                    <a:bodyPr/>
                    <a:p>
                      <a:pPr>
                        <a:buNone/>
                      </a:pPr>
                      <a:r>
                        <a:rPr lang="en-US"/>
                        <a:t>An interface to the UNIX syslog library routines</a:t>
                      </a:r>
                      <a:endParaRPr lang="en-US"/>
                    </a:p>
                  </a:txBody>
                  <a:tcPr/>
                </a:tc>
              </a:tr>
              <a:tr h="381000">
                <a:tc>
                  <a:txBody>
                    <a:bodyPr/>
                    <a:p>
                      <a:pPr>
                        <a:buNone/>
                      </a:pPr>
                      <a:r>
                        <a:rPr lang="en-US"/>
                        <a:t>48</a:t>
                      </a:r>
                      <a:endParaRPr lang="en-US"/>
                    </a:p>
                  </a:txBody>
                  <a:tcPr/>
                </a:tc>
                <a:tc>
                  <a:txBody>
                    <a:bodyPr/>
                    <a:p>
                      <a:pPr>
                        <a:buNone/>
                      </a:pPr>
                      <a:r>
                        <a:rPr lang="en-US"/>
                        <a:t>threading</a:t>
                      </a:r>
                      <a:endParaRPr lang="en-US"/>
                    </a:p>
                  </a:txBody>
                  <a:tcPr/>
                </a:tc>
                <a:tc>
                  <a:txBody>
                    <a:bodyPr/>
                    <a:p>
                      <a:pPr>
                        <a:buNone/>
                      </a:pPr>
                      <a:r>
                        <a:rPr lang="en-US"/>
                        <a:t>Parallel processing based on threads.</a:t>
                      </a:r>
                      <a:endParaRPr lang="en-US"/>
                    </a:p>
                  </a:txBody>
                  <a:tcPr/>
                </a:tc>
              </a:tr>
            </a:tbl>
          </a:graphicData>
        </a:graphic>
      </p:graphicFrame>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0667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Built-in Packages</a:t>
            </a:r>
            <a:endParaRPr lang="en-US" sz="2800" dirty="0" smtClean="0">
              <a:gradFill>
                <a:gsLst>
                  <a:gs pos="21000">
                    <a:srgbClr val="53575C"/>
                  </a:gs>
                  <a:gs pos="88000">
                    <a:srgbClr val="C5C7CA"/>
                  </a:gs>
                </a:gsLst>
                <a:lin ang="5400000"/>
              </a:gradFill>
              <a:effectLst/>
              <a:sym typeface="+mn-ea"/>
            </a:endParaRPr>
          </a:p>
        </p:txBody>
      </p:sp>
      <p:graphicFrame>
        <p:nvGraphicFramePr>
          <p:cNvPr id="3" name="Table 2"/>
          <p:cNvGraphicFramePr/>
          <p:nvPr/>
        </p:nvGraphicFramePr>
        <p:xfrm>
          <a:off x="1005840" y="895985"/>
          <a:ext cx="9888220" cy="5276850"/>
        </p:xfrm>
        <a:graphic>
          <a:graphicData uri="http://schemas.openxmlformats.org/drawingml/2006/table">
            <a:tbl>
              <a:tblPr firstRow="1" bandRow="1">
                <a:tableStyleId>{5C22544A-7EE6-4342-B048-85BDC9FD1C3A}</a:tableStyleId>
              </a:tblPr>
              <a:tblGrid>
                <a:gridCol w="809625"/>
                <a:gridCol w="1859280"/>
                <a:gridCol w="7219315"/>
              </a:tblGrid>
              <a:tr h="381000">
                <a:tc>
                  <a:txBody>
                    <a:bodyPr/>
                    <a:p>
                      <a:pPr>
                        <a:buNone/>
                      </a:pPr>
                      <a:r>
                        <a:rPr lang="en-US"/>
                        <a:t>S.No</a:t>
                      </a:r>
                      <a:endParaRPr lang="en-US"/>
                    </a:p>
                  </a:txBody>
                  <a:tcPr/>
                </a:tc>
                <a:tc>
                  <a:txBody>
                    <a:bodyPr/>
                    <a:p>
                      <a:pPr>
                        <a:buNone/>
                      </a:pPr>
                      <a:r>
                        <a:rPr lang="en-US"/>
                        <a:t>Package Name</a:t>
                      </a:r>
                      <a:endParaRPr lang="en-US"/>
                    </a:p>
                  </a:txBody>
                  <a:tcPr/>
                </a:tc>
                <a:tc>
                  <a:txBody>
                    <a:bodyPr/>
                    <a:p>
                      <a:pPr>
                        <a:buNone/>
                      </a:pPr>
                      <a:r>
                        <a:rPr lang="en-US"/>
                        <a:t>Description</a:t>
                      </a:r>
                      <a:endParaRPr lang="en-US"/>
                    </a:p>
                  </a:txBody>
                  <a:tcPr/>
                </a:tc>
              </a:tr>
              <a:tr h="381000">
                <a:tc>
                  <a:txBody>
                    <a:bodyPr/>
                    <a:p>
                      <a:pPr>
                        <a:buNone/>
                      </a:pPr>
                      <a:r>
                        <a:rPr lang="en-US"/>
                        <a:t>49</a:t>
                      </a:r>
                      <a:endParaRPr lang="en-US"/>
                    </a:p>
                  </a:txBody>
                  <a:tcPr/>
                </a:tc>
                <a:tc>
                  <a:txBody>
                    <a:bodyPr/>
                    <a:p>
                      <a:pPr>
                        <a:buNone/>
                      </a:pPr>
                      <a:r>
                        <a:rPr lang="en-US"/>
                        <a:t>time</a:t>
                      </a:r>
                      <a:endParaRPr lang="en-US"/>
                    </a:p>
                  </a:txBody>
                  <a:tcPr/>
                </a:tc>
                <a:tc>
                  <a:txBody>
                    <a:bodyPr/>
                    <a:p>
                      <a:pPr>
                        <a:buNone/>
                      </a:pPr>
                      <a:r>
                        <a:rPr lang="en-US"/>
                        <a:t>Time access and conversions.</a:t>
                      </a:r>
                      <a:endParaRPr lang="en-US"/>
                    </a:p>
                  </a:txBody>
                  <a:tcPr/>
                </a:tc>
              </a:tr>
              <a:tr h="381000">
                <a:tc>
                  <a:txBody>
                    <a:bodyPr/>
                    <a:p>
                      <a:pPr>
                        <a:buNone/>
                      </a:pPr>
                      <a:r>
                        <a:rPr lang="en-US"/>
                        <a:t>50</a:t>
                      </a:r>
                      <a:endParaRPr lang="en-US"/>
                    </a:p>
                  </a:txBody>
                  <a:tcPr/>
                </a:tc>
                <a:tc>
                  <a:txBody>
                    <a:bodyPr/>
                    <a:p>
                      <a:pPr>
                        <a:buNone/>
                      </a:pPr>
                      <a:r>
                        <a:rPr lang="en-US"/>
                        <a:t>tkinter</a:t>
                      </a:r>
                      <a:endParaRPr lang="en-US"/>
                    </a:p>
                  </a:txBody>
                  <a:tcPr/>
                </a:tc>
                <a:tc>
                  <a:txBody>
                    <a:bodyPr/>
                    <a:p>
                      <a:pPr>
                        <a:buNone/>
                      </a:pPr>
                      <a:r>
                        <a:rPr lang="en-US"/>
                        <a:t>Interface to Tcl/Tk for graphical user interfaces.</a:t>
                      </a:r>
                      <a:endParaRPr lang="en-US"/>
                    </a:p>
                  </a:txBody>
                  <a:tcPr/>
                </a:tc>
              </a:tr>
              <a:tr h="381000">
                <a:tc>
                  <a:txBody>
                    <a:bodyPr/>
                    <a:p>
                      <a:pPr>
                        <a:buNone/>
                      </a:pPr>
                      <a:r>
                        <a:rPr lang="en-US"/>
                        <a:t>51</a:t>
                      </a:r>
                      <a:endParaRPr lang="en-US"/>
                    </a:p>
                  </a:txBody>
                  <a:tcPr/>
                </a:tc>
                <a:tc>
                  <a:txBody>
                    <a:bodyPr/>
                    <a:p>
                      <a:pPr>
                        <a:buNone/>
                      </a:pPr>
                      <a:r>
                        <a:rPr lang="en-US"/>
                        <a:t>tty (UNIX)</a:t>
                      </a:r>
                      <a:endParaRPr lang="en-US"/>
                    </a:p>
                  </a:txBody>
                  <a:tcPr/>
                </a:tc>
                <a:tc>
                  <a:txBody>
                    <a:bodyPr/>
                    <a:p>
                      <a:pPr>
                        <a:buNone/>
                      </a:pPr>
                      <a:r>
                        <a:rPr lang="en-US"/>
                        <a:t>Utility functions that perform common terminal control operations.</a:t>
                      </a:r>
                      <a:endParaRPr lang="en-US"/>
                    </a:p>
                  </a:txBody>
                  <a:tcPr/>
                </a:tc>
              </a:tr>
              <a:tr h="381000">
                <a:tc>
                  <a:txBody>
                    <a:bodyPr/>
                    <a:p>
                      <a:pPr>
                        <a:buNone/>
                      </a:pPr>
                      <a:r>
                        <a:rPr lang="en-US"/>
                        <a:t>52</a:t>
                      </a:r>
                      <a:endParaRPr lang="en-US"/>
                    </a:p>
                  </a:txBody>
                  <a:tcPr/>
                </a:tc>
                <a:tc>
                  <a:txBody>
                    <a:bodyPr/>
                    <a:p>
                      <a:pPr>
                        <a:buNone/>
                      </a:pPr>
                      <a:r>
                        <a:rPr lang="en-US"/>
                        <a:t>turtle</a:t>
                      </a:r>
                      <a:endParaRPr lang="en-US"/>
                    </a:p>
                  </a:txBody>
                  <a:tcPr/>
                </a:tc>
                <a:tc>
                  <a:txBody>
                    <a:bodyPr/>
                    <a:p>
                      <a:pPr>
                        <a:buNone/>
                      </a:pPr>
                      <a:r>
                        <a:rPr lang="en-US"/>
                        <a:t>An educational framework for developing simple graphics applications.</a:t>
                      </a:r>
                      <a:endParaRPr lang="en-US"/>
                    </a:p>
                  </a:txBody>
                  <a:tcPr/>
                </a:tc>
              </a:tr>
              <a:tr h="365760">
                <a:tc>
                  <a:txBody>
                    <a:bodyPr/>
                    <a:p>
                      <a:pPr>
                        <a:buNone/>
                      </a:pPr>
                      <a:r>
                        <a:rPr lang="en-US"/>
                        <a:t>53</a:t>
                      </a:r>
                      <a:endParaRPr lang="en-US"/>
                    </a:p>
                  </a:txBody>
                  <a:tcPr/>
                </a:tc>
                <a:tc>
                  <a:txBody>
                    <a:bodyPr/>
                    <a:p>
                      <a:pPr>
                        <a:buNone/>
                      </a:pPr>
                      <a:r>
                        <a:rPr lang="en-US"/>
                        <a:t>types</a:t>
                      </a:r>
                      <a:endParaRPr lang="en-US"/>
                    </a:p>
                  </a:txBody>
                  <a:tcPr/>
                </a:tc>
                <a:tc>
                  <a:txBody>
                    <a:bodyPr/>
                    <a:p>
                      <a:pPr>
                        <a:buNone/>
                      </a:pPr>
                      <a:r>
                        <a:rPr lang="en-US"/>
                        <a:t>Names for Python’s built‐in types.</a:t>
                      </a:r>
                      <a:endParaRPr lang="en-US"/>
                    </a:p>
                  </a:txBody>
                  <a:tcPr/>
                </a:tc>
              </a:tr>
              <a:tr h="445770">
                <a:tc>
                  <a:txBody>
                    <a:bodyPr/>
                    <a:p>
                      <a:pPr>
                        <a:buNone/>
                      </a:pPr>
                      <a:r>
                        <a:rPr lang="en-US"/>
                        <a:t>54</a:t>
                      </a:r>
                      <a:endParaRPr lang="en-US"/>
                    </a:p>
                  </a:txBody>
                  <a:tcPr/>
                </a:tc>
                <a:tc>
                  <a:txBody>
                    <a:bodyPr/>
                    <a:p>
                      <a:pPr>
                        <a:buNone/>
                      </a:pPr>
                      <a:r>
                        <a:rPr lang="en-US"/>
                        <a:t>xml</a:t>
                      </a:r>
                      <a:endParaRPr lang="en-US"/>
                    </a:p>
                  </a:txBody>
                  <a:tcPr/>
                </a:tc>
                <a:tc>
                  <a:txBody>
                    <a:bodyPr/>
                    <a:p>
                      <a:pPr>
                        <a:buNone/>
                      </a:pPr>
                      <a:r>
                        <a:rPr lang="en-US"/>
                        <a:t>Package containing XML processing modules</a:t>
                      </a:r>
                      <a:endParaRPr lang="en-US"/>
                    </a:p>
                  </a:txBody>
                  <a:tcPr/>
                </a:tc>
              </a:tr>
              <a:tr h="381000">
                <a:tc>
                  <a:txBody>
                    <a:bodyPr/>
                    <a:p>
                      <a:pPr>
                        <a:buNone/>
                      </a:pPr>
                      <a:r>
                        <a:rPr lang="en-US"/>
                        <a:t>55</a:t>
                      </a:r>
                      <a:endParaRPr lang="en-US"/>
                    </a:p>
                  </a:txBody>
                  <a:tcPr/>
                </a:tc>
                <a:tc>
                  <a:txBody>
                    <a:bodyPr/>
                    <a:p>
                      <a:pPr>
                        <a:buNone/>
                      </a:pPr>
                      <a:r>
                        <a:rPr lang="en-US"/>
                        <a:t>zipfile</a:t>
                      </a:r>
                      <a:endParaRPr lang="en-US"/>
                    </a:p>
                  </a:txBody>
                  <a:tcPr/>
                </a:tc>
                <a:tc>
                  <a:txBody>
                    <a:bodyPr/>
                    <a:p>
                      <a:pPr>
                        <a:buNone/>
                      </a:pPr>
                      <a:r>
                        <a:rPr lang="en-US"/>
                        <a:t>Read and write zip‐format archive files.</a:t>
                      </a:r>
                      <a:endParaRPr lang="en-US"/>
                    </a:p>
                  </a:txBody>
                  <a:tcPr/>
                </a:tc>
              </a:tr>
              <a:tr h="381000">
                <a:tc>
                  <a:txBody>
                    <a:bodyPr/>
                    <a:p>
                      <a:pPr>
                        <a:buNone/>
                      </a:pPr>
                      <a:r>
                        <a:rPr lang="en-US"/>
                        <a:t>56</a:t>
                      </a:r>
                      <a:endParaRPr lang="en-US"/>
                    </a:p>
                  </a:txBody>
                  <a:tcPr/>
                </a:tc>
                <a:tc>
                  <a:txBody>
                    <a:bodyPr/>
                    <a:p>
                      <a:pPr>
                        <a:buNone/>
                      </a:pPr>
                      <a:r>
                        <a:rPr lang="en-US"/>
                        <a:t>pillow</a:t>
                      </a:r>
                      <a:endParaRPr lang="en-US"/>
                    </a:p>
                  </a:txBody>
                  <a:tcPr/>
                </a:tc>
                <a:tc>
                  <a:txBody>
                    <a:bodyPr/>
                    <a:p>
                      <a:pPr>
                        <a:buNone/>
                      </a:pPr>
                      <a:r>
                        <a:rPr lang="en-US"/>
                        <a:t>Python Imaging Library</a:t>
                      </a:r>
                      <a:endParaRPr lang="en-US"/>
                    </a:p>
                  </a:txBody>
                  <a:tcPr/>
                </a:tc>
              </a:tr>
              <a:tr h="381000">
                <a:tc>
                  <a:txBody>
                    <a:bodyPr/>
                    <a:p>
                      <a:pPr>
                        <a:buNone/>
                      </a:pPr>
                      <a:r>
                        <a:rPr lang="en-US"/>
                        <a:t>57</a:t>
                      </a:r>
                      <a:endParaRPr lang="en-US"/>
                    </a:p>
                  </a:txBody>
                  <a:tcPr/>
                </a:tc>
                <a:tc>
                  <a:txBody>
                    <a:bodyPr/>
                    <a:p>
                      <a:pPr>
                        <a:buNone/>
                      </a:pPr>
                      <a:r>
                        <a:rPr lang="en-US"/>
                        <a:t>pandas</a:t>
                      </a:r>
                      <a:endParaRPr lang="en-US"/>
                    </a:p>
                  </a:txBody>
                  <a:tcPr/>
                </a:tc>
                <a:tc>
                  <a:txBody>
                    <a:bodyPr/>
                    <a:p>
                      <a:pPr>
                        <a:buNone/>
                      </a:pPr>
                      <a:r>
                        <a:rPr lang="en-US"/>
                        <a:t>Process time-series data or perform statistical analysis on a data set</a:t>
                      </a:r>
                      <a:endParaRPr lang="en-US"/>
                    </a:p>
                  </a:txBody>
                  <a:tcPr/>
                </a:tc>
              </a:tr>
            </a:tbl>
          </a:graphicData>
        </a:graphic>
      </p:graphicFrame>
      <p:sp>
        <p:nvSpPr>
          <p:cNvPr id="5" name="Text Box 4"/>
          <p:cNvSpPr txBox="1"/>
          <p:nvPr/>
        </p:nvSpPr>
        <p:spPr>
          <a:xfrm>
            <a:off x="2419985" y="6489700"/>
            <a:ext cx="7060565" cy="368300"/>
          </a:xfrm>
          <a:prstGeom prst="rect">
            <a:avLst/>
          </a:prstGeom>
          <a:noFill/>
        </p:spPr>
        <p:txBody>
          <a:bodyPr wrap="square" rtlCol="0" anchor="t">
            <a:spAutoFit/>
          </a:bodyPr>
          <a:p>
            <a:r>
              <a:rPr lang="en-US"/>
              <a:t>https://onlinelibrary.wiley.com/doi/pdf/10.1002/9781119207580.app2</a:t>
            </a:r>
            <a:endParaRPr lang="en-US"/>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14" name="Picture 13"/>
          <p:cNvPicPr>
            <a:picLocks noChangeAspect="1"/>
          </p:cNvPicPr>
          <p:nvPr/>
        </p:nvPicPr>
        <p:blipFill>
          <a:blip r:embed="rId2"/>
          <a:stretch>
            <a:fillRect/>
          </a:stretch>
        </p:blipFill>
        <p:spPr>
          <a:xfrm>
            <a:off x="6172850" y="1255670"/>
            <a:ext cx="3894950" cy="2316379"/>
          </a:xfrm>
          <a:prstGeom prst="rect">
            <a:avLst/>
          </a:prstGeom>
        </p:spPr>
      </p:pic>
      <p:pic>
        <p:nvPicPr>
          <p:cNvPr id="15" name="Picture 14"/>
          <p:cNvPicPr>
            <a:picLocks noChangeAspect="1"/>
          </p:cNvPicPr>
          <p:nvPr/>
        </p:nvPicPr>
        <p:blipFill>
          <a:blip r:embed="rId3"/>
          <a:stretch>
            <a:fillRect/>
          </a:stretch>
        </p:blipFill>
        <p:spPr>
          <a:xfrm>
            <a:off x="6172836" y="4135139"/>
            <a:ext cx="4950348" cy="1791773"/>
          </a:xfrm>
          <a:prstGeom prst="rect">
            <a:avLst/>
          </a:prstGeom>
        </p:spPr>
      </p:pic>
      <p:sp>
        <p:nvSpPr>
          <p:cNvPr id="16" name="TextBox 15"/>
          <p:cNvSpPr txBox="1"/>
          <p:nvPr/>
        </p:nvSpPr>
        <p:spPr>
          <a:xfrm>
            <a:off x="441287" y="793932"/>
            <a:ext cx="2308068" cy="461665"/>
          </a:xfrm>
          <a:prstGeom prst="rect">
            <a:avLst/>
          </a:prstGeom>
          <a:noFill/>
        </p:spPr>
        <p:txBody>
          <a:bodyPr wrap="none" rtlCol="0">
            <a:spAutoFit/>
          </a:bodyPr>
          <a:lstStyle/>
          <a:p>
            <a:r>
              <a:rPr lang="en-US" sz="2400" u="sng" dirty="0" smtClean="0">
                <a:solidFill>
                  <a:srgbClr val="C00000"/>
                </a:solidFill>
              </a:rPr>
              <a:t>arthmetic_op.py</a:t>
            </a:r>
            <a:endParaRPr lang="en-US" u="sng" dirty="0">
              <a:solidFill>
                <a:srgbClr val="C00000"/>
              </a:solidFill>
            </a:endParaRPr>
          </a:p>
        </p:txBody>
      </p:sp>
      <p:sp>
        <p:nvSpPr>
          <p:cNvPr id="4" name="Text Box 3"/>
          <p:cNvSpPr txBox="1"/>
          <p:nvPr/>
        </p:nvSpPr>
        <p:spPr>
          <a:xfrm>
            <a:off x="2843530" y="771525"/>
            <a:ext cx="3180080" cy="5939155"/>
          </a:xfrm>
          <a:prstGeom prst="rect">
            <a:avLst/>
          </a:prstGeom>
          <a:noFill/>
        </p:spPr>
        <p:txBody>
          <a:bodyPr wrap="square" rtlCol="0" anchor="t">
            <a:spAutoFit/>
          </a:bodyPr>
          <a:p>
            <a:r>
              <a:rPr lang="en-US" sz="2000"/>
              <a:t>def add(x,y):</a:t>
            </a:r>
            <a:endParaRPr lang="en-US" sz="2000"/>
          </a:p>
          <a:p>
            <a:r>
              <a:rPr lang="en-US" sz="2000"/>
              <a:t>    print("Sum : ", x+y)</a:t>
            </a:r>
            <a:endParaRPr lang="en-US" sz="2000"/>
          </a:p>
          <a:p>
            <a:r>
              <a:rPr lang="en-US" sz="2000"/>
              <a:t>    return</a:t>
            </a:r>
            <a:endParaRPr lang="en-US" sz="2000"/>
          </a:p>
          <a:p>
            <a:endParaRPr lang="en-US" sz="2000"/>
          </a:p>
          <a:p>
            <a:r>
              <a:rPr lang="en-US" sz="2000"/>
              <a:t>def mul(x,y):</a:t>
            </a:r>
            <a:endParaRPr lang="en-US" sz="2000"/>
          </a:p>
          <a:p>
            <a:r>
              <a:rPr lang="en-US" sz="2000"/>
              <a:t>    print("Product : ", x*y)</a:t>
            </a:r>
            <a:endParaRPr lang="en-US" sz="2000"/>
          </a:p>
          <a:p>
            <a:r>
              <a:rPr lang="en-US" sz="2000"/>
              <a:t>    return</a:t>
            </a:r>
            <a:endParaRPr lang="en-US" sz="2000"/>
          </a:p>
          <a:p>
            <a:endParaRPr lang="en-US" sz="2000"/>
          </a:p>
          <a:p>
            <a:r>
              <a:rPr lang="en-US" sz="2000"/>
              <a:t>def sub(x,y):</a:t>
            </a:r>
            <a:endParaRPr lang="en-US" sz="2000"/>
          </a:p>
          <a:p>
            <a:r>
              <a:rPr lang="en-US" sz="2000"/>
              <a:t>    print("Difference : ", x-y)</a:t>
            </a:r>
            <a:endParaRPr lang="en-US" sz="2000"/>
          </a:p>
          <a:p>
            <a:r>
              <a:rPr lang="en-US" sz="2000"/>
              <a:t>    return</a:t>
            </a:r>
            <a:endParaRPr lang="en-US" sz="2000"/>
          </a:p>
          <a:p>
            <a:endParaRPr lang="en-US" sz="2000"/>
          </a:p>
          <a:p>
            <a:r>
              <a:rPr lang="en-US" sz="2000"/>
              <a:t>def test_calc():</a:t>
            </a:r>
            <a:endParaRPr lang="en-US" sz="2000"/>
          </a:p>
          <a:p>
            <a:r>
              <a:rPr lang="en-US" sz="2000"/>
              <a:t>    add(100,200)</a:t>
            </a:r>
            <a:endParaRPr lang="en-US" sz="2000"/>
          </a:p>
          <a:p>
            <a:r>
              <a:rPr lang="en-US" sz="2000"/>
              <a:t>    mul(15,5)</a:t>
            </a:r>
            <a:endParaRPr lang="en-US" sz="2000"/>
          </a:p>
          <a:p>
            <a:r>
              <a:rPr lang="en-US" sz="2000"/>
              <a:t>    sub(500,100)</a:t>
            </a:r>
            <a:endParaRPr lang="en-US" sz="2000"/>
          </a:p>
          <a:p>
            <a:r>
              <a:rPr lang="en-US" sz="2000"/>
              <a:t>    return</a:t>
            </a:r>
            <a:endParaRPr lang="en-US" sz="2000"/>
          </a:p>
          <a:p>
            <a:endParaRPr lang="en-US" sz="2000"/>
          </a:p>
          <a:p>
            <a:r>
              <a:rPr lang="en-US" sz="2000"/>
              <a:t>test_calc()</a:t>
            </a:r>
            <a:endParaRPr lang="en-US" sz="2000"/>
          </a:p>
        </p:txBody>
      </p:sp>
      <p:sp>
        <p:nvSpPr>
          <p:cNvPr id="5" name="TextBox 5"/>
          <p:cNvSpPr txBox="1"/>
          <p:nvPr/>
        </p:nvSpPr>
        <p:spPr>
          <a:xfrm>
            <a:off x="-101" y="-92"/>
            <a:ext cx="387477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 without package</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19" name="Picture 18"/>
          <p:cNvPicPr>
            <a:picLocks noChangeAspect="1"/>
          </p:cNvPicPr>
          <p:nvPr/>
        </p:nvPicPr>
        <p:blipFill>
          <a:blip r:embed="rId2"/>
          <a:stretch>
            <a:fillRect/>
          </a:stretch>
        </p:blipFill>
        <p:spPr>
          <a:xfrm>
            <a:off x="4650929" y="1760922"/>
            <a:ext cx="2124636" cy="2279232"/>
          </a:xfrm>
          <a:prstGeom prst="rect">
            <a:avLst/>
          </a:prstGeom>
        </p:spPr>
      </p:pic>
      <p:sp>
        <p:nvSpPr>
          <p:cNvPr id="21" name="TextBox 20"/>
          <p:cNvSpPr txBox="1"/>
          <p:nvPr/>
        </p:nvSpPr>
        <p:spPr>
          <a:xfrm>
            <a:off x="284831" y="1142043"/>
            <a:ext cx="2244332" cy="461665"/>
          </a:xfrm>
          <a:prstGeom prst="rect">
            <a:avLst/>
          </a:prstGeom>
          <a:noFill/>
        </p:spPr>
        <p:txBody>
          <a:bodyPr wrap="none" rtlCol="0">
            <a:spAutoFit/>
          </a:bodyPr>
          <a:lstStyle/>
          <a:p>
            <a:r>
              <a:rPr lang="en-US" sz="2400" u="sng" dirty="0" err="1">
                <a:solidFill>
                  <a:srgbClr val="C00000"/>
                </a:solidFill>
              </a:rPr>
              <a:t>c</a:t>
            </a:r>
            <a:r>
              <a:rPr lang="en-US" sz="2400" u="sng" dirty="0" err="1" smtClean="0">
                <a:solidFill>
                  <a:srgbClr val="C00000"/>
                </a:solidFill>
              </a:rPr>
              <a:t>alc</a:t>
            </a:r>
            <a:r>
              <a:rPr lang="en-US" sz="2400" u="sng" dirty="0" smtClean="0">
                <a:solidFill>
                  <a:srgbClr val="C00000"/>
                </a:solidFill>
              </a:rPr>
              <a:t>   -&gt;   calci.py</a:t>
            </a:r>
            <a:endParaRPr lang="en-US" sz="2400" u="sng" dirty="0">
              <a:solidFill>
                <a:srgbClr val="C00000"/>
              </a:solidFill>
            </a:endParaRPr>
          </a:p>
        </p:txBody>
      </p:sp>
      <p:sp>
        <p:nvSpPr>
          <p:cNvPr id="22" name="TextBox 21"/>
          <p:cNvSpPr txBox="1"/>
          <p:nvPr/>
        </p:nvSpPr>
        <p:spPr>
          <a:xfrm>
            <a:off x="7561012" y="1227207"/>
            <a:ext cx="1666803" cy="461665"/>
          </a:xfrm>
          <a:prstGeom prst="rect">
            <a:avLst/>
          </a:prstGeom>
          <a:noFill/>
        </p:spPr>
        <p:txBody>
          <a:bodyPr wrap="none" rtlCol="0">
            <a:spAutoFit/>
          </a:bodyPr>
          <a:lstStyle/>
          <a:p>
            <a:r>
              <a:rPr lang="en-US" sz="2400" u="sng" dirty="0" smtClean="0">
                <a:solidFill>
                  <a:srgbClr val="C00000"/>
                </a:solidFill>
              </a:rPr>
              <a:t>calculate.py</a:t>
            </a:r>
            <a:endParaRPr lang="en-US" sz="2400" u="sng" dirty="0">
              <a:solidFill>
                <a:srgbClr val="C00000"/>
              </a:solidFill>
            </a:endParaRPr>
          </a:p>
        </p:txBody>
      </p:sp>
      <p:sp>
        <p:nvSpPr>
          <p:cNvPr id="25" name="TextBox 24"/>
          <p:cNvSpPr txBox="1"/>
          <p:nvPr/>
        </p:nvSpPr>
        <p:spPr>
          <a:xfrm>
            <a:off x="3805517" y="743034"/>
            <a:ext cx="3475355" cy="398780"/>
          </a:xfrm>
          <a:prstGeom prst="rect">
            <a:avLst/>
          </a:prstGeom>
          <a:noFill/>
        </p:spPr>
        <p:txBody>
          <a:bodyPr wrap="none" rtlCol="0">
            <a:spAutoFit/>
          </a:bodyPr>
          <a:lstStyle/>
          <a:p>
            <a:r>
              <a:rPr lang="en-US" sz="2000" dirty="0"/>
              <a:t>Python from...import statement</a:t>
            </a:r>
            <a:endParaRPr lang="en-US" sz="2000" dirty="0"/>
          </a:p>
        </p:txBody>
      </p:sp>
      <p:sp>
        <p:nvSpPr>
          <p:cNvPr id="4" name="Text Box 3"/>
          <p:cNvSpPr txBox="1"/>
          <p:nvPr/>
        </p:nvSpPr>
        <p:spPr>
          <a:xfrm>
            <a:off x="797560" y="1873885"/>
            <a:ext cx="3335655" cy="3476625"/>
          </a:xfrm>
          <a:prstGeom prst="rect">
            <a:avLst/>
          </a:prstGeom>
          <a:noFill/>
        </p:spPr>
        <p:txBody>
          <a:bodyPr wrap="square" rtlCol="0" anchor="t">
            <a:spAutoFit/>
          </a:bodyPr>
          <a:p>
            <a:r>
              <a:rPr lang="en-US" sz="2000"/>
              <a:t>def add(x,y):</a:t>
            </a:r>
            <a:endParaRPr lang="en-US" sz="2000"/>
          </a:p>
          <a:p>
            <a:r>
              <a:rPr lang="en-US" sz="2000"/>
              <a:t>    print("Sum : ", x+y)</a:t>
            </a:r>
            <a:endParaRPr lang="en-US" sz="2000"/>
          </a:p>
          <a:p>
            <a:r>
              <a:rPr lang="en-US" sz="2000"/>
              <a:t>    return</a:t>
            </a:r>
            <a:endParaRPr lang="en-US" sz="2000"/>
          </a:p>
          <a:p>
            <a:endParaRPr lang="en-US" sz="2000"/>
          </a:p>
          <a:p>
            <a:r>
              <a:rPr lang="en-US" sz="2000"/>
              <a:t>def mul(x,y):</a:t>
            </a:r>
            <a:endParaRPr lang="en-US" sz="2000"/>
          </a:p>
          <a:p>
            <a:r>
              <a:rPr lang="en-US" sz="2000"/>
              <a:t>    print("Product : ", x*y)</a:t>
            </a:r>
            <a:endParaRPr lang="en-US" sz="2000"/>
          </a:p>
          <a:p>
            <a:r>
              <a:rPr lang="en-US" sz="2000"/>
              <a:t>    return</a:t>
            </a:r>
            <a:endParaRPr lang="en-US" sz="2000"/>
          </a:p>
          <a:p>
            <a:endParaRPr lang="en-US" sz="2000"/>
          </a:p>
          <a:p>
            <a:r>
              <a:rPr lang="en-US" sz="2000"/>
              <a:t>def sub(x,y):</a:t>
            </a:r>
            <a:endParaRPr lang="en-US" sz="2000"/>
          </a:p>
          <a:p>
            <a:r>
              <a:rPr lang="en-US" sz="2000"/>
              <a:t>    print("Difference : ", x-y)</a:t>
            </a:r>
            <a:endParaRPr lang="en-US" sz="2000"/>
          </a:p>
          <a:p>
            <a:r>
              <a:rPr lang="en-US" sz="2000"/>
              <a:t>    return</a:t>
            </a:r>
            <a:endParaRPr lang="en-US" sz="2000"/>
          </a:p>
        </p:txBody>
      </p:sp>
      <p:sp>
        <p:nvSpPr>
          <p:cNvPr id="5" name="Text Box 4"/>
          <p:cNvSpPr txBox="1"/>
          <p:nvPr/>
        </p:nvSpPr>
        <p:spPr>
          <a:xfrm>
            <a:off x="7714615" y="1852295"/>
            <a:ext cx="3617595" cy="3784600"/>
          </a:xfrm>
          <a:prstGeom prst="rect">
            <a:avLst/>
          </a:prstGeom>
          <a:noFill/>
        </p:spPr>
        <p:txBody>
          <a:bodyPr wrap="square" rtlCol="0" anchor="t">
            <a:spAutoFit/>
          </a:bodyPr>
          <a:p>
            <a:r>
              <a:rPr lang="en-US" sz="2000"/>
              <a:t>from calc import calci</a:t>
            </a:r>
            <a:endParaRPr lang="en-US" sz="2000"/>
          </a:p>
          <a:p>
            <a:endParaRPr lang="en-US" sz="2000"/>
          </a:p>
          <a:p>
            <a:r>
              <a:rPr lang="en-US" sz="2000"/>
              <a:t># from calc import *</a:t>
            </a:r>
            <a:endParaRPr lang="en-US" sz="2000"/>
          </a:p>
          <a:p>
            <a:endParaRPr lang="en-US" sz="2000"/>
          </a:p>
          <a:p>
            <a:r>
              <a:rPr lang="en-US" sz="2000"/>
              <a:t>def test_calc():</a:t>
            </a:r>
            <a:endParaRPr lang="en-US" sz="2000"/>
          </a:p>
          <a:p>
            <a:r>
              <a:rPr lang="en-US" sz="2000"/>
              <a:t>    calci.add(100,200)</a:t>
            </a:r>
            <a:endParaRPr lang="en-US" sz="2000"/>
          </a:p>
          <a:p>
            <a:r>
              <a:rPr lang="en-US" sz="2000"/>
              <a:t>    calci.mul(15,5)</a:t>
            </a:r>
            <a:endParaRPr lang="en-US" sz="2000"/>
          </a:p>
          <a:p>
            <a:r>
              <a:rPr lang="en-US" sz="2000"/>
              <a:t>    calci.sub(500,100)</a:t>
            </a:r>
            <a:endParaRPr lang="en-US" sz="2000"/>
          </a:p>
          <a:p>
            <a:r>
              <a:rPr lang="en-US" sz="2000"/>
              <a:t>    </a:t>
            </a:r>
            <a:endParaRPr lang="en-US" sz="2000"/>
          </a:p>
          <a:p>
            <a:endParaRPr lang="en-US" sz="2000"/>
          </a:p>
          <a:p>
            <a:r>
              <a:rPr lang="en-US" sz="2000"/>
              <a:t>if __name__ == '__main__':</a:t>
            </a:r>
            <a:endParaRPr lang="en-US" sz="2000"/>
          </a:p>
          <a:p>
            <a:r>
              <a:rPr lang="en-US" sz="2000"/>
              <a:t>    test_calc()</a:t>
            </a:r>
            <a:endParaRPr lang="en-US" sz="2000"/>
          </a:p>
        </p:txBody>
      </p:sp>
      <p:sp>
        <p:nvSpPr>
          <p:cNvPr id="6" name="TextBox 5"/>
          <p:cNvSpPr txBox="1"/>
          <p:nvPr/>
        </p:nvSpPr>
        <p:spPr>
          <a:xfrm>
            <a:off x="-101" y="-92"/>
            <a:ext cx="525970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 with user defined Package</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Rectangle 1"/>
          <p:cNvSpPr>
            <a:spLocks noChangeArrowheads="1"/>
          </p:cNvSpPr>
          <p:nvPr/>
        </p:nvSpPr>
        <p:spPr bwMode="auto">
          <a:xfrm>
            <a:off x="266065" y="1014095"/>
            <a:ext cx="2726690"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b="0" i="0" u="sng" strike="noStrike" cap="none" normalizeH="0" baseline="0" dirty="0" smtClean="0">
                <a:ln>
                  <a:noFill/>
                </a:ln>
                <a:solidFill>
                  <a:srgbClr val="C00000"/>
                </a:solidFill>
                <a:effectLst/>
                <a:cs typeface="+mn-lt"/>
              </a:rPr>
              <a:t>#  addition.py</a:t>
            </a:r>
            <a:endParaRPr kumimoji="0" lang="en-US" sz="2000" b="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add</a:t>
            </a:r>
            <a:r>
              <a:rPr kumimoji="0" lang="en-US" sz="2000" i="0" u="none" strike="noStrike" cap="none" normalizeH="0" baseline="0" dirty="0" smtClean="0">
                <a:ln>
                  <a:noFill/>
                </a:ln>
                <a:solidFill>
                  <a:srgbClr val="080808"/>
                </a:solidFill>
                <a:effectLst/>
                <a:cs typeface="+mn-lt"/>
              </a:rPr>
              <a:t>(x,y):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"Sum : "</a:t>
            </a:r>
            <a:r>
              <a:rPr kumimoji="0" lang="en-US" sz="2000" i="0" u="none" strike="noStrike" cap="none" normalizeH="0" baseline="0" dirty="0" smtClean="0">
                <a:ln>
                  <a:noFill/>
                </a:ln>
                <a:solidFill>
                  <a:srgbClr val="080808"/>
                </a:solidFill>
                <a:effectLst/>
                <a:cs typeface="+mn-lt"/>
              </a:rPr>
              <a:t>, 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14" name="Rectangle 4"/>
          <p:cNvSpPr>
            <a:spLocks noChangeArrowheads="1"/>
          </p:cNvSpPr>
          <p:nvPr/>
        </p:nvSpPr>
        <p:spPr bwMode="auto">
          <a:xfrm>
            <a:off x="266065" y="3007360"/>
            <a:ext cx="2909570"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b="0" i="0" u="sng" strike="noStrike" cap="none" normalizeH="0" baseline="0" dirty="0" smtClean="0">
                <a:ln>
                  <a:noFill/>
                </a:ln>
                <a:solidFill>
                  <a:srgbClr val="C00000"/>
                </a:solidFill>
                <a:effectLst/>
                <a:cs typeface="+mn-lt"/>
              </a:rPr>
              <a:t>#  multiplication.py</a:t>
            </a:r>
            <a:endParaRPr kumimoji="0" lang="en-US" sz="2000" b="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mul</a:t>
            </a:r>
            <a:r>
              <a:rPr kumimoji="0" lang="en-US" sz="2000" i="0" u="none" strike="noStrike" cap="none" normalizeH="0" baseline="0" dirty="0" smtClean="0">
                <a:ln>
                  <a:noFill/>
                </a:ln>
                <a:solidFill>
                  <a:srgbClr val="080808"/>
                </a:solidFill>
                <a:effectLst/>
                <a:cs typeface="+mn-lt"/>
              </a:rPr>
              <a:t>(x,y):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"Product : "</a:t>
            </a:r>
            <a:r>
              <a:rPr kumimoji="0" lang="en-US" sz="2000" i="0" u="none" strike="noStrike" cap="none" normalizeH="0" baseline="0" dirty="0" smtClean="0">
                <a:ln>
                  <a:noFill/>
                </a:ln>
                <a:solidFill>
                  <a:srgbClr val="080808"/>
                </a:solidFill>
                <a:effectLst/>
                <a:cs typeface="+mn-lt"/>
              </a:rPr>
              <a:t>, 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6" name="Rectangle 3"/>
          <p:cNvSpPr>
            <a:spLocks noChangeArrowheads="1"/>
          </p:cNvSpPr>
          <p:nvPr/>
        </p:nvSpPr>
        <p:spPr bwMode="auto">
          <a:xfrm>
            <a:off x="266065" y="4940300"/>
            <a:ext cx="314896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  subtraction.py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sub</a:t>
            </a:r>
            <a:r>
              <a:rPr kumimoji="0" lang="en-US" sz="2000" i="0" u="none" strike="noStrike" cap="none" normalizeH="0" baseline="0" dirty="0" smtClean="0">
                <a:ln>
                  <a:noFill/>
                </a:ln>
                <a:solidFill>
                  <a:srgbClr val="080808"/>
                </a:solidFill>
                <a:effectLst/>
                <a:cs typeface="+mn-lt"/>
              </a:rPr>
              <a:t>(x,y):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"Difference : "</a:t>
            </a:r>
            <a:r>
              <a:rPr kumimoji="0" lang="en-US" sz="2000" i="0" u="none" strike="noStrike" cap="none" normalizeH="0" baseline="0" dirty="0" smtClean="0">
                <a:ln>
                  <a:noFill/>
                </a:ln>
                <a:solidFill>
                  <a:srgbClr val="080808"/>
                </a:solidFill>
                <a:effectLst/>
                <a:cs typeface="+mn-lt"/>
              </a:rPr>
              <a:t>, x-y)</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8" name="Rectangle 4"/>
          <p:cNvSpPr>
            <a:spLocks noChangeArrowheads="1"/>
          </p:cNvSpPr>
          <p:nvPr/>
        </p:nvSpPr>
        <p:spPr bwMode="auto">
          <a:xfrm>
            <a:off x="6640023" y="1469202"/>
            <a:ext cx="5290731" cy="470789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arthmetics.py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py_packages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addition, subtraction, multiplication</a:t>
            </a:r>
            <a:endParaRPr kumimoji="0" lang="en-US" sz="200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200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r>
              <a:rPr lang="en-US" sz="2000" dirty="0" smtClean="0">
                <a:ln>
                  <a:noFill/>
                </a:ln>
                <a:solidFill>
                  <a:srgbClr val="0033B3"/>
                </a:solidFill>
                <a:effectLst/>
                <a:cs typeface="+mn-lt"/>
                <a:sym typeface="+mn-ea"/>
              </a:rPr>
              <a:t>def </a:t>
            </a:r>
            <a:r>
              <a:rPr lang="en-US" sz="2000" dirty="0" smtClean="0">
                <a:ln>
                  <a:noFill/>
                </a:ln>
                <a:solidFill>
                  <a:srgbClr val="000000"/>
                </a:solidFill>
                <a:effectLst/>
                <a:cs typeface="+mn-lt"/>
                <a:sym typeface="+mn-ea"/>
              </a:rPr>
              <a:t>test_calc</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addition.add(</a:t>
            </a:r>
            <a:r>
              <a:rPr lang="en-US" sz="2000" dirty="0" smtClean="0">
                <a:ln>
                  <a:noFill/>
                </a:ln>
                <a:solidFill>
                  <a:srgbClr val="1750EB"/>
                </a:solidFill>
                <a:effectLst/>
                <a:cs typeface="+mn-lt"/>
                <a:sym typeface="+mn-ea"/>
              </a:rPr>
              <a:t>100</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200</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multiplication.mul(</a:t>
            </a:r>
            <a:r>
              <a:rPr lang="en-US" sz="2000" dirty="0" smtClean="0">
                <a:ln>
                  <a:noFill/>
                </a:ln>
                <a:solidFill>
                  <a:srgbClr val="1750EB"/>
                </a:solidFill>
                <a:effectLst/>
                <a:cs typeface="+mn-lt"/>
                <a:sym typeface="+mn-ea"/>
              </a:rPr>
              <a:t>15</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5</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subtraction.sub(</a:t>
            </a:r>
            <a:r>
              <a:rPr lang="en-US" sz="2000" dirty="0" smtClean="0">
                <a:ln>
                  <a:noFill/>
                </a:ln>
                <a:solidFill>
                  <a:srgbClr val="1750EB"/>
                </a:solidFill>
                <a:effectLst/>
                <a:cs typeface="+mn-lt"/>
                <a:sym typeface="+mn-ea"/>
              </a:rPr>
              <a:t>500</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100</a:t>
            </a:r>
            <a:r>
              <a:rPr lang="en-US" sz="2000" dirty="0" smtClean="0">
                <a:ln>
                  <a:noFill/>
                </a:ln>
                <a:solidFill>
                  <a:srgbClr val="080808"/>
                </a:solidFill>
                <a:effectLst/>
                <a:cs typeface="+mn-lt"/>
                <a:sym typeface="+mn-ea"/>
              </a:rPr>
              <a:t>)</a:t>
            </a:r>
            <a:endParaRPr lang="en-US" sz="2000" dirty="0" smtClean="0">
              <a:ln>
                <a:noFill/>
              </a:ln>
              <a:solidFill>
                <a:srgbClr val="080808"/>
              </a:solidFill>
              <a:effectLst/>
              <a:cs typeface="+mn-lt"/>
              <a:sym typeface="+mn-ea"/>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2000" i="0" u="none" strike="noStrike" cap="none" normalizeH="0" baseline="0" dirty="0" smtClean="0">
              <a:ln>
                <a:noFill/>
              </a:ln>
              <a:solidFill>
                <a:srgbClr val="080808"/>
              </a:solidFill>
              <a:effectLst/>
              <a:cs typeface="+mn-lt"/>
              <a:sym typeface="+mn-ea"/>
            </a:endParaRPr>
          </a:p>
          <a:p>
            <a:pPr marL="0" marR="0" lvl="0" indent="0" algn="l" defTabSz="914400" rtl="0" eaLnBrk="0" fontAlgn="base" latinLnBrk="0" hangingPunct="0">
              <a:lnSpc>
                <a:spcPct val="100000"/>
              </a:lnSpc>
              <a:spcBef>
                <a:spcPct val="0"/>
              </a:spcBef>
              <a:spcAft>
                <a:spcPct val="0"/>
              </a:spcAft>
              <a:buClrTx/>
              <a:buSzTx/>
              <a:buFontTx/>
              <a:buNone/>
            </a:pPr>
            <a:r>
              <a:rPr lang="en-US" sz="2000" smtClean="0">
                <a:ln>
                  <a:noFill/>
                </a:ln>
                <a:solidFill>
                  <a:srgbClr val="0033B3"/>
                </a:solidFill>
                <a:effectLst/>
                <a:cs typeface="+mn-lt"/>
                <a:sym typeface="+mn-ea"/>
              </a:rPr>
              <a:t>if </a:t>
            </a:r>
            <a:r>
              <a:rPr lang="en-US" sz="2000" smtClean="0">
                <a:ln>
                  <a:noFill/>
                </a:ln>
                <a:solidFill>
                  <a:srgbClr val="080808"/>
                </a:solidFill>
                <a:effectLst/>
                <a:cs typeface="+mn-lt"/>
                <a:sym typeface="+mn-ea"/>
              </a:rPr>
              <a:t>__name__ == </a:t>
            </a:r>
            <a:r>
              <a:rPr lang="en-US" sz="2000" smtClean="0">
                <a:ln>
                  <a:noFill/>
                </a:ln>
                <a:solidFill>
                  <a:srgbClr val="008080"/>
                </a:solidFill>
                <a:effectLst/>
                <a:cs typeface="+mn-lt"/>
                <a:sym typeface="+mn-ea"/>
              </a:rPr>
              <a:t>'__main__'</a:t>
            </a:r>
            <a:r>
              <a:rPr lang="en-US" sz="2000" smtClean="0">
                <a:ln>
                  <a:noFill/>
                </a:ln>
                <a:solidFill>
                  <a:srgbClr val="080808"/>
                </a:solidFill>
                <a:effectLst/>
                <a:cs typeface="+mn-lt"/>
                <a:sym typeface="+mn-ea"/>
              </a:rPr>
              <a:t>:</a:t>
            </a:r>
            <a:br>
              <a:rPr lang="en-US" sz="2000" smtClean="0">
                <a:ln>
                  <a:noFill/>
                </a:ln>
                <a:solidFill>
                  <a:srgbClr val="080808"/>
                </a:solidFill>
                <a:effectLst/>
                <a:cs typeface="+mn-lt"/>
                <a:sym typeface="+mn-ea"/>
              </a:rPr>
            </a:br>
            <a:r>
              <a:rPr lang="en-US" sz="2000" smtClean="0">
                <a:ln>
                  <a:noFill/>
                </a:ln>
                <a:solidFill>
                  <a:srgbClr val="080808"/>
                </a:solidFill>
                <a:effectLst/>
                <a:cs typeface="+mn-lt"/>
                <a:sym typeface="+mn-ea"/>
              </a:rPr>
              <a:t>    test_calc()</a:t>
            </a:r>
            <a:endParaRPr kumimoji="0" lang="en-US" sz="2000" i="0" u="none" strike="noStrike" cap="none" normalizeH="0" baseline="0" smtClean="0">
              <a:ln>
                <a:noFill/>
              </a:ln>
              <a:solidFill>
                <a:schemeClr val="tx1"/>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2000" b="0" i="0" u="none" strike="noStrike" cap="none" normalizeH="0" baseline="0" dirty="0" smtClean="0">
              <a:ln>
                <a:noFill/>
              </a:ln>
              <a:solidFill>
                <a:schemeClr val="tx1"/>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000" b="0" i="0" u="none" strike="noStrike" cap="none" normalizeH="0" baseline="0" dirty="0" smtClean="0">
                <a:ln>
                  <a:noFill/>
                </a:ln>
                <a:solidFill>
                  <a:srgbClr val="080808"/>
                </a:solidFill>
                <a:effectLst/>
                <a:cs typeface="+mn-lt"/>
              </a:rPr>
            </a:br>
            <a:endParaRPr kumimoji="0" lang="en-US" sz="2000" b="0" i="0" u="none" strike="noStrike" cap="none" normalizeH="0" baseline="0" dirty="0" smtClean="0">
              <a:ln>
                <a:noFill/>
              </a:ln>
              <a:solidFill>
                <a:schemeClr val="tx1"/>
              </a:solidFill>
              <a:effectLst/>
              <a:cs typeface="+mn-lt"/>
            </a:endParaRPr>
          </a:p>
        </p:txBody>
      </p:sp>
      <p:pic>
        <p:nvPicPr>
          <p:cNvPr id="13" name="Picture 12"/>
          <p:cNvPicPr>
            <a:picLocks noChangeAspect="1"/>
          </p:cNvPicPr>
          <p:nvPr/>
        </p:nvPicPr>
        <p:blipFill>
          <a:blip r:embed="rId2"/>
          <a:stretch>
            <a:fillRect/>
          </a:stretch>
        </p:blipFill>
        <p:spPr>
          <a:xfrm>
            <a:off x="3702959" y="1681726"/>
            <a:ext cx="2371429" cy="3495238"/>
          </a:xfrm>
          <a:prstGeom prst="rect">
            <a:avLst/>
          </a:prstGeom>
        </p:spPr>
      </p:pic>
      <p:sp>
        <p:nvSpPr>
          <p:cNvPr id="5" name="TextBox 5"/>
          <p:cNvSpPr txBox="1"/>
          <p:nvPr/>
        </p:nvSpPr>
        <p:spPr>
          <a:xfrm>
            <a:off x="-101" y="-92"/>
            <a:ext cx="408559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Creating Multiple packages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Rectangle 1"/>
          <p:cNvSpPr>
            <a:spLocks noChangeArrowheads="1"/>
          </p:cNvSpPr>
          <p:nvPr/>
        </p:nvSpPr>
        <p:spPr bwMode="auto">
          <a:xfrm>
            <a:off x="498475" y="3868383"/>
            <a:ext cx="11416553" cy="22453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rgbClr val="0033B3"/>
                </a:solidFill>
                <a:effectLst/>
                <a:cs typeface="+mn-lt"/>
              </a:rPr>
              <a:t>from </a:t>
            </a:r>
            <a:r>
              <a:rPr kumimoji="0" lang="en-US" sz="2000" b="0" i="0" u="none" strike="noStrike" cap="none" normalizeH="0" baseline="0" dirty="0" smtClean="0">
                <a:ln>
                  <a:noFill/>
                </a:ln>
                <a:solidFill>
                  <a:srgbClr val="080808"/>
                </a:solidFill>
                <a:effectLst/>
                <a:cs typeface="+mn-lt"/>
              </a:rPr>
              <a:t>py_packages </a:t>
            </a:r>
            <a:r>
              <a:rPr kumimoji="0" lang="en-US" sz="2000" b="0" i="0" u="none" strike="noStrike" cap="none" normalizeH="0" baseline="0" dirty="0" smtClean="0">
                <a:ln>
                  <a:noFill/>
                </a:ln>
                <a:solidFill>
                  <a:srgbClr val="0033B3"/>
                </a:solidFill>
                <a:effectLst/>
                <a:cs typeface="+mn-lt"/>
              </a:rPr>
              <a:t>import </a:t>
            </a:r>
            <a:r>
              <a:rPr kumimoji="0" lang="en-US" sz="2000" b="0" i="0" u="none" strike="noStrike" cap="none" normalizeH="0" baseline="0" dirty="0" smtClean="0">
                <a:ln>
                  <a:noFill/>
                </a:ln>
                <a:solidFill>
                  <a:srgbClr val="080808"/>
                </a:solidFill>
                <a:effectLst/>
                <a:cs typeface="+mn-lt"/>
              </a:rPr>
              <a:t>addition </a:t>
            </a:r>
            <a:r>
              <a:rPr kumimoji="0" lang="en-US" sz="2000" b="0" i="0" u="none" strike="noStrike" cap="none" normalizeH="0" baseline="0" dirty="0" smtClean="0">
                <a:ln>
                  <a:noFill/>
                </a:ln>
                <a:solidFill>
                  <a:srgbClr val="0033B3"/>
                </a:solidFill>
                <a:effectLst/>
                <a:cs typeface="+mn-lt"/>
              </a:rPr>
              <a:t>as </a:t>
            </a:r>
            <a:r>
              <a:rPr kumimoji="0" lang="en-US" sz="2000" b="0" i="0" u="none" strike="noStrike" cap="none" normalizeH="0" baseline="0" dirty="0" smtClean="0">
                <a:ln>
                  <a:noFill/>
                </a:ln>
                <a:solidFill>
                  <a:srgbClr val="080808"/>
                </a:solidFill>
                <a:effectLst/>
                <a:cs typeface="+mn-lt"/>
              </a:rPr>
              <a:t>a, subtraction </a:t>
            </a:r>
            <a:r>
              <a:rPr kumimoji="0" lang="en-US" sz="2000" b="0" i="0" u="none" strike="noStrike" cap="none" normalizeH="0" baseline="0" dirty="0" smtClean="0">
                <a:ln>
                  <a:noFill/>
                </a:ln>
                <a:solidFill>
                  <a:srgbClr val="0033B3"/>
                </a:solidFill>
                <a:effectLst/>
                <a:cs typeface="+mn-lt"/>
              </a:rPr>
              <a:t>as </a:t>
            </a:r>
            <a:r>
              <a:rPr kumimoji="0" lang="en-US" sz="2000" b="0" i="0" u="none" strike="noStrike" cap="none" normalizeH="0" baseline="0" dirty="0" smtClean="0">
                <a:ln>
                  <a:noFill/>
                </a:ln>
                <a:solidFill>
                  <a:srgbClr val="080808"/>
                </a:solidFill>
                <a:effectLst/>
                <a:cs typeface="+mn-lt"/>
              </a:rPr>
              <a:t>s, multiplication </a:t>
            </a:r>
            <a:r>
              <a:rPr kumimoji="0" lang="en-US" sz="2000" b="0" i="0" u="none" strike="noStrike" cap="none" normalizeH="0" baseline="0" dirty="0" smtClean="0">
                <a:ln>
                  <a:noFill/>
                </a:ln>
                <a:solidFill>
                  <a:srgbClr val="0033B3"/>
                </a:solidFill>
                <a:effectLst/>
                <a:cs typeface="+mn-lt"/>
              </a:rPr>
              <a:t>as </a:t>
            </a:r>
            <a:r>
              <a:rPr kumimoji="0" lang="en-US" sz="2000" b="0" i="0" u="none" strike="noStrike" cap="none" normalizeH="0" baseline="0" dirty="0" smtClean="0">
                <a:ln>
                  <a:noFill/>
                </a:ln>
                <a:solidFill>
                  <a:srgbClr val="080808"/>
                </a:solidFill>
                <a:effectLst/>
                <a:cs typeface="+mn-lt"/>
              </a:rPr>
              <a:t>m</a:t>
            </a:r>
            <a:endParaRPr kumimoji="0" lang="en-US" sz="2000" b="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2000" b="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r>
              <a:rPr lang="en-US" sz="2000" smtClean="0">
                <a:ln>
                  <a:noFill/>
                </a:ln>
                <a:solidFill>
                  <a:srgbClr val="0033B3"/>
                </a:solidFill>
                <a:effectLst/>
                <a:cs typeface="+mn-lt"/>
                <a:sym typeface="+mn-ea"/>
              </a:rPr>
              <a:t>def </a:t>
            </a:r>
            <a:r>
              <a:rPr lang="en-US" sz="2000" smtClean="0">
                <a:ln>
                  <a:noFill/>
                </a:ln>
                <a:solidFill>
                  <a:srgbClr val="000000"/>
                </a:solidFill>
                <a:effectLst/>
                <a:cs typeface="+mn-lt"/>
                <a:sym typeface="+mn-ea"/>
              </a:rPr>
              <a:t>test_calc</a:t>
            </a:r>
            <a:r>
              <a:rPr lang="en-US" sz="2000" smtClean="0">
                <a:ln>
                  <a:noFill/>
                </a:ln>
                <a:solidFill>
                  <a:srgbClr val="080808"/>
                </a:solidFill>
                <a:effectLst/>
                <a:cs typeface="+mn-lt"/>
                <a:sym typeface="+mn-ea"/>
              </a:rPr>
              <a:t>():</a:t>
            </a:r>
            <a:br>
              <a:rPr lang="en-US" sz="2000" smtClean="0">
                <a:ln>
                  <a:noFill/>
                </a:ln>
                <a:solidFill>
                  <a:srgbClr val="080808"/>
                </a:solidFill>
                <a:effectLst/>
                <a:cs typeface="+mn-lt"/>
                <a:sym typeface="+mn-ea"/>
              </a:rPr>
            </a:br>
            <a:r>
              <a:rPr lang="en-US" sz="2000" smtClean="0">
                <a:ln>
                  <a:noFill/>
                </a:ln>
                <a:solidFill>
                  <a:srgbClr val="080808"/>
                </a:solidFill>
                <a:effectLst/>
                <a:cs typeface="+mn-lt"/>
                <a:sym typeface="+mn-ea"/>
              </a:rPr>
              <a:t>    a.add(</a:t>
            </a:r>
            <a:r>
              <a:rPr lang="en-US" sz="2000" smtClean="0">
                <a:ln>
                  <a:noFill/>
                </a:ln>
                <a:solidFill>
                  <a:srgbClr val="1750EB"/>
                </a:solidFill>
                <a:effectLst/>
                <a:cs typeface="+mn-lt"/>
                <a:sym typeface="+mn-ea"/>
              </a:rPr>
              <a:t>100</a:t>
            </a:r>
            <a:r>
              <a:rPr lang="en-US" sz="2000" smtClean="0">
                <a:ln>
                  <a:noFill/>
                </a:ln>
                <a:solidFill>
                  <a:srgbClr val="080808"/>
                </a:solidFill>
                <a:effectLst/>
                <a:cs typeface="+mn-lt"/>
                <a:sym typeface="+mn-ea"/>
              </a:rPr>
              <a:t>,</a:t>
            </a:r>
            <a:r>
              <a:rPr lang="en-US" sz="2000" smtClean="0">
                <a:ln>
                  <a:noFill/>
                </a:ln>
                <a:solidFill>
                  <a:srgbClr val="1750EB"/>
                </a:solidFill>
                <a:effectLst/>
                <a:cs typeface="+mn-lt"/>
                <a:sym typeface="+mn-ea"/>
              </a:rPr>
              <a:t>200</a:t>
            </a:r>
            <a:r>
              <a:rPr lang="en-US" sz="2000" smtClean="0">
                <a:ln>
                  <a:noFill/>
                </a:ln>
                <a:solidFill>
                  <a:srgbClr val="080808"/>
                </a:solidFill>
                <a:effectLst/>
                <a:cs typeface="+mn-lt"/>
                <a:sym typeface="+mn-ea"/>
              </a:rPr>
              <a:t>)</a:t>
            </a:r>
            <a:br>
              <a:rPr lang="en-US" sz="2000" smtClean="0">
                <a:ln>
                  <a:noFill/>
                </a:ln>
                <a:solidFill>
                  <a:srgbClr val="080808"/>
                </a:solidFill>
                <a:effectLst/>
                <a:cs typeface="+mn-lt"/>
                <a:sym typeface="+mn-ea"/>
              </a:rPr>
            </a:br>
            <a:r>
              <a:rPr lang="en-US" sz="2000" smtClean="0">
                <a:ln>
                  <a:noFill/>
                </a:ln>
                <a:solidFill>
                  <a:srgbClr val="080808"/>
                </a:solidFill>
                <a:effectLst/>
                <a:cs typeface="+mn-lt"/>
                <a:sym typeface="+mn-ea"/>
              </a:rPr>
              <a:t>    m.mul(</a:t>
            </a:r>
            <a:r>
              <a:rPr lang="en-US" sz="2000" smtClean="0">
                <a:ln>
                  <a:noFill/>
                </a:ln>
                <a:solidFill>
                  <a:srgbClr val="1750EB"/>
                </a:solidFill>
                <a:effectLst/>
                <a:cs typeface="+mn-lt"/>
                <a:sym typeface="+mn-ea"/>
              </a:rPr>
              <a:t>15</a:t>
            </a:r>
            <a:r>
              <a:rPr lang="en-US" sz="2000" smtClean="0">
                <a:ln>
                  <a:noFill/>
                </a:ln>
                <a:solidFill>
                  <a:srgbClr val="080808"/>
                </a:solidFill>
                <a:effectLst/>
                <a:cs typeface="+mn-lt"/>
                <a:sym typeface="+mn-ea"/>
              </a:rPr>
              <a:t>,</a:t>
            </a:r>
            <a:r>
              <a:rPr lang="en-US" sz="2000" smtClean="0">
                <a:ln>
                  <a:noFill/>
                </a:ln>
                <a:solidFill>
                  <a:srgbClr val="1750EB"/>
                </a:solidFill>
                <a:effectLst/>
                <a:cs typeface="+mn-lt"/>
                <a:sym typeface="+mn-ea"/>
              </a:rPr>
              <a:t>5</a:t>
            </a:r>
            <a:r>
              <a:rPr lang="en-US" sz="2000" smtClean="0">
                <a:ln>
                  <a:noFill/>
                </a:ln>
                <a:solidFill>
                  <a:srgbClr val="080808"/>
                </a:solidFill>
                <a:effectLst/>
                <a:cs typeface="+mn-lt"/>
                <a:sym typeface="+mn-ea"/>
              </a:rPr>
              <a:t>)</a:t>
            </a:r>
            <a:br>
              <a:rPr lang="en-US" sz="2000" smtClean="0">
                <a:ln>
                  <a:noFill/>
                </a:ln>
                <a:solidFill>
                  <a:srgbClr val="080808"/>
                </a:solidFill>
                <a:effectLst/>
                <a:cs typeface="+mn-lt"/>
                <a:sym typeface="+mn-ea"/>
              </a:rPr>
            </a:br>
            <a:r>
              <a:rPr lang="en-US" sz="2000" smtClean="0">
                <a:ln>
                  <a:noFill/>
                </a:ln>
                <a:solidFill>
                  <a:srgbClr val="080808"/>
                </a:solidFill>
                <a:effectLst/>
                <a:cs typeface="+mn-lt"/>
                <a:sym typeface="+mn-ea"/>
              </a:rPr>
              <a:t>    s.sub(</a:t>
            </a:r>
            <a:r>
              <a:rPr lang="en-US" sz="2000" smtClean="0">
                <a:ln>
                  <a:noFill/>
                </a:ln>
                <a:solidFill>
                  <a:srgbClr val="1750EB"/>
                </a:solidFill>
                <a:effectLst/>
                <a:cs typeface="+mn-lt"/>
                <a:sym typeface="+mn-ea"/>
              </a:rPr>
              <a:t>600</a:t>
            </a:r>
            <a:r>
              <a:rPr lang="en-US" sz="2000" smtClean="0">
                <a:ln>
                  <a:noFill/>
                </a:ln>
                <a:solidFill>
                  <a:srgbClr val="080808"/>
                </a:solidFill>
                <a:effectLst/>
                <a:cs typeface="+mn-lt"/>
                <a:sym typeface="+mn-ea"/>
              </a:rPr>
              <a:t>,</a:t>
            </a:r>
            <a:r>
              <a:rPr lang="en-US" sz="2000" smtClean="0">
                <a:ln>
                  <a:noFill/>
                </a:ln>
                <a:solidFill>
                  <a:srgbClr val="1750EB"/>
                </a:solidFill>
                <a:effectLst/>
                <a:cs typeface="+mn-lt"/>
                <a:sym typeface="+mn-ea"/>
              </a:rPr>
              <a:t>100</a:t>
            </a:r>
            <a:r>
              <a:rPr lang="en-US" sz="2000" smtClean="0">
                <a:ln>
                  <a:noFill/>
                </a:ln>
                <a:solidFill>
                  <a:srgbClr val="080808"/>
                </a:solidFill>
                <a:effectLst/>
                <a:cs typeface="+mn-lt"/>
                <a:sym typeface="+mn-ea"/>
              </a:rPr>
              <a:t>)</a:t>
            </a:r>
            <a:br>
              <a:rPr kumimoji="0" lang="en-US" sz="2000" b="0" i="0" u="none" strike="noStrike" cap="none" normalizeH="0" baseline="0" dirty="0" smtClean="0">
                <a:ln>
                  <a:noFill/>
                </a:ln>
                <a:solidFill>
                  <a:srgbClr val="080808"/>
                </a:solidFill>
                <a:effectLst/>
                <a:cs typeface="+mn-lt"/>
              </a:rPr>
            </a:br>
            <a:endParaRPr kumimoji="0" lang="en-US" sz="2000" b="0" i="0" u="none" strike="noStrike" cap="none" normalizeH="0" baseline="0" dirty="0" smtClean="0">
              <a:ln>
                <a:noFill/>
              </a:ln>
              <a:solidFill>
                <a:schemeClr val="tx1"/>
              </a:solidFill>
              <a:effectLst/>
              <a:cs typeface="+mn-lt"/>
            </a:endParaRPr>
          </a:p>
        </p:txBody>
      </p:sp>
      <p:sp>
        <p:nvSpPr>
          <p:cNvPr id="5" name="Rectangle 4"/>
          <p:cNvSpPr>
            <a:spLocks noChangeArrowheads="1"/>
          </p:cNvSpPr>
          <p:nvPr/>
        </p:nvSpPr>
        <p:spPr bwMode="auto">
          <a:xfrm>
            <a:off x="457200" y="821041"/>
            <a:ext cx="9601200" cy="22453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b="0" i="0" u="none" strike="noStrike" cap="none" normalizeH="0" baseline="0" dirty="0" smtClean="0">
                <a:ln>
                  <a:noFill/>
                </a:ln>
                <a:solidFill>
                  <a:srgbClr val="0033B3"/>
                </a:solidFill>
                <a:effectLst/>
                <a:cs typeface="+mn-lt"/>
              </a:rPr>
              <a:t>from </a:t>
            </a:r>
            <a:r>
              <a:rPr kumimoji="0" lang="en-US" sz="2000" b="0" i="0" u="none" strike="noStrike" cap="none" normalizeH="0" baseline="0" dirty="0" smtClean="0">
                <a:ln>
                  <a:noFill/>
                </a:ln>
                <a:solidFill>
                  <a:srgbClr val="080808"/>
                </a:solidFill>
                <a:effectLst/>
                <a:cs typeface="+mn-lt"/>
              </a:rPr>
              <a:t>py_packages </a:t>
            </a:r>
            <a:r>
              <a:rPr kumimoji="0" lang="en-US" sz="2000" b="0" i="0" u="none" strike="noStrike" cap="none" normalizeH="0" baseline="0" dirty="0" smtClean="0">
                <a:ln>
                  <a:noFill/>
                </a:ln>
                <a:solidFill>
                  <a:srgbClr val="0033B3"/>
                </a:solidFill>
                <a:effectLst/>
                <a:cs typeface="+mn-lt"/>
              </a:rPr>
              <a:t>import </a:t>
            </a:r>
            <a:r>
              <a:rPr kumimoji="0" lang="en-US" sz="2000" b="0" i="0" u="none" strike="noStrike" cap="none" normalizeH="0" baseline="0" dirty="0" smtClean="0">
                <a:ln>
                  <a:noFill/>
                </a:ln>
                <a:solidFill>
                  <a:srgbClr val="080808"/>
                </a:solidFill>
                <a:effectLst/>
                <a:cs typeface="+mn-lt"/>
              </a:rPr>
              <a:t>addition, subtraction, multiplication</a:t>
            </a:r>
            <a:endParaRPr kumimoji="0" lang="en-US" sz="2000" b="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2000" b="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r>
              <a:rPr lang="en-US" sz="2000" dirty="0" smtClean="0">
                <a:ln>
                  <a:noFill/>
                </a:ln>
                <a:solidFill>
                  <a:srgbClr val="0033B3"/>
                </a:solidFill>
                <a:effectLst/>
                <a:cs typeface="+mn-lt"/>
                <a:sym typeface="+mn-ea"/>
              </a:rPr>
              <a:t>def </a:t>
            </a:r>
            <a:r>
              <a:rPr lang="en-US" sz="2000" dirty="0" smtClean="0">
                <a:ln>
                  <a:noFill/>
                </a:ln>
                <a:solidFill>
                  <a:srgbClr val="000000"/>
                </a:solidFill>
                <a:effectLst/>
                <a:cs typeface="+mn-lt"/>
                <a:sym typeface="+mn-ea"/>
              </a:rPr>
              <a:t>test_calc</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addition.add(</a:t>
            </a:r>
            <a:r>
              <a:rPr lang="en-US" sz="2000" dirty="0" smtClean="0">
                <a:ln>
                  <a:noFill/>
                </a:ln>
                <a:solidFill>
                  <a:srgbClr val="1750EB"/>
                </a:solidFill>
                <a:effectLst/>
                <a:cs typeface="+mn-lt"/>
                <a:sym typeface="+mn-ea"/>
              </a:rPr>
              <a:t>100</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200</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multiplication.mul(</a:t>
            </a:r>
            <a:r>
              <a:rPr lang="en-US" sz="2000" dirty="0" smtClean="0">
                <a:ln>
                  <a:noFill/>
                </a:ln>
                <a:solidFill>
                  <a:srgbClr val="1750EB"/>
                </a:solidFill>
                <a:effectLst/>
                <a:cs typeface="+mn-lt"/>
                <a:sym typeface="+mn-ea"/>
              </a:rPr>
              <a:t>15</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5</a:t>
            </a:r>
            <a:r>
              <a:rPr lang="en-US" sz="2000" dirty="0" smtClean="0">
                <a:ln>
                  <a:noFill/>
                </a:ln>
                <a:solidFill>
                  <a:srgbClr val="080808"/>
                </a:solidFill>
                <a:effectLst/>
                <a:cs typeface="+mn-lt"/>
                <a:sym typeface="+mn-ea"/>
              </a:rPr>
              <a:t>)</a:t>
            </a:r>
            <a:br>
              <a:rPr lang="en-US" sz="2000" dirty="0" smtClean="0">
                <a:ln>
                  <a:noFill/>
                </a:ln>
                <a:solidFill>
                  <a:srgbClr val="080808"/>
                </a:solidFill>
                <a:effectLst/>
                <a:cs typeface="+mn-lt"/>
                <a:sym typeface="+mn-ea"/>
              </a:rPr>
            </a:br>
            <a:r>
              <a:rPr lang="en-US" sz="2000" dirty="0" smtClean="0">
                <a:ln>
                  <a:noFill/>
                </a:ln>
                <a:solidFill>
                  <a:srgbClr val="080808"/>
                </a:solidFill>
                <a:effectLst/>
                <a:cs typeface="+mn-lt"/>
                <a:sym typeface="+mn-ea"/>
              </a:rPr>
              <a:t>    subtraction.sub(</a:t>
            </a:r>
            <a:r>
              <a:rPr lang="en-US" sz="2000" dirty="0" smtClean="0">
                <a:ln>
                  <a:noFill/>
                </a:ln>
                <a:solidFill>
                  <a:srgbClr val="1750EB"/>
                </a:solidFill>
                <a:effectLst/>
                <a:cs typeface="+mn-lt"/>
                <a:sym typeface="+mn-ea"/>
              </a:rPr>
              <a:t>500</a:t>
            </a:r>
            <a:r>
              <a:rPr lang="en-US" sz="2000" dirty="0" smtClean="0">
                <a:ln>
                  <a:noFill/>
                </a:ln>
                <a:solidFill>
                  <a:srgbClr val="080808"/>
                </a:solidFill>
                <a:effectLst/>
                <a:cs typeface="+mn-lt"/>
                <a:sym typeface="+mn-ea"/>
              </a:rPr>
              <a:t>,</a:t>
            </a:r>
            <a:r>
              <a:rPr lang="en-US" sz="2000" dirty="0" smtClean="0">
                <a:ln>
                  <a:noFill/>
                </a:ln>
                <a:solidFill>
                  <a:srgbClr val="1750EB"/>
                </a:solidFill>
                <a:effectLst/>
                <a:cs typeface="+mn-lt"/>
                <a:sym typeface="+mn-ea"/>
              </a:rPr>
              <a:t>100</a:t>
            </a:r>
            <a:r>
              <a:rPr lang="en-US" sz="2000" dirty="0" smtClean="0">
                <a:ln>
                  <a:noFill/>
                </a:ln>
                <a:solidFill>
                  <a:srgbClr val="080808"/>
                </a:solidFill>
                <a:effectLst/>
                <a:cs typeface="+mn-lt"/>
                <a:sym typeface="+mn-ea"/>
              </a:rPr>
              <a:t>)</a:t>
            </a:r>
            <a:br>
              <a:rPr kumimoji="0" lang="en-US" sz="2000" b="0" i="0" u="none" strike="noStrike" cap="none" normalizeH="0" baseline="0" dirty="0" smtClean="0">
                <a:ln>
                  <a:noFill/>
                </a:ln>
                <a:solidFill>
                  <a:srgbClr val="080808"/>
                </a:solidFill>
                <a:effectLst/>
                <a:cs typeface="+mn-lt"/>
              </a:rPr>
            </a:br>
            <a:endParaRPr kumimoji="0" lang="en-US" sz="2000" b="0" i="0" u="none" strike="noStrike" cap="none" normalizeH="0" baseline="0" dirty="0" smtClean="0">
              <a:ln>
                <a:noFill/>
              </a:ln>
              <a:solidFill>
                <a:schemeClr val="tx1"/>
              </a:solidFill>
              <a:effectLst/>
              <a:cs typeface="+mn-lt"/>
            </a:endParaRPr>
          </a:p>
        </p:txBody>
      </p:sp>
      <p:sp>
        <p:nvSpPr>
          <p:cNvPr id="8" name="TextBox 7"/>
          <p:cNvSpPr txBox="1"/>
          <p:nvPr/>
        </p:nvSpPr>
        <p:spPr>
          <a:xfrm>
            <a:off x="498657" y="3097056"/>
            <a:ext cx="2444115" cy="706755"/>
          </a:xfrm>
          <a:prstGeom prst="rect">
            <a:avLst/>
          </a:prstGeom>
          <a:noFill/>
        </p:spPr>
        <p:txBody>
          <a:bodyPr wrap="none" rtlCol="0">
            <a:spAutoFit/>
          </a:bodyPr>
          <a:lstStyle/>
          <a:p>
            <a:r>
              <a:rPr lang="en-US" sz="2000" u="sng" dirty="0">
                <a:cs typeface="+mn-lt"/>
              </a:rPr>
              <a:t>Import with renaming</a:t>
            </a:r>
            <a:endParaRPr lang="en-US" sz="2000" u="sng" dirty="0">
              <a:cs typeface="+mn-lt"/>
            </a:endParaRPr>
          </a:p>
          <a:p>
            <a:endParaRPr lang="en-US" sz="2000" u="sng" dirty="0">
              <a:cs typeface="+mn-lt"/>
            </a:endParaRPr>
          </a:p>
        </p:txBody>
      </p:sp>
      <p:sp>
        <p:nvSpPr>
          <p:cNvPr id="6" name="TextBox 5"/>
          <p:cNvSpPr txBox="1"/>
          <p:nvPr/>
        </p:nvSpPr>
        <p:spPr>
          <a:xfrm>
            <a:off x="-101" y="-92"/>
            <a:ext cx="31299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Renaming a package</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9" name="Rectangle 1"/>
          <p:cNvSpPr>
            <a:spLocks noChangeArrowheads="1"/>
          </p:cNvSpPr>
          <p:nvPr/>
        </p:nvSpPr>
        <p:spPr bwMode="auto">
          <a:xfrm>
            <a:off x="376518" y="1387921"/>
            <a:ext cx="3859306"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b="0" i="0" u="sng" strike="noStrike" cap="none" normalizeH="0" baseline="0" dirty="0" smtClean="0">
                <a:ln>
                  <a:noFill/>
                </a:ln>
                <a:solidFill>
                  <a:srgbClr val="C00000"/>
                </a:solidFill>
                <a:effectLst/>
                <a:cs typeface="+mn-lt"/>
              </a:rPr>
              <a:t>HelloWorld.py</a:t>
            </a:r>
            <a:endParaRPr kumimoji="0" lang="en-US" sz="2000" b="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func</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"Hello  World"</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11" name="Rectangle 3"/>
          <p:cNvSpPr>
            <a:spLocks noChangeArrowheads="1"/>
          </p:cNvSpPr>
          <p:nvPr/>
        </p:nvSpPr>
        <p:spPr bwMode="auto">
          <a:xfrm>
            <a:off x="6163480" y="1387868"/>
            <a:ext cx="6028473" cy="50158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reload_packages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HelloWorld</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time     # In built Package</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importlib</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try_reload</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HelloWorld.func()</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t>
            </a:r>
            <a:r>
              <a:rPr kumimoji="0" lang="en-US" sz="2000" i="0" u="none" strike="noStrike" cap="none" normalizeH="0" baseline="0" dirty="0" smtClean="0">
                <a:ln>
                  <a:noFill/>
                </a:ln>
                <a:solidFill>
                  <a:srgbClr val="0037A6"/>
                </a:solidFill>
                <a:effectLst/>
                <a:cs typeface="+mn-lt"/>
              </a:rPr>
              <a:t>\n</a:t>
            </a:r>
            <a:r>
              <a:rPr kumimoji="0" lang="en-US" sz="2000" i="0" u="none" strike="noStrike" cap="none" normalizeH="0" baseline="0" dirty="0" smtClean="0">
                <a:ln>
                  <a:noFill/>
                </a:ln>
                <a:solidFill>
                  <a:srgbClr val="008080"/>
                </a:solidFill>
                <a:effectLst/>
                <a:cs typeface="+mn-lt"/>
              </a:rPr>
              <a:t>sleep(10)"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time.sleep(</a:t>
            </a:r>
            <a:r>
              <a:rPr kumimoji="0" lang="en-US" sz="2000" i="0" u="none" strike="noStrike" cap="none" normalizeH="0" baseline="0" dirty="0" smtClean="0">
                <a:ln>
                  <a:noFill/>
                </a:ln>
                <a:solidFill>
                  <a:srgbClr val="1750EB"/>
                </a:solidFill>
                <a:effectLst/>
                <a:cs typeface="+mn-lt"/>
              </a:rPr>
              <a:t>10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HelloWorld.func()</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t>
            </a:r>
            <a:r>
              <a:rPr kumimoji="0" lang="en-US" sz="2000" i="0" u="none" strike="noStrike" cap="none" normalizeH="0" baseline="0" dirty="0" smtClean="0">
                <a:ln>
                  <a:noFill/>
                </a:ln>
                <a:solidFill>
                  <a:srgbClr val="0037A6"/>
                </a:solidFill>
                <a:effectLst/>
                <a:cs typeface="+mn-lt"/>
              </a:rPr>
              <a:t>\n</a:t>
            </a:r>
            <a:r>
              <a:rPr kumimoji="0" lang="en-US" sz="2000" i="0" u="none" strike="noStrike" cap="none" normalizeH="0" baseline="0" dirty="0" smtClean="0">
                <a:ln>
                  <a:noFill/>
                </a:ln>
                <a:solidFill>
                  <a:srgbClr val="008080"/>
                </a:solidFill>
                <a:effectLst/>
                <a:cs typeface="+mn-lt"/>
              </a:rPr>
              <a:t>sleep(20) Before reload"</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time.sleep(</a:t>
            </a:r>
            <a:r>
              <a:rPr kumimoji="0" lang="en-US" sz="2000" i="0" u="none" strike="noStrike" cap="none" normalizeH="0" baseline="0" dirty="0" smtClean="0">
                <a:ln>
                  <a:noFill/>
                </a:ln>
                <a:solidFill>
                  <a:srgbClr val="1750EB"/>
                </a:solidFill>
                <a:effectLst/>
                <a:cs typeface="+mn-lt"/>
              </a:rPr>
              <a:t>20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importlib.reload(HelloWorld)</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HelloWorld.func()</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if </a:t>
            </a:r>
            <a:r>
              <a:rPr kumimoji="0" lang="en-US" sz="2000" i="0" u="none" strike="noStrike" cap="none" normalizeH="0" baseline="0" dirty="0" smtClean="0">
                <a:ln>
                  <a:noFill/>
                </a:ln>
                <a:solidFill>
                  <a:srgbClr val="080808"/>
                </a:solidFill>
                <a:effectLst/>
                <a:cs typeface="+mn-lt"/>
              </a:rPr>
              <a:t>__name__ == </a:t>
            </a:r>
            <a:r>
              <a:rPr kumimoji="0" lang="en-US" sz="2000" i="0" u="none" strike="noStrike" cap="none" normalizeH="0" baseline="0" dirty="0" smtClean="0">
                <a:ln>
                  <a:noFill/>
                </a:ln>
                <a:solidFill>
                  <a:srgbClr val="008080"/>
                </a:solidFill>
                <a:effectLst/>
                <a:cs typeface="+mn-lt"/>
              </a:rPr>
              <a:t>'__main__'</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try_reload()</a:t>
            </a:r>
            <a:endParaRPr kumimoji="0" lang="en-US" sz="2000" i="0" u="none" strike="noStrike" cap="none" normalizeH="0" baseline="0" dirty="0" smtClean="0">
              <a:ln>
                <a:noFill/>
              </a:ln>
              <a:solidFill>
                <a:schemeClr val="tx1"/>
              </a:solidFill>
              <a:effectLst/>
              <a:cs typeface="+mn-lt"/>
            </a:endParaRPr>
          </a:p>
        </p:txBody>
      </p:sp>
      <p:pic>
        <p:nvPicPr>
          <p:cNvPr id="12" name="Picture 11"/>
          <p:cNvPicPr>
            <a:picLocks noChangeAspect="1"/>
          </p:cNvPicPr>
          <p:nvPr/>
        </p:nvPicPr>
        <p:blipFill>
          <a:blip r:embed="rId2"/>
          <a:stretch>
            <a:fillRect/>
          </a:stretch>
        </p:blipFill>
        <p:spPr>
          <a:xfrm>
            <a:off x="3189325" y="1652924"/>
            <a:ext cx="2390476" cy="3552381"/>
          </a:xfrm>
          <a:prstGeom prst="rect">
            <a:avLst/>
          </a:prstGeom>
        </p:spPr>
      </p:pic>
      <p:sp>
        <p:nvSpPr>
          <p:cNvPr id="6" name="TextBox 5"/>
          <p:cNvSpPr txBox="1"/>
          <p:nvPr/>
        </p:nvSpPr>
        <p:spPr>
          <a:xfrm>
            <a:off x="-101" y="-92"/>
            <a:ext cx="311531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Reloading a package</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770636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Few d</a:t>
            </a:r>
            <a:r>
              <a:rPr lang="en-US" sz="2800" dirty="0">
                <a:gradFill>
                  <a:gsLst>
                    <a:gs pos="21000">
                      <a:srgbClr val="53575C"/>
                    </a:gs>
                    <a:gs pos="88000">
                      <a:srgbClr val="C5C7CA"/>
                    </a:gs>
                  </a:gsLst>
                  <a:lin ang="5400000"/>
                </a:gradFill>
                <a:effectLst/>
                <a:cs typeface="Times New Roman" panose="02020603050405020304" pitchFamily="18" charset="0"/>
              </a:rPr>
              <a:t>ifferences between Python 2.* and 3.</a:t>
            </a:r>
            <a:r>
              <a:rPr lang="en-US" sz="2800" dirty="0" smtClean="0">
                <a:gradFill>
                  <a:gsLst>
                    <a:gs pos="21000">
                      <a:srgbClr val="53575C"/>
                    </a:gs>
                    <a:gs pos="88000">
                      <a:srgbClr val="C5C7CA"/>
                    </a:gs>
                  </a:gsLst>
                  <a:lin ang="5400000"/>
                </a:gradFill>
                <a:effectLst/>
                <a:cs typeface="Times New Roman" panose="02020603050405020304" pitchFamily="18" charset="0"/>
              </a:rPr>
              <a:t>* (contd)</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5" name="TextBox 4"/>
          <p:cNvSpPr txBox="1"/>
          <p:nvPr/>
        </p:nvSpPr>
        <p:spPr>
          <a:xfrm>
            <a:off x="650641" y="1192679"/>
            <a:ext cx="10558780" cy="460375"/>
          </a:xfrm>
          <a:prstGeom prst="rect">
            <a:avLst/>
          </a:prstGeom>
          <a:noFill/>
        </p:spPr>
        <p:txBody>
          <a:bodyPr wrap="none" rtlCol="0">
            <a:spAutoFit/>
          </a:bodyPr>
          <a:lstStyle/>
          <a:p>
            <a:r>
              <a:rPr lang="en-US" sz="2400" b="1" dirty="0"/>
              <a:t>format </a:t>
            </a:r>
            <a:r>
              <a:rPr lang="en-US" sz="2400" dirty="0"/>
              <a:t>function</a:t>
            </a:r>
            <a:r>
              <a:rPr lang="en-US" sz="2400" dirty="0" smtClean="0"/>
              <a:t> </a:t>
            </a:r>
            <a:r>
              <a:rPr lang="en-US" sz="2400" b="1" dirty="0" smtClean="0"/>
              <a:t>:  </a:t>
            </a:r>
            <a:r>
              <a:rPr lang="en-US" sz="2400" dirty="0" smtClean="0"/>
              <a:t>Variables value is passed as an argument to format function in 3.*</a:t>
            </a:r>
            <a:endParaRPr lang="en-US" sz="2400" dirty="0" smtClean="0"/>
          </a:p>
        </p:txBody>
      </p:sp>
      <p:sp>
        <p:nvSpPr>
          <p:cNvPr id="6" name="TextBox 5"/>
          <p:cNvSpPr txBox="1"/>
          <p:nvPr/>
        </p:nvSpPr>
        <p:spPr>
          <a:xfrm>
            <a:off x="764530" y="2101925"/>
            <a:ext cx="6636385" cy="3415030"/>
          </a:xfrm>
          <a:prstGeom prst="rect">
            <a:avLst/>
          </a:prstGeom>
          <a:noFill/>
        </p:spPr>
        <p:txBody>
          <a:bodyPr wrap="none" rtlCol="0">
            <a:spAutoFit/>
          </a:bodyPr>
          <a:lstStyle/>
          <a:p>
            <a:r>
              <a:rPr lang="en-US" sz="2400" dirty="0"/>
              <a:t>Python 2:</a:t>
            </a:r>
            <a:endParaRPr lang="en-US" sz="2400" dirty="0"/>
          </a:p>
          <a:p>
            <a:endParaRPr lang="en-US" sz="2400" dirty="0"/>
          </a:p>
          <a:p>
            <a:r>
              <a:rPr lang="en-US" sz="2400" dirty="0"/>
              <a:t>training = "</a:t>
            </a:r>
            <a:r>
              <a:rPr lang="en-US" sz="2400" dirty="0" smtClean="0"/>
              <a:t>Python”</a:t>
            </a:r>
            <a:endParaRPr lang="en-US" sz="2400" dirty="0" smtClean="0"/>
          </a:p>
          <a:p>
            <a:r>
              <a:rPr lang="en-US" sz="2400" dirty="0" smtClean="0"/>
              <a:t>print </a:t>
            </a:r>
            <a:r>
              <a:rPr lang="en-US" sz="2400" dirty="0"/>
              <a:t>"Hi, Welcome to %s session!" % </a:t>
            </a:r>
            <a:r>
              <a:rPr lang="en-US" sz="2400" dirty="0" smtClean="0"/>
              <a:t>training</a:t>
            </a:r>
            <a:endParaRPr lang="en-US" sz="2400" dirty="0" smtClean="0"/>
          </a:p>
          <a:p>
            <a:endParaRPr lang="en-US" sz="2400" dirty="0"/>
          </a:p>
          <a:p>
            <a:r>
              <a:rPr lang="en-US" sz="2400" dirty="0"/>
              <a:t>Python 3:</a:t>
            </a:r>
            <a:endParaRPr lang="en-US" sz="2400" dirty="0"/>
          </a:p>
          <a:p>
            <a:endParaRPr lang="en-US" sz="2400" dirty="0"/>
          </a:p>
          <a:p>
            <a:r>
              <a:rPr lang="en-US" sz="2400" dirty="0"/>
              <a:t>training = "Python"</a:t>
            </a:r>
            <a:endParaRPr lang="en-US" sz="2400" dirty="0"/>
          </a:p>
          <a:p>
            <a:r>
              <a:rPr lang="en-US" sz="2400" dirty="0"/>
              <a:t>print("Hi, Welcome to {0} session!".format(training))</a:t>
            </a:r>
            <a:endParaRPr lang="en-US" sz="24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4" name="Picture 3"/>
          <p:cNvPicPr>
            <a:picLocks noChangeAspect="1"/>
          </p:cNvPicPr>
          <p:nvPr/>
        </p:nvPicPr>
        <p:blipFill>
          <a:blip r:embed="rId2"/>
          <a:stretch>
            <a:fillRect/>
          </a:stretch>
        </p:blipFill>
        <p:spPr>
          <a:xfrm>
            <a:off x="3173170" y="1505249"/>
            <a:ext cx="2647950" cy="3848100"/>
          </a:xfrm>
          <a:prstGeom prst="rect">
            <a:avLst/>
          </a:prstGeom>
        </p:spPr>
      </p:pic>
      <p:sp>
        <p:nvSpPr>
          <p:cNvPr id="5" name="Rectangle 1"/>
          <p:cNvSpPr>
            <a:spLocks noChangeArrowheads="1"/>
          </p:cNvSpPr>
          <p:nvPr/>
        </p:nvSpPr>
        <p:spPr bwMode="auto">
          <a:xfrm>
            <a:off x="288925" y="773430"/>
            <a:ext cx="2616835" cy="25533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arth_ops.py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add</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"Add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br>
              <a:rPr kumimoji="0" lang="en-US" sz="2000" i="0" u="none" strike="noStrike" cap="none" normalizeH="0" baseline="0" dirty="0" smtClean="0">
                <a:ln>
                  <a:noFill/>
                </a:ln>
                <a:solidFill>
                  <a:srgbClr val="0033B3"/>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sub</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"Sub "</a:t>
            </a:r>
            <a:r>
              <a:rPr kumimoji="0" lang="en-US" sz="2000" i="0" u="none" strike="noStrike" cap="none" normalizeH="0" baseline="0" dirty="0" smtClean="0">
                <a:ln>
                  <a:noFill/>
                </a:ln>
                <a:solidFill>
                  <a:srgbClr val="080808"/>
                </a:solidFill>
                <a:effectLst/>
                <a:cs typeface="+mn-lt"/>
              </a:rPr>
              <a:t>, 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6" name="Rectangle 2"/>
          <p:cNvSpPr>
            <a:spLocks noChangeArrowheads="1"/>
          </p:cNvSpPr>
          <p:nvPr/>
        </p:nvSpPr>
        <p:spPr bwMode="auto">
          <a:xfrm>
            <a:off x="322580" y="3456940"/>
            <a:ext cx="240728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addition.py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sum</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"Sum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7" name="Rectangle 3"/>
          <p:cNvSpPr>
            <a:spLocks noChangeArrowheads="1"/>
          </p:cNvSpPr>
          <p:nvPr/>
        </p:nvSpPr>
        <p:spPr bwMode="auto">
          <a:xfrm>
            <a:off x="322580" y="5188903"/>
            <a:ext cx="316166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subtraction.py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difference</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"Difference "</a:t>
            </a:r>
            <a:r>
              <a:rPr kumimoji="0" lang="en-US" sz="2000" i="0" u="none" strike="noStrike" cap="none" normalizeH="0" baseline="0" dirty="0" smtClean="0">
                <a:ln>
                  <a:noFill/>
                </a:ln>
                <a:solidFill>
                  <a:srgbClr val="080808"/>
                </a:solidFill>
                <a:effectLst/>
                <a:cs typeface="+mn-lt"/>
              </a:rPr>
              <a:t>,b-a)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10" name="Rectangle 4"/>
          <p:cNvSpPr>
            <a:spLocks noChangeArrowheads="1"/>
          </p:cNvSpPr>
          <p:nvPr/>
        </p:nvSpPr>
        <p:spPr bwMode="auto">
          <a:xfrm>
            <a:off x="6358255" y="1544638"/>
            <a:ext cx="5447665" cy="43999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lang="en-US" sz="2000" u="sng" dirty="0">
                <a:solidFill>
                  <a:srgbClr val="C00000"/>
                </a:solidFill>
                <a:cs typeface="+mn-lt"/>
              </a:rPr>
              <a:t>e</a:t>
            </a:r>
            <a:r>
              <a:rPr kumimoji="0" lang="en-US" sz="2000" i="0" u="sng" strike="noStrike" cap="none" normalizeH="0" baseline="0" dirty="0" smtClean="0">
                <a:ln>
                  <a:noFill/>
                </a:ln>
                <a:solidFill>
                  <a:srgbClr val="C00000"/>
                </a:solidFill>
                <a:effectLst/>
                <a:cs typeface="+mn-lt"/>
              </a:rPr>
              <a:t>xample1.py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addition, subtraction</a:t>
            </a:r>
            <a:endParaRPr kumimoji="0" lang="en-US" sz="200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arth_ops</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test_func</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addition.sum(</a:t>
            </a:r>
            <a:r>
              <a:rPr kumimoji="0" lang="en-US" sz="2000" i="0" u="none" strike="noStrike" cap="none" normalizeH="0" baseline="0" dirty="0" smtClean="0">
                <a:ln>
                  <a:noFill/>
                </a:ln>
                <a:solidFill>
                  <a:srgbClr val="1750EB"/>
                </a:solidFill>
                <a:effectLst/>
                <a:cs typeface="+mn-lt"/>
              </a:rPr>
              <a:t>10</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20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subtraction.difference(</a:t>
            </a:r>
            <a:r>
              <a:rPr kumimoji="0" lang="en-US" sz="2000" i="0" u="none" strike="noStrike" cap="none" normalizeH="0" baseline="0" dirty="0" smtClean="0">
                <a:ln>
                  <a:noFill/>
                </a:ln>
                <a:solidFill>
                  <a:srgbClr val="1750EB"/>
                </a:solidFill>
                <a:effectLst/>
                <a:cs typeface="+mn-lt"/>
              </a:rPr>
              <a:t>15</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arth_ops.add(</a:t>
            </a:r>
            <a:r>
              <a:rPr kumimoji="0" lang="en-US" sz="2000" i="0" u="none" strike="noStrike" cap="none" normalizeH="0" baseline="0" dirty="0" smtClean="0">
                <a:ln>
                  <a:noFill/>
                </a:ln>
                <a:solidFill>
                  <a:srgbClr val="1750EB"/>
                </a:solidFill>
                <a:effectLst/>
                <a:cs typeface="+mn-lt"/>
              </a:rPr>
              <a:t>2</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arth_ops.sub(</a:t>
            </a:r>
            <a:r>
              <a:rPr kumimoji="0" lang="en-US" sz="2000" i="0" u="none" strike="noStrike" cap="none" normalizeH="0" baseline="0" dirty="0" smtClean="0">
                <a:ln>
                  <a:noFill/>
                </a:ln>
                <a:solidFill>
                  <a:srgbClr val="1750EB"/>
                </a:solidFill>
                <a:effectLst/>
                <a:cs typeface="+mn-lt"/>
              </a:rPr>
              <a:t>7</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8</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if </a:t>
            </a:r>
            <a:r>
              <a:rPr kumimoji="0" lang="en-US" sz="2000" i="0" u="none" strike="noStrike" cap="none" normalizeH="0" baseline="0" dirty="0" smtClean="0">
                <a:ln>
                  <a:noFill/>
                </a:ln>
                <a:solidFill>
                  <a:srgbClr val="080808"/>
                </a:solidFill>
                <a:effectLst/>
                <a:cs typeface="+mn-lt"/>
              </a:rPr>
              <a:t>__name__ == </a:t>
            </a:r>
            <a:r>
              <a:rPr kumimoji="0" lang="en-US" sz="2000" i="0" u="none" strike="noStrike" cap="none" normalizeH="0" baseline="0" dirty="0" smtClean="0">
                <a:ln>
                  <a:noFill/>
                </a:ln>
                <a:solidFill>
                  <a:srgbClr val="008080"/>
                </a:solidFill>
                <a:effectLst/>
                <a:cs typeface="+mn-lt"/>
              </a:rPr>
              <a:t>'__main__'</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test_func()</a:t>
            </a:r>
            <a:endParaRPr kumimoji="0" lang="en-US" sz="2000" i="0" u="none" strike="noStrike" cap="none" normalizeH="0" baseline="0" dirty="0" smtClean="0">
              <a:ln>
                <a:noFill/>
              </a:ln>
              <a:solidFill>
                <a:schemeClr val="tx1"/>
              </a:solidFill>
              <a:effectLst/>
              <a:cs typeface="+mn-lt"/>
            </a:endParaRPr>
          </a:p>
        </p:txBody>
      </p:sp>
      <p:sp>
        <p:nvSpPr>
          <p:cNvPr id="9" name="TextBox 5"/>
          <p:cNvSpPr txBox="1"/>
          <p:nvPr/>
        </p:nvSpPr>
        <p:spPr>
          <a:xfrm>
            <a:off x="-101" y="-92"/>
            <a:ext cx="348996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Creating a sub package</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8" name="TextBox 7"/>
          <p:cNvSpPr txBox="1"/>
          <p:nvPr/>
        </p:nvSpPr>
        <p:spPr>
          <a:xfrm>
            <a:off x="4082565" y="523266"/>
            <a:ext cx="3065780" cy="398780"/>
          </a:xfrm>
          <a:prstGeom prst="rect">
            <a:avLst/>
          </a:prstGeom>
          <a:noFill/>
        </p:spPr>
        <p:txBody>
          <a:bodyPr wrap="none" rtlCol="0">
            <a:spAutoFit/>
          </a:bodyPr>
          <a:lstStyle/>
          <a:p>
            <a:r>
              <a:rPr lang="en-US" sz="2000" dirty="0" smtClean="0"/>
              <a:t>Creating sub packages – Ex2</a:t>
            </a:r>
            <a:endParaRPr lang="en-US" sz="2000" dirty="0" smtClean="0"/>
          </a:p>
        </p:txBody>
      </p:sp>
      <p:pic>
        <p:nvPicPr>
          <p:cNvPr id="4" name="Picture 3"/>
          <p:cNvPicPr>
            <a:picLocks noChangeAspect="1"/>
          </p:cNvPicPr>
          <p:nvPr/>
        </p:nvPicPr>
        <p:blipFill>
          <a:blip r:embed="rId2"/>
          <a:stretch>
            <a:fillRect/>
          </a:stretch>
        </p:blipFill>
        <p:spPr>
          <a:xfrm>
            <a:off x="3303905" y="1340516"/>
            <a:ext cx="2647950" cy="3848100"/>
          </a:xfrm>
          <a:prstGeom prst="rect">
            <a:avLst/>
          </a:prstGeom>
        </p:spPr>
      </p:pic>
      <p:sp>
        <p:nvSpPr>
          <p:cNvPr id="5" name="Rectangle 1"/>
          <p:cNvSpPr>
            <a:spLocks noChangeArrowheads="1"/>
          </p:cNvSpPr>
          <p:nvPr/>
        </p:nvSpPr>
        <p:spPr bwMode="auto">
          <a:xfrm>
            <a:off x="289560" y="680085"/>
            <a:ext cx="2518410" cy="25533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arth_ops.py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add</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"Add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br>
              <a:rPr kumimoji="0" lang="en-US" sz="2000" i="0" u="none" strike="noStrike" cap="none" normalizeH="0" baseline="0" dirty="0" smtClean="0">
                <a:ln>
                  <a:noFill/>
                </a:ln>
                <a:solidFill>
                  <a:srgbClr val="0033B3"/>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sub</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"Sub "</a:t>
            </a:r>
            <a:r>
              <a:rPr kumimoji="0" lang="en-US" sz="2000" i="0" u="none" strike="noStrike" cap="none" normalizeH="0" baseline="0" dirty="0" smtClean="0">
                <a:ln>
                  <a:noFill/>
                </a:ln>
                <a:solidFill>
                  <a:srgbClr val="080808"/>
                </a:solidFill>
                <a:effectLst/>
                <a:cs typeface="+mn-lt"/>
              </a:rPr>
              <a:t>, 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6" name="Rectangle 2"/>
          <p:cNvSpPr>
            <a:spLocks noChangeArrowheads="1"/>
          </p:cNvSpPr>
          <p:nvPr/>
        </p:nvSpPr>
        <p:spPr bwMode="auto">
          <a:xfrm>
            <a:off x="322580" y="3456940"/>
            <a:ext cx="2594610"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addition.py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sum</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"Sum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7" name="Rectangle 3"/>
          <p:cNvSpPr>
            <a:spLocks noChangeArrowheads="1"/>
          </p:cNvSpPr>
          <p:nvPr/>
        </p:nvSpPr>
        <p:spPr bwMode="auto">
          <a:xfrm>
            <a:off x="322580" y="5188903"/>
            <a:ext cx="2980690"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subtraction.py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difference</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"Difference "</a:t>
            </a:r>
            <a:r>
              <a:rPr kumimoji="0" lang="en-US" sz="2000" i="0" u="none" strike="noStrike" cap="none" normalizeH="0" baseline="0" dirty="0" smtClean="0">
                <a:ln>
                  <a:noFill/>
                </a:ln>
                <a:solidFill>
                  <a:srgbClr val="080808"/>
                </a:solidFill>
                <a:effectLst/>
                <a:cs typeface="+mn-lt"/>
              </a:rPr>
              <a:t>,b-a)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11" name="Rectangle 2"/>
          <p:cNvSpPr>
            <a:spLocks noChangeArrowheads="1"/>
          </p:cNvSpPr>
          <p:nvPr/>
        </p:nvSpPr>
        <p:spPr bwMode="auto">
          <a:xfrm>
            <a:off x="6589059" y="1734558"/>
            <a:ext cx="5432612" cy="43999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example2.py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addition, subtraction</a:t>
            </a:r>
            <a:endParaRPr kumimoji="0" lang="en-US" sz="2000" i="0" u="none" strike="noStrike" cap="none" normalizeH="0" baseline="0" dirty="0" smtClean="0">
              <a:ln>
                <a:noFill/>
              </a:ln>
              <a:solidFill>
                <a:srgbClr val="080808"/>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calc.arth_ops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test_func</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addition.sum(</a:t>
            </a:r>
            <a:r>
              <a:rPr kumimoji="0" lang="en-US" sz="2000" i="0" u="none" strike="noStrike" cap="none" normalizeH="0" baseline="0" dirty="0" smtClean="0">
                <a:ln>
                  <a:noFill/>
                </a:ln>
                <a:solidFill>
                  <a:srgbClr val="1750EB"/>
                </a:solidFill>
                <a:effectLst/>
                <a:cs typeface="+mn-lt"/>
              </a:rPr>
              <a:t>10</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20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dirty="0" smtClean="0">
                <a:ln>
                  <a:noFill/>
                </a:ln>
                <a:solidFill>
                  <a:srgbClr val="080808"/>
                </a:solidFill>
                <a:effectLst/>
                <a:cs typeface="+mn-lt"/>
              </a:rPr>
              <a:t>  </a:t>
            </a:r>
            <a:r>
              <a:rPr kumimoji="0" lang="en-US" sz="2000" i="0" u="none" strike="noStrike" cap="none" normalizeH="0" baseline="0" dirty="0" smtClean="0">
                <a:ln>
                  <a:noFill/>
                </a:ln>
                <a:solidFill>
                  <a:srgbClr val="080808"/>
                </a:solidFill>
                <a:effectLst/>
                <a:cs typeface="+mn-lt"/>
              </a:rPr>
              <a:t>subtraction.difference(</a:t>
            </a:r>
            <a:r>
              <a:rPr kumimoji="0" lang="en-US" sz="2000" i="0" u="none" strike="noStrike" cap="none" normalizeH="0" baseline="0" dirty="0" smtClean="0">
                <a:ln>
                  <a:noFill/>
                </a:ln>
                <a:solidFill>
                  <a:srgbClr val="1750EB"/>
                </a:solidFill>
                <a:effectLst/>
                <a:cs typeface="+mn-lt"/>
              </a:rPr>
              <a:t>15</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a:t>
            </a:r>
            <a:r>
              <a:rPr kumimoji="0" lang="en-US" sz="2000" i="0" u="none" strike="noStrike" cap="none" normalizeH="0" baseline="0" dirty="0" smtClean="0">
                <a:ln>
                  <a:noFill/>
                </a:ln>
                <a:solidFill>
                  <a:srgbClr val="1750EB"/>
                </a:solidFill>
                <a:effectLst/>
                <a:cs typeface="+mn-lt"/>
              </a:rPr>
              <a:t>2</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sub(</a:t>
            </a:r>
            <a:r>
              <a:rPr kumimoji="0" lang="en-US" sz="2000" i="0" u="none" strike="noStrike" cap="none" normalizeH="0" baseline="0" dirty="0" smtClean="0">
                <a:ln>
                  <a:noFill/>
                </a:ln>
                <a:solidFill>
                  <a:srgbClr val="1750EB"/>
                </a:solidFill>
                <a:effectLst/>
                <a:cs typeface="+mn-lt"/>
              </a:rPr>
              <a:t>7</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8</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if </a:t>
            </a:r>
            <a:r>
              <a:rPr kumimoji="0" lang="en-US" sz="2000" i="0" u="none" strike="noStrike" cap="none" normalizeH="0" baseline="0" dirty="0" smtClean="0">
                <a:ln>
                  <a:noFill/>
                </a:ln>
                <a:solidFill>
                  <a:srgbClr val="080808"/>
                </a:solidFill>
                <a:effectLst/>
                <a:cs typeface="+mn-lt"/>
              </a:rPr>
              <a:t>__name__ == </a:t>
            </a:r>
            <a:r>
              <a:rPr kumimoji="0" lang="en-US" sz="2000" i="0" u="none" strike="noStrike" cap="none" normalizeH="0" baseline="0" dirty="0" smtClean="0">
                <a:ln>
                  <a:noFill/>
                </a:ln>
                <a:solidFill>
                  <a:srgbClr val="008080"/>
                </a:solidFill>
                <a:effectLst/>
                <a:cs typeface="+mn-lt"/>
              </a:rPr>
              <a:t>'__main__'</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test_func()</a:t>
            </a:r>
            <a:endParaRPr kumimoji="0" lang="en-US" sz="2000" i="0" u="none" strike="noStrike" cap="none" normalizeH="0" baseline="0" dirty="0" smtClean="0">
              <a:ln>
                <a:noFill/>
              </a:ln>
              <a:solidFill>
                <a:schemeClr val="tx1"/>
              </a:solidFill>
              <a:effectLst/>
              <a:cs typeface="+mn-lt"/>
            </a:endParaRPr>
          </a:p>
        </p:txBody>
      </p:sp>
      <p:sp>
        <p:nvSpPr>
          <p:cNvPr id="9"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8" name="TextBox 7"/>
          <p:cNvSpPr txBox="1"/>
          <p:nvPr/>
        </p:nvSpPr>
        <p:spPr>
          <a:xfrm>
            <a:off x="3988585" y="556286"/>
            <a:ext cx="3065780" cy="398780"/>
          </a:xfrm>
          <a:prstGeom prst="rect">
            <a:avLst/>
          </a:prstGeom>
          <a:noFill/>
        </p:spPr>
        <p:txBody>
          <a:bodyPr wrap="none" rtlCol="0">
            <a:spAutoFit/>
          </a:bodyPr>
          <a:lstStyle/>
          <a:p>
            <a:r>
              <a:rPr lang="en-US" sz="2000" dirty="0" smtClean="0"/>
              <a:t>Creating sub packages – Ex3</a:t>
            </a:r>
            <a:endParaRPr lang="en-US" sz="2000" dirty="0" smtClean="0"/>
          </a:p>
        </p:txBody>
      </p:sp>
      <p:pic>
        <p:nvPicPr>
          <p:cNvPr id="4" name="Picture 3"/>
          <p:cNvPicPr>
            <a:picLocks noChangeAspect="1"/>
          </p:cNvPicPr>
          <p:nvPr/>
        </p:nvPicPr>
        <p:blipFill>
          <a:blip r:embed="rId2"/>
          <a:stretch>
            <a:fillRect/>
          </a:stretch>
        </p:blipFill>
        <p:spPr>
          <a:xfrm>
            <a:off x="3317390" y="1505022"/>
            <a:ext cx="2647950" cy="3848100"/>
          </a:xfrm>
          <a:prstGeom prst="rect">
            <a:avLst/>
          </a:prstGeom>
        </p:spPr>
      </p:pic>
      <p:sp>
        <p:nvSpPr>
          <p:cNvPr id="5" name="Rectangle 1"/>
          <p:cNvSpPr>
            <a:spLocks noChangeArrowheads="1"/>
          </p:cNvSpPr>
          <p:nvPr/>
        </p:nvSpPr>
        <p:spPr bwMode="auto">
          <a:xfrm>
            <a:off x="288925" y="773430"/>
            <a:ext cx="2830830" cy="25533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arth_ops.py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add</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"Add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br>
              <a:rPr kumimoji="0" lang="en-US" sz="2000" i="0" u="none" strike="noStrike" cap="none" normalizeH="0" baseline="0" dirty="0" smtClean="0">
                <a:ln>
                  <a:noFill/>
                </a:ln>
                <a:solidFill>
                  <a:srgbClr val="0033B3"/>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sub</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"Sub "</a:t>
            </a:r>
            <a:r>
              <a:rPr kumimoji="0" lang="en-US" sz="2000" i="0" u="none" strike="noStrike" cap="none" normalizeH="0" baseline="0" dirty="0" smtClean="0">
                <a:ln>
                  <a:noFill/>
                </a:ln>
                <a:solidFill>
                  <a:srgbClr val="080808"/>
                </a:solidFill>
                <a:effectLst/>
                <a:cs typeface="+mn-lt"/>
              </a:rPr>
              <a:t>, 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6" name="Rectangle 2"/>
          <p:cNvSpPr>
            <a:spLocks noChangeArrowheads="1"/>
          </p:cNvSpPr>
          <p:nvPr/>
        </p:nvSpPr>
        <p:spPr bwMode="auto">
          <a:xfrm>
            <a:off x="322580" y="3456940"/>
            <a:ext cx="263715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addition.py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sum</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"Sum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7" name="Rectangle 3"/>
          <p:cNvSpPr>
            <a:spLocks noChangeArrowheads="1"/>
          </p:cNvSpPr>
          <p:nvPr/>
        </p:nvSpPr>
        <p:spPr bwMode="auto">
          <a:xfrm>
            <a:off x="322580" y="5188585"/>
            <a:ext cx="3375660"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subtraction.py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difference</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"Difference "</a:t>
            </a:r>
            <a:r>
              <a:rPr kumimoji="0" lang="en-US" sz="2000" i="0" u="none" strike="noStrike" cap="none" normalizeH="0" baseline="0" dirty="0" smtClean="0">
                <a:ln>
                  <a:noFill/>
                </a:ln>
                <a:solidFill>
                  <a:srgbClr val="080808"/>
                </a:solidFill>
                <a:effectLst/>
                <a:cs typeface="+mn-lt"/>
              </a:rPr>
              <a:t>,b-a)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9" name="Rectangle 1"/>
          <p:cNvSpPr>
            <a:spLocks noChangeArrowheads="1"/>
          </p:cNvSpPr>
          <p:nvPr/>
        </p:nvSpPr>
        <p:spPr bwMode="auto">
          <a:xfrm>
            <a:off x="6840220" y="1623695"/>
            <a:ext cx="5045710" cy="40925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calc.calculator.addition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calc.calculator.subtraction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calc.arth_ops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test_func</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sum(</a:t>
            </a:r>
            <a:r>
              <a:rPr kumimoji="0" lang="en-US" sz="2000" i="0" u="none" strike="noStrike" cap="none" normalizeH="0" baseline="0" dirty="0" smtClean="0">
                <a:ln>
                  <a:noFill/>
                </a:ln>
                <a:solidFill>
                  <a:srgbClr val="1750EB"/>
                </a:solidFill>
                <a:effectLst/>
                <a:cs typeface="+mn-lt"/>
              </a:rPr>
              <a:t>10</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20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difference(</a:t>
            </a:r>
            <a:r>
              <a:rPr kumimoji="0" lang="en-US" sz="2000" i="0" u="none" strike="noStrike" cap="none" normalizeH="0" baseline="0" dirty="0" smtClean="0">
                <a:ln>
                  <a:noFill/>
                </a:ln>
                <a:solidFill>
                  <a:srgbClr val="1750EB"/>
                </a:solidFill>
                <a:effectLst/>
                <a:cs typeface="+mn-lt"/>
              </a:rPr>
              <a:t>15</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a:t>
            </a:r>
            <a:r>
              <a:rPr kumimoji="0" lang="en-US" sz="2000" i="0" u="none" strike="noStrike" cap="none" normalizeH="0" baseline="0" dirty="0" smtClean="0">
                <a:ln>
                  <a:noFill/>
                </a:ln>
                <a:solidFill>
                  <a:srgbClr val="1750EB"/>
                </a:solidFill>
                <a:effectLst/>
                <a:cs typeface="+mn-lt"/>
              </a:rPr>
              <a:t>2</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5</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sub(</a:t>
            </a:r>
            <a:r>
              <a:rPr kumimoji="0" lang="en-US" sz="2000" i="0" u="none" strike="noStrike" cap="none" normalizeH="0" baseline="0" dirty="0" smtClean="0">
                <a:ln>
                  <a:noFill/>
                </a:ln>
                <a:solidFill>
                  <a:srgbClr val="1750EB"/>
                </a:solidFill>
                <a:effectLst/>
                <a:cs typeface="+mn-lt"/>
              </a:rPr>
              <a:t>7</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8</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if </a:t>
            </a:r>
            <a:r>
              <a:rPr kumimoji="0" lang="en-US" sz="2000" i="0" u="none" strike="noStrike" cap="none" normalizeH="0" baseline="0" dirty="0" smtClean="0">
                <a:ln>
                  <a:noFill/>
                </a:ln>
                <a:solidFill>
                  <a:srgbClr val="080808"/>
                </a:solidFill>
                <a:effectLst/>
                <a:cs typeface="+mn-lt"/>
              </a:rPr>
              <a:t>__name__ == </a:t>
            </a:r>
            <a:r>
              <a:rPr kumimoji="0" lang="en-US" sz="2000" i="0" u="none" strike="noStrike" cap="none" normalizeH="0" baseline="0" dirty="0" smtClean="0">
                <a:ln>
                  <a:noFill/>
                </a:ln>
                <a:solidFill>
                  <a:srgbClr val="008080"/>
                </a:solidFill>
                <a:effectLst/>
                <a:cs typeface="+mn-lt"/>
              </a:rPr>
              <a:t>'__main__'</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test_func()</a:t>
            </a:r>
            <a:endParaRPr kumimoji="0" lang="en-US" sz="2000" i="0" u="none" strike="noStrike" cap="none" normalizeH="0" baseline="0" dirty="0" smtClean="0">
              <a:ln>
                <a:noFill/>
              </a:ln>
              <a:solidFill>
                <a:schemeClr val="tx1"/>
              </a:solidFill>
              <a:effectLst/>
              <a:cs typeface="+mn-lt"/>
            </a:endParaRPr>
          </a:p>
        </p:txBody>
      </p:sp>
      <p:sp>
        <p:nvSpPr>
          <p:cNvPr id="10"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8" name="TextBox 7"/>
          <p:cNvSpPr txBox="1"/>
          <p:nvPr/>
        </p:nvSpPr>
        <p:spPr>
          <a:xfrm>
            <a:off x="4113680" y="398806"/>
            <a:ext cx="3997325" cy="706755"/>
          </a:xfrm>
          <a:prstGeom prst="rect">
            <a:avLst/>
          </a:prstGeom>
          <a:noFill/>
        </p:spPr>
        <p:txBody>
          <a:bodyPr wrap="none" rtlCol="0">
            <a:spAutoFit/>
          </a:bodyPr>
          <a:lstStyle/>
          <a:p>
            <a:r>
              <a:rPr lang="en-US" sz="2000" dirty="0" smtClean="0"/>
              <a:t>Creating sub packages – Ambiguity</a:t>
            </a:r>
            <a:endParaRPr lang="en-US" sz="2000" dirty="0" smtClean="0"/>
          </a:p>
          <a:p>
            <a:r>
              <a:rPr lang="en-US" sz="2000" dirty="0"/>
              <a:t> </a:t>
            </a:r>
            <a:r>
              <a:rPr lang="en-US" sz="2000" dirty="0" smtClean="0"/>
              <a:t>                                          (Namespace)</a:t>
            </a:r>
            <a:endParaRPr lang="en-US" sz="2000" dirty="0" smtClean="0"/>
          </a:p>
        </p:txBody>
      </p:sp>
      <p:pic>
        <p:nvPicPr>
          <p:cNvPr id="4" name="Picture 3"/>
          <p:cNvPicPr>
            <a:picLocks noChangeAspect="1"/>
          </p:cNvPicPr>
          <p:nvPr/>
        </p:nvPicPr>
        <p:blipFill>
          <a:blip r:embed="rId2"/>
          <a:stretch>
            <a:fillRect/>
          </a:stretch>
        </p:blipFill>
        <p:spPr>
          <a:xfrm>
            <a:off x="3380255" y="1644722"/>
            <a:ext cx="2647950" cy="3848100"/>
          </a:xfrm>
          <a:prstGeom prst="rect">
            <a:avLst/>
          </a:prstGeom>
        </p:spPr>
      </p:pic>
      <p:sp>
        <p:nvSpPr>
          <p:cNvPr id="5" name="Rectangle 1"/>
          <p:cNvSpPr>
            <a:spLocks noChangeArrowheads="1"/>
          </p:cNvSpPr>
          <p:nvPr/>
        </p:nvSpPr>
        <p:spPr bwMode="auto">
          <a:xfrm>
            <a:off x="288925" y="773430"/>
            <a:ext cx="2674620" cy="25533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arth_ops.py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add</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"Add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br>
              <a:rPr kumimoji="0" lang="en-US" sz="2000" i="0" u="none" strike="noStrike" cap="none" normalizeH="0" baseline="0" dirty="0" smtClean="0">
                <a:ln>
                  <a:noFill/>
                </a:ln>
                <a:solidFill>
                  <a:srgbClr val="0033B3"/>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sub</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"Sub "</a:t>
            </a:r>
            <a:r>
              <a:rPr kumimoji="0" lang="en-US" sz="2000" i="0" u="none" strike="noStrike" cap="none" normalizeH="0" baseline="0" dirty="0" smtClean="0">
                <a:ln>
                  <a:noFill/>
                </a:ln>
                <a:solidFill>
                  <a:srgbClr val="080808"/>
                </a:solidFill>
                <a:effectLst/>
                <a:cs typeface="+mn-lt"/>
              </a:rPr>
              <a:t>, 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6" name="Rectangle 2"/>
          <p:cNvSpPr>
            <a:spLocks noChangeArrowheads="1"/>
          </p:cNvSpPr>
          <p:nvPr/>
        </p:nvSpPr>
        <p:spPr bwMode="auto">
          <a:xfrm>
            <a:off x="322580" y="3456940"/>
            <a:ext cx="264096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addition.py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lang="en-US" sz="2000" dirty="0" smtClean="0">
                <a:solidFill>
                  <a:srgbClr val="000000"/>
                </a:solidFill>
                <a:cs typeface="+mn-lt"/>
              </a:rPr>
              <a:t>add</a:t>
            </a:r>
            <a:r>
              <a:rPr kumimoji="0" lang="en-US" sz="2000" i="0" u="none" strike="noStrike" cap="none" normalizeH="0" baseline="0" dirty="0" smtClean="0">
                <a:ln>
                  <a:noFill/>
                </a:ln>
                <a:solidFill>
                  <a:srgbClr val="080808"/>
                </a:solidFill>
                <a:effectLst/>
                <a:cs typeface="+mn-lt"/>
              </a:rPr>
              <a:t>(a,b): #sum</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"Sum "</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7" name="Rectangle 3"/>
          <p:cNvSpPr>
            <a:spLocks noChangeArrowheads="1"/>
          </p:cNvSpPr>
          <p:nvPr/>
        </p:nvSpPr>
        <p:spPr bwMode="auto">
          <a:xfrm>
            <a:off x="322580" y="5188585"/>
            <a:ext cx="2943225" cy="16300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sng" strike="noStrike" cap="none" normalizeH="0" baseline="0" dirty="0" smtClean="0">
                <a:ln>
                  <a:noFill/>
                </a:ln>
                <a:solidFill>
                  <a:srgbClr val="C00000"/>
                </a:solidFill>
                <a:effectLst/>
                <a:cs typeface="+mn-lt"/>
              </a:rPr>
              <a:t>subtraction.py</a:t>
            </a:r>
            <a:endParaRPr kumimoji="0" lang="en-US" sz="2000" i="0" u="sng" strike="noStrike" cap="none" normalizeH="0" baseline="0" dirty="0" smtClean="0">
              <a:ln>
                <a:noFill/>
              </a:ln>
              <a:solidFill>
                <a:srgbClr val="C00000"/>
              </a:solidFill>
              <a:effectLst/>
              <a:cs typeface="+mn-lt"/>
            </a:endParaRPr>
          </a:p>
          <a:p>
            <a:pPr marL="0" marR="0" lvl="0" indent="0" algn="l" defTabSz="914400" rtl="0" eaLnBrk="0" fontAlgn="base" latinLnBrk="0" hangingPunct="0">
              <a:lnSpc>
                <a:spcPct val="100000"/>
              </a:lnSpc>
              <a:spcBef>
                <a:spcPct val="0"/>
              </a:spcBef>
              <a:spcAft>
                <a:spcPct val="0"/>
              </a:spcAft>
              <a:buClrTx/>
              <a:buSzTx/>
              <a:buFontTx/>
              <a:buNone/>
            </a:pPr>
            <a:endParaRPr lang="en-US" sz="2000" dirty="0">
              <a:solidFill>
                <a:srgbClr val="0033B3"/>
              </a:solidFill>
              <a:cs typeface="+mn-lt"/>
            </a:endParaRPr>
          </a:p>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difference</a:t>
            </a:r>
            <a:r>
              <a:rPr kumimoji="0" lang="en-US" sz="2000" i="0" u="none" strike="noStrike" cap="none" normalizeH="0" baseline="0" dirty="0" smtClean="0">
                <a:ln>
                  <a:noFill/>
                </a:ln>
                <a:solidFill>
                  <a:srgbClr val="080808"/>
                </a:solidFill>
                <a:effectLst/>
                <a:cs typeface="+mn-lt"/>
              </a:rPr>
              <a:t>(a,b):</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0080"/>
                </a:solidFill>
                <a:effectLst/>
                <a:cs typeface="+mn-lt"/>
              </a:rPr>
              <a:t>print</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008080"/>
                </a:solidFill>
                <a:effectLst/>
                <a:cs typeface="+mn-lt"/>
              </a:rPr>
              <a:t>"Difference "</a:t>
            </a:r>
            <a:r>
              <a:rPr kumimoji="0" lang="en-US" sz="2000" i="0" u="none" strike="noStrike" cap="none" normalizeH="0" baseline="0" dirty="0" smtClean="0">
                <a:ln>
                  <a:noFill/>
                </a:ln>
                <a:solidFill>
                  <a:srgbClr val="080808"/>
                </a:solidFill>
                <a:effectLst/>
                <a:cs typeface="+mn-lt"/>
              </a:rPr>
              <a:t>,b-a)</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t>
            </a:r>
            <a:r>
              <a:rPr kumimoji="0" lang="en-US" sz="2000" i="0" u="none" strike="noStrike" cap="none" normalizeH="0" baseline="0" dirty="0" smtClean="0">
                <a:ln>
                  <a:noFill/>
                </a:ln>
                <a:solidFill>
                  <a:srgbClr val="0033B3"/>
                </a:solidFill>
                <a:effectLst/>
                <a:cs typeface="+mn-lt"/>
              </a:rPr>
              <a:t>return</a:t>
            </a:r>
            <a:endParaRPr kumimoji="0" lang="en-US" sz="2000" i="0" u="none" strike="noStrike" cap="none" normalizeH="0" baseline="0" dirty="0" smtClean="0">
              <a:ln>
                <a:noFill/>
              </a:ln>
              <a:solidFill>
                <a:schemeClr val="tx1"/>
              </a:solidFill>
              <a:effectLst/>
              <a:cs typeface="+mn-lt"/>
            </a:endParaRPr>
          </a:p>
        </p:txBody>
      </p:sp>
      <p:sp>
        <p:nvSpPr>
          <p:cNvPr id="9" name="Rectangle 1"/>
          <p:cNvSpPr>
            <a:spLocks noChangeArrowheads="1"/>
          </p:cNvSpPr>
          <p:nvPr/>
        </p:nvSpPr>
        <p:spPr bwMode="auto">
          <a:xfrm>
            <a:off x="6699250" y="1708150"/>
            <a:ext cx="4765040" cy="37846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calc.calculator.addition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calc.calculator.subtraction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from </a:t>
            </a:r>
            <a:r>
              <a:rPr kumimoji="0" lang="en-US" sz="2000" i="0" u="none" strike="noStrike" cap="none" normalizeH="0" baseline="0" dirty="0" smtClean="0">
                <a:ln>
                  <a:noFill/>
                </a:ln>
                <a:solidFill>
                  <a:srgbClr val="080808"/>
                </a:solidFill>
                <a:effectLst/>
                <a:cs typeface="+mn-lt"/>
              </a:rPr>
              <a:t>calc.arth_ops </a:t>
            </a:r>
            <a:r>
              <a:rPr kumimoji="0" lang="en-US" sz="2000" i="0" u="none" strike="noStrike" cap="none" normalizeH="0" baseline="0" dirty="0" smtClean="0">
                <a:ln>
                  <a:noFill/>
                </a:ln>
                <a:solidFill>
                  <a:srgbClr val="0033B3"/>
                </a:solidFill>
                <a:effectLst/>
                <a:cs typeface="+mn-lt"/>
              </a:rPr>
              <a:t>import </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def </a:t>
            </a:r>
            <a:r>
              <a:rPr kumimoji="0" lang="en-US" sz="2000" i="0" u="none" strike="noStrike" cap="none" normalizeH="0" baseline="0" dirty="0" smtClean="0">
                <a:ln>
                  <a:noFill/>
                </a:ln>
                <a:solidFill>
                  <a:srgbClr val="000000"/>
                </a:solidFill>
                <a:effectLst/>
                <a:cs typeface="+mn-lt"/>
              </a:rPr>
              <a:t>test_func</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a:t>
            </a:r>
            <a:r>
              <a:rPr kumimoji="0" lang="en-US" sz="2000" i="0" u="none" strike="noStrike" cap="none" normalizeH="0" baseline="0" dirty="0" smtClean="0">
                <a:ln>
                  <a:noFill/>
                </a:ln>
                <a:solidFill>
                  <a:srgbClr val="1750EB"/>
                </a:solidFill>
                <a:effectLst/>
                <a:cs typeface="+mn-lt"/>
              </a:rPr>
              <a:t>10</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20</a:t>
            </a:r>
            <a:r>
              <a:rPr kumimoji="0" lang="en-US" sz="2000" i="0" u="none" strike="noStrike" cap="none" normalizeH="0" baseline="0" dirty="0" smtClean="0">
                <a:ln>
                  <a:noFill/>
                </a:ln>
                <a:solidFill>
                  <a:srgbClr val="080808"/>
                </a:solidFill>
                <a:effectLst/>
                <a:cs typeface="+mn-lt"/>
              </a:rPr>
              <a:t>)  # sum</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difference(</a:t>
            </a:r>
            <a:r>
              <a:rPr kumimoji="0" lang="en-US" sz="2000" i="0" u="none" strike="noStrike" cap="none" normalizeH="0" baseline="0" dirty="0" smtClean="0">
                <a:ln>
                  <a:noFill/>
                </a:ln>
                <a:solidFill>
                  <a:srgbClr val="1750EB"/>
                </a:solidFill>
                <a:effectLst/>
                <a:cs typeface="+mn-lt"/>
              </a:rPr>
              <a:t>15</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30</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add(</a:t>
            </a:r>
            <a:r>
              <a:rPr kumimoji="0" lang="en-US" sz="2000" i="0" u="none" strike="noStrike" cap="none" normalizeH="0" baseline="0" dirty="0" smtClean="0">
                <a:ln>
                  <a:noFill/>
                </a:ln>
                <a:solidFill>
                  <a:srgbClr val="1750EB"/>
                </a:solidFill>
                <a:effectLst/>
                <a:cs typeface="+mn-lt"/>
              </a:rPr>
              <a:t>2</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5</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sub(</a:t>
            </a:r>
            <a:r>
              <a:rPr kumimoji="0" lang="en-US" sz="2000" i="0" u="none" strike="noStrike" cap="none" normalizeH="0" baseline="0" dirty="0" smtClean="0">
                <a:ln>
                  <a:noFill/>
                </a:ln>
                <a:solidFill>
                  <a:srgbClr val="1750EB"/>
                </a:solidFill>
                <a:effectLst/>
                <a:cs typeface="+mn-lt"/>
              </a:rPr>
              <a:t>7</a:t>
            </a:r>
            <a:r>
              <a:rPr kumimoji="0" lang="en-US" sz="2000" i="0" u="none" strike="noStrike" cap="none" normalizeH="0" baseline="0" dirty="0" smtClean="0">
                <a:ln>
                  <a:noFill/>
                </a:ln>
                <a:solidFill>
                  <a:srgbClr val="080808"/>
                </a:solidFill>
                <a:effectLst/>
                <a:cs typeface="+mn-lt"/>
              </a:rPr>
              <a:t>,</a:t>
            </a:r>
            <a:r>
              <a:rPr kumimoji="0" lang="en-US" sz="2000" i="0" u="none" strike="noStrike" cap="none" normalizeH="0" baseline="0" dirty="0" smtClean="0">
                <a:ln>
                  <a:noFill/>
                </a:ln>
                <a:solidFill>
                  <a:srgbClr val="1750EB"/>
                </a:solidFill>
                <a:effectLst/>
                <a:cs typeface="+mn-lt"/>
              </a:rPr>
              <a:t>8</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033B3"/>
                </a:solidFill>
                <a:effectLst/>
                <a:cs typeface="+mn-lt"/>
              </a:rPr>
              <a:t>if </a:t>
            </a:r>
            <a:r>
              <a:rPr kumimoji="0" lang="en-US" sz="2000" i="0" u="none" strike="noStrike" cap="none" normalizeH="0" baseline="0" dirty="0" smtClean="0">
                <a:ln>
                  <a:noFill/>
                </a:ln>
                <a:solidFill>
                  <a:srgbClr val="080808"/>
                </a:solidFill>
                <a:effectLst/>
                <a:cs typeface="+mn-lt"/>
              </a:rPr>
              <a:t>__name__ == </a:t>
            </a:r>
            <a:r>
              <a:rPr kumimoji="0" lang="en-US" sz="2000" i="0" u="none" strike="noStrike" cap="none" normalizeH="0" baseline="0" dirty="0" smtClean="0">
                <a:ln>
                  <a:noFill/>
                </a:ln>
                <a:solidFill>
                  <a:srgbClr val="008080"/>
                </a:solidFill>
                <a:effectLst/>
                <a:cs typeface="+mn-lt"/>
              </a:rPr>
              <a:t>'__main__'</a:t>
            </a:r>
            <a:r>
              <a:rPr kumimoji="0" lang="en-US" sz="2000" i="0" u="none" strike="noStrike" cap="none" normalizeH="0" baseline="0" dirty="0" smtClean="0">
                <a:ln>
                  <a:noFill/>
                </a:ln>
                <a:solidFill>
                  <a:srgbClr val="080808"/>
                </a:solidFill>
                <a:effectLst/>
                <a:cs typeface="+mn-lt"/>
              </a:rPr>
              <a:t>:</a:t>
            </a:r>
            <a:br>
              <a:rPr kumimoji="0" lang="en-US" sz="2000" i="0" u="none" strike="noStrike" cap="none" normalizeH="0" baseline="0" dirty="0" smtClean="0">
                <a:ln>
                  <a:noFill/>
                </a:ln>
                <a:solidFill>
                  <a:srgbClr val="080808"/>
                </a:solidFill>
                <a:effectLst/>
                <a:cs typeface="+mn-lt"/>
              </a:rPr>
            </a:br>
            <a:r>
              <a:rPr kumimoji="0" lang="en-US" sz="2000" i="0" u="none" strike="noStrike" cap="none" normalizeH="0" baseline="0" dirty="0" smtClean="0">
                <a:ln>
                  <a:noFill/>
                </a:ln>
                <a:solidFill>
                  <a:srgbClr val="080808"/>
                </a:solidFill>
                <a:effectLst/>
                <a:cs typeface="+mn-lt"/>
              </a:rPr>
              <a:t>    test_func()</a:t>
            </a:r>
            <a:endParaRPr kumimoji="0" lang="en-US" sz="2000" i="0" u="none" strike="noStrike" cap="none" normalizeH="0" baseline="0" dirty="0" smtClean="0">
              <a:ln>
                <a:noFill/>
              </a:ln>
              <a:solidFill>
                <a:schemeClr val="tx1"/>
              </a:solidFill>
              <a:effectLst/>
              <a:cs typeface="+mn-lt"/>
            </a:endParaRPr>
          </a:p>
        </p:txBody>
      </p:sp>
      <p:sp>
        <p:nvSpPr>
          <p:cNvPr id="10" name="TextBox 5"/>
          <p:cNvSpPr txBox="1"/>
          <p:nvPr/>
        </p:nvSpPr>
        <p:spPr>
          <a:xfrm>
            <a:off x="-101" y="-92"/>
            <a:ext cx="1542415"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Examples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944" y="1644"/>
              <a:ext cx="2826" cy="919"/>
            </a:xfrm>
            <a:prstGeom prst="rect">
              <a:avLst/>
            </a:prstGeom>
          </p:spPr>
          <p:txBody>
            <a:bodyPr wrap="none">
              <a:spAutoFit/>
            </a:bodyPr>
            <a:p>
              <a:pPr algn="l"/>
              <a:r>
                <a:rPr lang="en-US" sz="3200" b="1" dirty="0">
                  <a:cs typeface="Times New Roman" panose="02020603050405020304" pitchFamily="18" charset="0"/>
                </a:rPr>
                <a:t>14. Regex</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3" name="Rectangle 3"/>
          <p:cNvSpPr>
            <a:spLocks noChangeArrowheads="1"/>
          </p:cNvSpPr>
          <p:nvPr/>
        </p:nvSpPr>
        <p:spPr bwMode="auto">
          <a:xfrm>
            <a:off x="430305" y="924960"/>
            <a:ext cx="11362765" cy="143116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en-US" sz="24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en-US" sz="2400" b="0" i="0" u="none" strike="noStrike" cap="none" normalizeH="0" baseline="0" dirty="0" smtClean="0">
                <a:ln>
                  <a:noFill/>
                </a:ln>
                <a:solidFill>
                  <a:srgbClr val="222222"/>
                </a:solidFill>
                <a:effectLst/>
              </a:rPr>
              <a:t>  We </a:t>
            </a:r>
            <a:r>
              <a:rPr kumimoji="0" lang="en-US" sz="2400" b="0" i="0" u="none" strike="noStrike" cap="none" normalizeH="0" baseline="0" dirty="0" smtClean="0">
                <a:ln>
                  <a:noFill/>
                </a:ln>
                <a:solidFill>
                  <a:srgbClr val="222222"/>
                </a:solidFill>
                <a:effectLst/>
              </a:rPr>
              <a:t>can test whether two strings are equal using the </a:t>
            </a:r>
            <a:r>
              <a:rPr kumimoji="0" lang="en-US" sz="2400" b="0" i="0" u="none" strike="noStrike" cap="none" normalizeH="0" baseline="0" dirty="0" smtClean="0">
                <a:ln>
                  <a:noFill/>
                </a:ln>
                <a:solidFill>
                  <a:srgbClr val="619CCD"/>
                </a:solidFill>
                <a:effectLst/>
                <a:hlinkClick r:id="rId2"/>
              </a:rPr>
              <a:t>equality (==)</a:t>
            </a:r>
            <a:r>
              <a:rPr kumimoji="0" lang="en-US" sz="2400" b="0" i="0" u="none" strike="noStrike" cap="none" normalizeH="0" baseline="0" dirty="0" smtClean="0">
                <a:ln>
                  <a:noFill/>
                </a:ln>
                <a:solidFill>
                  <a:srgbClr val="222222"/>
                </a:solidFill>
                <a:effectLst/>
              </a:rPr>
              <a:t> operator.</a:t>
            </a:r>
            <a:endParaRPr kumimoji="0" lang="en-US" sz="2400" b="0" i="0" u="none" strike="noStrike" cap="none" normalizeH="0" baseline="0" dirty="0" smtClean="0">
              <a:ln>
                <a:noFill/>
              </a:ln>
              <a:solidFill>
                <a:srgbClr val="222222"/>
              </a:solidFill>
              <a:effectLst/>
            </a:endParaRPr>
          </a:p>
          <a:p>
            <a:pPr marL="0" marR="0" lvl="0" indent="0" algn="l" defTabSz="914400" rtl="0" eaLnBrk="0" fontAlgn="base" latinLnBrk="0" hangingPunct="0">
              <a:lnSpc>
                <a:spcPct val="100000"/>
              </a:lnSpc>
              <a:spcBef>
                <a:spcPct val="0"/>
              </a:spcBef>
              <a:spcAft>
                <a:spcPct val="0"/>
              </a:spcAft>
              <a:buClrTx/>
              <a:buSzTx/>
            </a:pPr>
            <a:endParaRPr lang="en-US" sz="2400" dirty="0">
              <a:solidFill>
                <a:srgbClr val="222222"/>
              </a:solidFill>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732862" y="2130732"/>
            <a:ext cx="6918513" cy="23544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lang="en-US" sz="2100" b="1" dirty="0" smtClean="0">
                <a:solidFill>
                  <a:srgbClr val="008080"/>
                </a:solidFill>
                <a:latin typeface="Consolas" panose="020B0609020204030204" pitchFamily="49" charset="0"/>
                <a:cs typeface="Consolas" panose="020B0609020204030204" pitchFamily="49" charset="0"/>
              </a:rPr>
              <a:t>"</a:t>
            </a:r>
            <a:r>
              <a:rPr lang="en-US" sz="2100" b="1" dirty="0">
                <a:solidFill>
                  <a:srgbClr val="008080"/>
                </a:solidFill>
                <a:latin typeface="Consolas" panose="020B0609020204030204" pitchFamily="49" charset="0"/>
                <a:cs typeface="Consolas" panose="020B0609020204030204" pitchFamily="49" charset="0"/>
              </a:rPr>
              <a:t>We are </a:t>
            </a:r>
            <a:r>
              <a:rPr lang="en-US" sz="2100" b="1" dirty="0">
                <a:solidFill>
                  <a:srgbClr val="008080"/>
                </a:solidFill>
                <a:latin typeface="Consolas" panose="020B0609020204030204" pitchFamily="49" charset="0"/>
                <a:cs typeface="Consolas" panose="020B0609020204030204" pitchFamily="49" charset="0"/>
              </a:rPr>
              <a:t>in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 = </a:t>
            </a:r>
            <a:r>
              <a:rPr lang="en-US" sz="2100" b="1" dirty="0" smtClean="0">
                <a:solidFill>
                  <a:srgbClr val="008080"/>
                </a:solidFill>
                <a:latin typeface="Consolas" panose="020B0609020204030204" pitchFamily="49" charset="0"/>
                <a:cs typeface="Consolas" panose="020B0609020204030204" pitchFamily="49" charset="0"/>
              </a:rPr>
              <a:t>"</a:t>
            </a:r>
            <a:r>
              <a:rPr lang="en-US" sz="2100" b="1" dirty="0">
                <a:solidFill>
                  <a:srgbClr val="008080"/>
                </a:solidFill>
                <a:latin typeface="Consolas" panose="020B0609020204030204" pitchFamily="49" charset="0"/>
                <a:cs typeface="Consolas" panose="020B0609020204030204" pitchFamily="49" charset="0"/>
              </a:rPr>
              <a:t>We are </a:t>
            </a:r>
            <a:r>
              <a:rPr lang="en-US" sz="2100" b="1" dirty="0">
                <a:solidFill>
                  <a:srgbClr val="008080"/>
                </a:solidFill>
                <a:latin typeface="Consolas" panose="020B0609020204030204" pitchFamily="49" charset="0"/>
                <a:cs typeface="Consolas" panose="020B0609020204030204" pitchFamily="49" charset="0"/>
              </a:rPr>
              <a:t>in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 session</a:t>
            </a:r>
            <a:r>
              <a:rPr lang="en-US" sz="2100" b="1" dirty="0" smtClean="0">
                <a:solidFill>
                  <a:srgbClr val="008080"/>
                </a:solidFill>
                <a:latin typeface="Consolas" panose="020B0609020204030204" pitchFamily="49" charset="0"/>
                <a:cs typeface="Consolas" panose="020B0609020204030204" pitchFamily="49" charset="0"/>
              </a:rPr>
              <a:t>"</a:t>
            </a:r>
            <a:endPar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if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line2:</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    </a:t>
            </a: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Same</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else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    </a:t>
            </a: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Different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91068" y="13481"/>
            <a:ext cx="2438095" cy="542857"/>
          </a:xfrm>
          <a:prstGeom prst="rect">
            <a:avLst/>
          </a:prstGeom>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3" name="Rectangle 3"/>
          <p:cNvSpPr>
            <a:spLocks noChangeArrowheads="1"/>
          </p:cNvSpPr>
          <p:nvPr/>
        </p:nvSpPr>
        <p:spPr bwMode="auto">
          <a:xfrm>
            <a:off x="349623" y="1351673"/>
            <a:ext cx="11362765" cy="10618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en-US" sz="2400" b="0" i="0" u="none" strike="noStrike" cap="none" normalizeH="0" baseline="0" dirty="0" smtClean="0">
                <a:ln>
                  <a:noFill/>
                </a:ln>
                <a:solidFill>
                  <a:srgbClr val="222222"/>
                </a:solidFill>
                <a:effectLst/>
              </a:rPr>
              <a:t>  We</a:t>
            </a:r>
            <a:r>
              <a:rPr kumimoji="0" lang="en-US" sz="2400" b="0" i="0" u="none" strike="noStrike" cap="none" normalizeH="0" baseline="0" dirty="0" smtClean="0">
                <a:ln>
                  <a:noFill/>
                </a:ln>
                <a:solidFill>
                  <a:srgbClr val="222222"/>
                </a:solidFill>
                <a:effectLst/>
              </a:rPr>
              <a:t> can test whether one string is a substring of another with the </a:t>
            </a:r>
            <a:r>
              <a:rPr kumimoji="0" lang="en-US" sz="2400" b="0" i="0" u="none" strike="noStrike" cap="none" normalizeH="0" baseline="0" dirty="0" smtClean="0">
                <a:ln>
                  <a:noFill/>
                </a:ln>
                <a:solidFill>
                  <a:srgbClr val="619CCD"/>
                </a:solidFill>
                <a:effectLst/>
                <a:hlinkClick r:id="rId3"/>
              </a:rPr>
              <a:t>in</a:t>
            </a:r>
            <a:r>
              <a:rPr kumimoji="0" lang="en-US" sz="2400" b="0" i="0" u="none" strike="noStrike" cap="none" normalizeH="0" baseline="0" dirty="0" smtClean="0">
                <a:ln>
                  <a:noFill/>
                </a:ln>
                <a:solidFill>
                  <a:srgbClr val="222222"/>
                </a:solidFill>
                <a:effectLst/>
              </a:rPr>
              <a:t> operator or </a:t>
            </a:r>
            <a:r>
              <a:rPr kumimoji="0" lang="en-US" sz="2400" b="0" i="0" u="none" strike="noStrike" cap="none" normalizeH="0" baseline="0" dirty="0" smtClean="0">
                <a:ln>
                  <a:noFill/>
                </a:ln>
                <a:solidFill>
                  <a:srgbClr val="222222"/>
                </a:solidFill>
                <a:effectLst/>
              </a:rPr>
              <a:t> </a:t>
            </a:r>
            <a:endParaRPr kumimoji="0" lang="en-US" sz="2400" b="0" i="0" u="none" strike="noStrike" cap="none" normalizeH="0" baseline="0" dirty="0" smtClean="0">
              <a:ln>
                <a:noFill/>
              </a:ln>
              <a:solidFill>
                <a:srgbClr val="222222"/>
              </a:solidFill>
              <a:effectLst/>
            </a:endParaRPr>
          </a:p>
          <a:p>
            <a:pPr marL="0" marR="0" lvl="0" indent="0" algn="l" defTabSz="914400" rtl="0" eaLnBrk="0" fontAlgn="base" latinLnBrk="0" hangingPunct="0">
              <a:lnSpc>
                <a:spcPct val="100000"/>
              </a:lnSpc>
              <a:spcBef>
                <a:spcPct val="0"/>
              </a:spcBef>
              <a:spcAft>
                <a:spcPct val="0"/>
              </a:spcAft>
              <a:buClrTx/>
              <a:buSzTx/>
            </a:pPr>
            <a:r>
              <a:rPr lang="en-US" sz="2400" dirty="0">
                <a:solidFill>
                  <a:srgbClr val="222222"/>
                </a:solidFill>
              </a:rPr>
              <a:t> </a:t>
            </a:r>
            <a:r>
              <a:rPr lang="en-US" sz="2400" dirty="0" smtClean="0">
                <a:solidFill>
                  <a:srgbClr val="222222"/>
                </a:solidFill>
              </a:rPr>
              <a:t>    </a:t>
            </a:r>
            <a:r>
              <a:rPr kumimoji="0" lang="en-US" sz="2400" b="0" i="0" u="none" strike="noStrike" cap="none" normalizeH="0" baseline="0" dirty="0" smtClean="0">
                <a:ln>
                  <a:noFill/>
                </a:ln>
                <a:solidFill>
                  <a:srgbClr val="222222"/>
                </a:solidFill>
                <a:effectLst/>
              </a:rPr>
              <a:t>the </a:t>
            </a:r>
            <a:r>
              <a:rPr kumimoji="0" lang="en-US" sz="2400" b="0" i="0" u="none" strike="noStrike" cap="none" normalizeH="0" baseline="0" dirty="0" smtClean="0">
                <a:ln>
                  <a:noFill/>
                </a:ln>
                <a:effectLst/>
                <a:hlinkClick r:id="rId4"/>
              </a:rPr>
              <a:t>built-in string methods</a:t>
            </a:r>
            <a:r>
              <a:rPr kumimoji="0" lang="en-US" sz="2400" b="0" i="0" u="none" strike="noStrike" cap="none" normalizeH="0" baseline="0" dirty="0" smtClean="0">
                <a:ln>
                  <a:noFill/>
                </a:ln>
                <a:effectLst/>
              </a:rPr>
              <a:t> .</a:t>
            </a:r>
            <a:r>
              <a:rPr kumimoji="0" lang="en-US" sz="2400" b="0" i="0" u="none" strike="noStrike" cap="none" normalizeH="0" baseline="0" dirty="0" smtClean="0">
                <a:ln>
                  <a:noFill/>
                </a:ln>
                <a:solidFill>
                  <a:srgbClr val="222222"/>
                </a:solidFill>
                <a:effectLst/>
              </a:rPr>
              <a:t>find() and .index().</a:t>
            </a:r>
            <a:endParaRPr kumimoji="0" lang="en-US" sz="2400" b="0" i="0" u="none" strike="noStrike" cap="none" normalizeH="0" baseline="0" dirty="0" smtClean="0">
              <a:ln>
                <a:noFill/>
              </a:ln>
              <a:solidFill>
                <a:srgbClr val="222222"/>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4"/>
          <p:cNvSpPr>
            <a:spLocks noChangeArrowheads="1"/>
          </p:cNvSpPr>
          <p:nvPr/>
        </p:nvSpPr>
        <p:spPr bwMode="auto">
          <a:xfrm>
            <a:off x="510989" y="2769058"/>
            <a:ext cx="5836023" cy="235449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lang="en-US" sz="2100" b="1" dirty="0" smtClean="0">
                <a:solidFill>
                  <a:srgbClr val="008080"/>
                </a:solidFill>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lang="en-US" sz="2100" b="1" dirty="0" smtClean="0">
                <a:solidFill>
                  <a:srgbClr val="008080"/>
                </a:solidFill>
                <a:latin typeface="Consolas" panose="020B0609020204030204" pitchFamily="49" charset="0"/>
                <a:cs typeface="Consolas" panose="020B0609020204030204" pitchFamily="49" charset="0"/>
              </a:rPr>
              <a:t>We </a:t>
            </a:r>
            <a:r>
              <a:rPr lang="en-US" sz="2100" b="1" dirty="0">
                <a:solidFill>
                  <a:srgbClr val="008080"/>
                </a:solidFill>
                <a:latin typeface="Consolas" panose="020B0609020204030204" pitchFamily="49" charset="0"/>
                <a:cs typeface="Consolas" panose="020B0609020204030204" pitchFamily="49" charset="0"/>
              </a:rPr>
              <a:t>are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in perl session</a:t>
            </a:r>
            <a:r>
              <a:rPr lang="en-US" sz="2100" b="1" dirty="0" smtClean="0">
                <a:solidFill>
                  <a:srgbClr val="008080"/>
                </a:solidFill>
                <a:latin typeface="Consolas" panose="020B0609020204030204" pitchFamily="49" charset="0"/>
                <a:cs typeface="Consolas" panose="020B0609020204030204" pitchFamily="49" charset="0"/>
              </a:rPr>
              <a:t>"</a:t>
            </a:r>
            <a:endPar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if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a:t>
            </a: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in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    </a:t>
            </a: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"Same"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else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    </a:t>
            </a: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"Different"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5" name="Rectangle 5"/>
          <p:cNvSpPr>
            <a:spLocks noChangeArrowheads="1"/>
          </p:cNvSpPr>
          <p:nvPr/>
        </p:nvSpPr>
        <p:spPr bwMode="auto">
          <a:xfrm>
            <a:off x="6441141" y="2821810"/>
            <a:ext cx="5271247"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lang="en-US" sz="2100" b="1" dirty="0">
                <a:solidFill>
                  <a:srgbClr val="008080"/>
                </a:solidFill>
                <a:latin typeface="Consolas" panose="020B0609020204030204" pitchFamily="49" charset="0"/>
                <a:cs typeface="Consolas" panose="020B0609020204030204" pitchFamily="49" charset="0"/>
              </a:rPr>
              <a:t>"</a:t>
            </a:r>
            <a:r>
              <a:rPr lang="en-US" sz="2100" b="1" dirty="0">
                <a:solidFill>
                  <a:srgbClr val="008080"/>
                </a:solidFill>
                <a:latin typeface="Consolas" panose="020B0609020204030204" pitchFamily="49" charset="0"/>
                <a:cs typeface="Consolas" panose="020B0609020204030204" pitchFamily="49" charset="0"/>
              </a:rPr>
              <a:t>We are </a:t>
            </a:r>
            <a:r>
              <a:rPr lang="en-US" sz="2100" b="1" dirty="0">
                <a:solidFill>
                  <a:srgbClr val="008080"/>
                </a:solidFill>
                <a:latin typeface="Consolas" panose="020B0609020204030204" pitchFamily="49" charset="0"/>
                <a:cs typeface="Consolas" panose="020B0609020204030204" pitchFamily="49" charset="0"/>
              </a:rPr>
              <a:t>in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a:t>
            </a:r>
            <a:r>
              <a:rPr lang="en-US" sz="2100" b="1" dirty="0" smtClean="0">
                <a:solidFill>
                  <a:srgbClr val="008080"/>
                </a:solidFill>
                <a:latin typeface="Consolas" panose="020B0609020204030204" pitchFamily="49" charset="0"/>
                <a:cs typeface="Consolas" panose="020B0609020204030204" pitchFamily="49" charset="0"/>
              </a:rPr>
              <a:t>"</a:t>
            </a:r>
            <a:endPar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(line1.find(line2))</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6"/>
          <p:cNvSpPr>
            <a:spLocks noChangeArrowheads="1"/>
          </p:cNvSpPr>
          <p:nvPr/>
        </p:nvSpPr>
        <p:spPr bwMode="auto">
          <a:xfrm>
            <a:off x="6441141" y="4807350"/>
            <a:ext cx="5271247"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a:t>
            </a:r>
            <a:r>
              <a:rPr lang="en-US" sz="2100" b="1" dirty="0" smtClean="0">
                <a:solidFill>
                  <a:srgbClr val="008080"/>
                </a:solidFill>
                <a:latin typeface="Consolas" panose="020B0609020204030204" pitchFamily="49" charset="0"/>
                <a:cs typeface="Consolas" panose="020B0609020204030204" pitchFamily="49" charset="0"/>
              </a:rPr>
              <a:t>We </a:t>
            </a:r>
            <a:r>
              <a:rPr lang="en-US" sz="2100" b="1" dirty="0">
                <a:solidFill>
                  <a:srgbClr val="008080"/>
                </a:solidFill>
                <a:latin typeface="Consolas" panose="020B0609020204030204" pitchFamily="49" charset="0"/>
                <a:cs typeface="Consolas" panose="020B0609020204030204" pitchFamily="49" charset="0"/>
              </a:rPr>
              <a:t>are </a:t>
            </a:r>
            <a:r>
              <a:rPr lang="en-US" sz="2100" b="1" dirty="0">
                <a:solidFill>
                  <a:srgbClr val="008080"/>
                </a:solidFill>
                <a:latin typeface="Consolas" panose="020B0609020204030204" pitchFamily="49" charset="0"/>
                <a:cs typeface="Consolas" panose="020B0609020204030204" pitchFamily="49" charset="0"/>
              </a:rPr>
              <a:t>in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a:t>
            </a:r>
            <a:r>
              <a:rPr lang="en-US" sz="2100" b="1" dirty="0" smtClean="0">
                <a:solidFill>
                  <a:srgbClr val="008080"/>
                </a:solidFill>
                <a:latin typeface="Consolas" panose="020B0609020204030204" pitchFamily="49" charset="0"/>
                <a:cs typeface="Consolas" panose="020B0609020204030204" pitchFamily="49" charset="0"/>
              </a:rPr>
              <a:t>"</a:t>
            </a:r>
            <a:endPar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(line1.index(line2))</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7" name="TextBox 6"/>
          <p:cNvSpPr txBox="1"/>
          <p:nvPr/>
        </p:nvSpPr>
        <p:spPr>
          <a:xfrm>
            <a:off x="355708" y="3304174"/>
            <a:ext cx="11583877" cy="830997"/>
          </a:xfrm>
          <a:prstGeom prst="rect">
            <a:avLst/>
          </a:prstGeom>
          <a:noFill/>
        </p:spPr>
        <p:txBody>
          <a:bodyPr wrap="none" rtlCol="0">
            <a:spAutoFit/>
          </a:bodyPr>
          <a:lstStyle/>
          <a:p>
            <a:r>
              <a:rPr lang="en-US" sz="2400" dirty="0" smtClean="0"/>
              <a:t>Regular expressions are powerful standardized way of searching, replacing and parsing text </a:t>
            </a:r>
            <a:endParaRPr lang="en-US" sz="2400" dirty="0" smtClean="0"/>
          </a:p>
          <a:p>
            <a:r>
              <a:rPr lang="en-US" sz="2400" dirty="0" smtClean="0"/>
              <a:t>with complex patterns of characters  - programming with characters.</a:t>
            </a:r>
            <a:endParaRPr lang="en-US" sz="2400" dirty="0"/>
          </a:p>
        </p:txBody>
      </p:sp>
      <p:sp>
        <p:nvSpPr>
          <p:cNvPr id="8" name="TextBox 7"/>
          <p:cNvSpPr txBox="1"/>
          <p:nvPr/>
        </p:nvSpPr>
        <p:spPr>
          <a:xfrm>
            <a:off x="355708" y="4351656"/>
            <a:ext cx="9991133" cy="461665"/>
          </a:xfrm>
          <a:prstGeom prst="rect">
            <a:avLst/>
          </a:prstGeom>
          <a:noFill/>
        </p:spPr>
        <p:txBody>
          <a:bodyPr wrap="none" rtlCol="0">
            <a:spAutoFit/>
          </a:bodyPr>
          <a:lstStyle/>
          <a:p>
            <a:r>
              <a:rPr lang="en-US" sz="2400" dirty="0" smtClean="0"/>
              <a:t>These are also used to check whether the given data is in correct format or not.</a:t>
            </a:r>
            <a:endParaRPr lang="en-US" sz="2400" dirty="0"/>
          </a:p>
        </p:txBody>
      </p:sp>
      <p:sp>
        <p:nvSpPr>
          <p:cNvPr id="9" name="TextBox 8"/>
          <p:cNvSpPr txBox="1"/>
          <p:nvPr/>
        </p:nvSpPr>
        <p:spPr>
          <a:xfrm>
            <a:off x="355708" y="5052852"/>
            <a:ext cx="9547412" cy="461665"/>
          </a:xfrm>
          <a:prstGeom prst="rect">
            <a:avLst/>
          </a:prstGeom>
          <a:noFill/>
        </p:spPr>
        <p:txBody>
          <a:bodyPr wrap="square" rtlCol="0">
            <a:spAutoFit/>
          </a:bodyPr>
          <a:lstStyle/>
          <a:p>
            <a:r>
              <a:rPr lang="en-US" sz="2400" dirty="0" smtClean="0"/>
              <a:t>Python provides build-in-functions to work with regular expressions easily -</a:t>
            </a:r>
            <a:endParaRPr lang="en-US" sz="2400" dirty="0"/>
          </a:p>
        </p:txBody>
      </p:sp>
      <p:sp>
        <p:nvSpPr>
          <p:cNvPr id="12" name="Rectangle 2"/>
          <p:cNvSpPr>
            <a:spLocks noChangeArrowheads="1"/>
          </p:cNvSpPr>
          <p:nvPr/>
        </p:nvSpPr>
        <p:spPr bwMode="auto">
          <a:xfrm>
            <a:off x="9903120" y="5052852"/>
            <a:ext cx="1519518"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smtClean="0">
                <a:ln>
                  <a:noFill/>
                </a:ln>
                <a:solidFill>
                  <a:srgbClr val="0033B3"/>
                </a:solidFill>
                <a:effectLst/>
                <a:cs typeface="Consolas" panose="020B0609020204030204" pitchFamily="49" charset="0"/>
              </a:rPr>
              <a:t>import </a:t>
            </a:r>
            <a:r>
              <a:rPr kumimoji="0" lang="en-US" sz="2400" b="0" i="0" u="none" strike="noStrike" cap="none" normalizeH="0" baseline="0" dirty="0" smtClean="0">
                <a:ln>
                  <a:noFill/>
                </a:ln>
                <a:solidFill>
                  <a:srgbClr val="080808"/>
                </a:solidFill>
                <a:effectLst/>
                <a:cs typeface="Consolas" panose="020B0609020204030204" pitchFamily="49" charset="0"/>
              </a:rPr>
              <a:t>re</a:t>
            </a:r>
            <a:endParaRPr kumimoji="0" lang="en-US" sz="2000" b="0" i="0" u="none" strike="noStrike" cap="none" normalizeH="0" baseline="0" dirty="0" smtClean="0">
              <a:ln>
                <a:noFill/>
              </a:ln>
              <a:solidFill>
                <a:schemeClr val="tx1"/>
              </a:solidFill>
              <a:effectLst/>
            </a:endParaRPr>
          </a:p>
        </p:txBody>
      </p:sp>
      <p:sp>
        <p:nvSpPr>
          <p:cNvPr id="4" name="Rectangle 3"/>
          <p:cNvSpPr/>
          <p:nvPr/>
        </p:nvSpPr>
        <p:spPr>
          <a:xfrm>
            <a:off x="363069" y="1076690"/>
            <a:ext cx="10932459" cy="830997"/>
          </a:xfrm>
          <a:prstGeom prst="rect">
            <a:avLst/>
          </a:prstGeom>
        </p:spPr>
        <p:txBody>
          <a:bodyPr wrap="square">
            <a:spAutoFit/>
          </a:bodyPr>
          <a:lstStyle/>
          <a:p>
            <a:r>
              <a:rPr lang="en-US" sz="2400" dirty="0">
                <a:solidFill>
                  <a:srgbClr val="222222"/>
                </a:solidFill>
              </a:rPr>
              <a:t>In these examples, the matching is done by a straightforward character-by-character comparison.</a:t>
            </a:r>
            <a:endParaRPr lang="en-US" sz="2400" dirty="0"/>
          </a:p>
        </p:txBody>
      </p:sp>
      <p:sp>
        <p:nvSpPr>
          <p:cNvPr id="6" name="Rectangle 1"/>
          <p:cNvSpPr>
            <a:spLocks noChangeArrowheads="1"/>
          </p:cNvSpPr>
          <p:nvPr/>
        </p:nvSpPr>
        <p:spPr bwMode="auto">
          <a:xfrm>
            <a:off x="1264581" y="2078006"/>
            <a:ext cx="2529163" cy="8309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smtClean="0">
                <a:ln>
                  <a:noFill/>
                </a:ln>
                <a:solidFill>
                  <a:srgbClr val="080808"/>
                </a:solidFill>
                <a:effectLst/>
                <a:cs typeface="Consolas" panose="020B0609020204030204" pitchFamily="49" charset="0"/>
              </a:rPr>
              <a:t>s = </a:t>
            </a:r>
            <a:r>
              <a:rPr kumimoji="0" lang="en-US" sz="2400" b="1" i="0" u="none" strike="noStrike" cap="none" normalizeH="0" baseline="0" dirty="0" smtClean="0">
                <a:ln>
                  <a:noFill/>
                </a:ln>
                <a:solidFill>
                  <a:srgbClr val="008080"/>
                </a:solidFill>
                <a:effectLst/>
                <a:cs typeface="Consolas" panose="020B0609020204030204" pitchFamily="49" charset="0"/>
              </a:rPr>
              <a:t>"1a2b3c4D"</a:t>
            </a:r>
            <a:br>
              <a:rPr kumimoji="0" lang="en-US" sz="2400" b="1" i="0" u="none" strike="noStrike" cap="none" normalizeH="0" baseline="0" dirty="0" smtClean="0">
                <a:ln>
                  <a:noFill/>
                </a:ln>
                <a:solidFill>
                  <a:srgbClr val="008080"/>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 = </a:t>
            </a:r>
            <a:r>
              <a:rPr kumimoji="0" lang="en-US" sz="2400" b="1" i="0" u="none" strike="noStrike" cap="none" normalizeH="0" baseline="0" dirty="0" smtClean="0">
                <a:ln>
                  <a:noFill/>
                </a:ln>
                <a:solidFill>
                  <a:srgbClr val="008080"/>
                </a:solidFill>
                <a:effectLst/>
                <a:cs typeface="Consolas" panose="020B0609020204030204" pitchFamily="49" charset="0"/>
              </a:rPr>
              <a:t>"5e6f7g8H"</a:t>
            </a:r>
            <a:endParaRPr kumimoji="0" lang="en-US" sz="2400" b="0" i="0" u="none" strike="noStrike" cap="none" normalizeH="0" baseline="0" dirty="0" smtClean="0">
              <a:ln>
                <a:noFill/>
              </a:ln>
              <a:solidFill>
                <a:schemeClr val="tx1"/>
              </a:solidFill>
              <a:effectLst/>
            </a:endParaRPr>
          </a:p>
        </p:txBody>
      </p:sp>
      <p:sp>
        <p:nvSpPr>
          <p:cNvPr id="10" name="TextBox 9"/>
          <p:cNvSpPr txBox="1"/>
          <p:nvPr/>
        </p:nvSpPr>
        <p:spPr>
          <a:xfrm>
            <a:off x="3793744" y="2262671"/>
            <a:ext cx="7814383" cy="461665"/>
          </a:xfrm>
          <a:prstGeom prst="rect">
            <a:avLst/>
          </a:prstGeom>
          <a:noFill/>
        </p:spPr>
        <p:txBody>
          <a:bodyPr wrap="none" rtlCol="0">
            <a:spAutoFit/>
          </a:bodyPr>
          <a:lstStyle/>
          <a:p>
            <a:r>
              <a:rPr lang="en-US" sz="2400" dirty="0" smtClean="0"/>
              <a:t>3 consecutive numbers ending with an upper case character?</a:t>
            </a:r>
            <a:endParaRPr lang="en-US" sz="2400" dirty="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7" name="TextBox 6"/>
          <p:cNvSpPr txBox="1"/>
          <p:nvPr/>
        </p:nvSpPr>
        <p:spPr>
          <a:xfrm>
            <a:off x="399337" y="1282289"/>
            <a:ext cx="10587898" cy="830997"/>
          </a:xfrm>
          <a:prstGeom prst="rect">
            <a:avLst/>
          </a:prstGeom>
          <a:noFill/>
        </p:spPr>
        <p:txBody>
          <a:bodyPr wrap="none" rtlCol="0">
            <a:spAutoFit/>
          </a:bodyPr>
          <a:lstStyle/>
          <a:p>
            <a:r>
              <a:rPr lang="en-US" sz="2400" dirty="0"/>
              <a:t>Ken Thompson, known for the design and implementation of Unix included </a:t>
            </a:r>
            <a:r>
              <a:rPr lang="en-US" sz="2400" dirty="0" smtClean="0"/>
              <a:t>support</a:t>
            </a:r>
            <a:endParaRPr lang="en-US" sz="2400" dirty="0" smtClean="0"/>
          </a:p>
          <a:p>
            <a:r>
              <a:rPr lang="en-US" sz="2400" dirty="0" smtClean="0"/>
              <a:t>for </a:t>
            </a:r>
            <a:r>
              <a:rPr lang="en-US" sz="2400" dirty="0"/>
              <a:t>these regular expressions in his version of QED.</a:t>
            </a:r>
            <a:endParaRPr lang="en-US" sz="2400" dirty="0"/>
          </a:p>
        </p:txBody>
      </p:sp>
      <p:sp>
        <p:nvSpPr>
          <p:cNvPr id="8" name="TextBox 7"/>
          <p:cNvSpPr txBox="1"/>
          <p:nvPr/>
        </p:nvSpPr>
        <p:spPr>
          <a:xfrm>
            <a:off x="399337" y="2448180"/>
            <a:ext cx="10481844" cy="3046988"/>
          </a:xfrm>
          <a:prstGeom prst="rect">
            <a:avLst/>
          </a:prstGeom>
          <a:noFill/>
        </p:spPr>
        <p:txBody>
          <a:bodyPr wrap="none" rtlCol="0">
            <a:spAutoFit/>
          </a:bodyPr>
          <a:lstStyle/>
          <a:p>
            <a:r>
              <a:rPr lang="en-US" sz="2400" dirty="0"/>
              <a:t>To search with a regular expression in QED, the following had to be written: </a:t>
            </a:r>
            <a:endParaRPr lang="en-US" sz="2400" dirty="0" smtClean="0"/>
          </a:p>
          <a:p>
            <a:endParaRPr lang="en-US" sz="2400" dirty="0"/>
          </a:p>
          <a:p>
            <a:r>
              <a:rPr lang="en-US" sz="2400" dirty="0" smtClean="0">
                <a:solidFill>
                  <a:srgbClr val="C00000"/>
                </a:solidFill>
              </a:rPr>
              <a:t>                                              g/&lt;regular expression&gt;/</a:t>
            </a:r>
            <a:r>
              <a:rPr lang="en-US" sz="2400" dirty="0">
                <a:solidFill>
                  <a:srgbClr val="C00000"/>
                </a:solidFill>
              </a:rPr>
              <a:t>p </a:t>
            </a:r>
            <a:endParaRPr lang="en-US" sz="2400" dirty="0" smtClean="0">
              <a:solidFill>
                <a:srgbClr val="C00000"/>
              </a:solidFill>
            </a:endParaRPr>
          </a:p>
          <a:p>
            <a:endParaRPr lang="en-US" sz="2400" dirty="0"/>
          </a:p>
          <a:p>
            <a:r>
              <a:rPr lang="en-US" sz="2400" dirty="0" smtClean="0"/>
              <a:t>In </a:t>
            </a:r>
            <a:r>
              <a:rPr lang="en-US" sz="2400" dirty="0"/>
              <a:t>the preceding line of code, g means global search and p means print. </a:t>
            </a:r>
            <a:endParaRPr lang="en-US" sz="2400" dirty="0" smtClean="0"/>
          </a:p>
          <a:p>
            <a:endParaRPr lang="en-US" sz="2400" dirty="0"/>
          </a:p>
          <a:p>
            <a:r>
              <a:rPr lang="en-US" sz="2400" dirty="0" smtClean="0"/>
              <a:t>If</a:t>
            </a:r>
            <a:r>
              <a:rPr lang="en-US" sz="2400" dirty="0"/>
              <a:t>, instead of writing regular expression, we write the short form re, we get </a:t>
            </a:r>
            <a:r>
              <a:rPr lang="en-US" sz="2400" dirty="0">
                <a:solidFill>
                  <a:srgbClr val="C00000"/>
                </a:solidFill>
              </a:rPr>
              <a:t>g/re/p</a:t>
            </a:r>
            <a:r>
              <a:rPr lang="en-US" sz="2400" dirty="0"/>
              <a:t>, </a:t>
            </a:r>
            <a:endParaRPr lang="en-US" sz="2400" dirty="0" smtClean="0"/>
          </a:p>
          <a:p>
            <a:r>
              <a:rPr lang="en-US" sz="2400" dirty="0" smtClean="0"/>
              <a:t>and </a:t>
            </a:r>
            <a:r>
              <a:rPr lang="en-US" sz="2400" dirty="0"/>
              <a:t>therefore, the beginnings of the venerable UNIX command-line tool </a:t>
            </a:r>
            <a:r>
              <a:rPr lang="en-US" sz="2400" dirty="0" err="1">
                <a:solidFill>
                  <a:srgbClr val="C00000"/>
                </a:solidFill>
              </a:rPr>
              <a:t>grep</a:t>
            </a:r>
            <a:r>
              <a:rPr lang="en-US" sz="2400" dirty="0"/>
              <a:t>.</a:t>
            </a:r>
            <a:endParaRPr lang="en-US" sz="2400" dirty="0"/>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564217" y="1518958"/>
            <a:ext cx="5200650" cy="3524250"/>
          </a:xfrm>
          <a:prstGeom prst="rect">
            <a:avLst/>
          </a:prstGeom>
        </p:spPr>
      </p:pic>
      <p:pic>
        <p:nvPicPr>
          <p:cNvPr id="3" name="Picture 2"/>
          <p:cNvPicPr>
            <a:picLocks noChangeAspect="1"/>
          </p:cNvPicPr>
          <p:nvPr/>
        </p:nvPicPr>
        <p:blipFill>
          <a:blip r:embed="rId2"/>
          <a:stretch>
            <a:fillRect/>
          </a:stretch>
        </p:blipFill>
        <p:spPr>
          <a:xfrm>
            <a:off x="91068" y="13481"/>
            <a:ext cx="2438095" cy="54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5" name="Picture 4"/>
          <p:cNvPicPr>
            <a:picLocks noChangeAspect="1"/>
          </p:cNvPicPr>
          <p:nvPr/>
        </p:nvPicPr>
        <p:blipFill>
          <a:blip r:embed="rId4"/>
          <a:stretch>
            <a:fillRect/>
          </a:stretch>
        </p:blipFill>
        <p:spPr>
          <a:xfrm>
            <a:off x="7593106" y="2729472"/>
            <a:ext cx="3352800" cy="1533525"/>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8"/>
            <a:ext cx="4618124" cy="52322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 </a:t>
            </a:r>
            <a:r>
              <a:rPr lang="en-US" sz="2800" dirty="0" smtClean="0">
                <a:gradFill>
                  <a:gsLst>
                    <a:gs pos="21000">
                      <a:srgbClr val="53575C"/>
                    </a:gs>
                    <a:gs pos="88000">
                      <a:srgbClr val="C5C7CA"/>
                    </a:gs>
                  </a:gsLst>
                  <a:lin ang="5400000"/>
                </a:gradFill>
                <a:effectLst/>
                <a:cs typeface="Times New Roman" panose="02020603050405020304" pitchFamily="18" charset="0"/>
              </a:rPr>
              <a:t>6. </a:t>
            </a:r>
            <a:r>
              <a:rPr lang="en-US" sz="2800" dirty="0">
                <a:gradFill>
                  <a:gsLst>
                    <a:gs pos="21000">
                      <a:srgbClr val="53575C"/>
                    </a:gs>
                    <a:gs pos="88000">
                      <a:srgbClr val="C5C7CA"/>
                    </a:gs>
                  </a:gsLst>
                  <a:lin ang="5400000"/>
                </a:gradFill>
                <a:effectLst/>
                <a:cs typeface="Times New Roman" panose="02020603050405020304" pitchFamily="18" charset="0"/>
              </a:rPr>
              <a:t>Interactive and script mode</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591897" y="1015889"/>
            <a:ext cx="2458237" cy="461665"/>
          </a:xfrm>
          <a:prstGeom prst="rect">
            <a:avLst/>
          </a:prstGeom>
          <a:noFill/>
        </p:spPr>
        <p:txBody>
          <a:bodyPr wrap="none" rtlCol="0">
            <a:spAutoFit/>
          </a:bodyPr>
          <a:lstStyle/>
          <a:p>
            <a:r>
              <a:rPr lang="en-US" sz="2400" dirty="0" smtClean="0"/>
              <a:t>Interactive mode :</a:t>
            </a:r>
            <a:endParaRPr lang="en-US" sz="2400" dirty="0"/>
          </a:p>
        </p:txBody>
      </p:sp>
      <p:sp>
        <p:nvSpPr>
          <p:cNvPr id="10" name="TextBox 9"/>
          <p:cNvSpPr txBox="1"/>
          <p:nvPr/>
        </p:nvSpPr>
        <p:spPr>
          <a:xfrm>
            <a:off x="3284855" y="1047004"/>
            <a:ext cx="6830695" cy="398780"/>
          </a:xfrm>
          <a:prstGeom prst="rect">
            <a:avLst/>
          </a:prstGeom>
          <a:noFill/>
        </p:spPr>
        <p:txBody>
          <a:bodyPr wrap="none" rtlCol="0">
            <a:spAutoFit/>
          </a:bodyPr>
          <a:lstStyle/>
          <a:p>
            <a:r>
              <a:rPr lang="en-US" sz="2000" dirty="0" smtClean="0"/>
              <a:t>Type ‘python’ in the terminal/run to get the python shell prompt</a:t>
            </a:r>
            <a:endParaRPr lang="en-US" sz="2000" dirty="0" smtClean="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13" name="Object 12"/>
          <p:cNvGraphicFramePr/>
          <p:nvPr/>
        </p:nvGraphicFramePr>
        <p:xfrm>
          <a:off x="3284855" y="1803400"/>
          <a:ext cx="6177280" cy="1601470"/>
        </p:xfrm>
        <a:graphic>
          <a:graphicData uri="http://schemas.openxmlformats.org/presentationml/2006/ole">
            <mc:AlternateContent xmlns:mc="http://schemas.openxmlformats.org/markup-compatibility/2006">
              <mc:Choice xmlns:v="urn:schemas-microsoft-com:vml" Requires="v">
                <p:oleObj spid="_x0000_s15" name="" r:id="rId2" imgW="6172200" imgH="1600200" progId="Paint.Picture">
                  <p:embed/>
                </p:oleObj>
              </mc:Choice>
              <mc:Fallback>
                <p:oleObj name="" r:id="rId2" imgW="6172200" imgH="1600200" progId="Paint.Picture">
                  <p:embed/>
                  <p:pic>
                    <p:nvPicPr>
                      <p:cNvPr id="0" name="Picture 14"/>
                      <p:cNvPicPr/>
                      <p:nvPr/>
                    </p:nvPicPr>
                    <p:blipFill>
                      <a:blip r:embed="rId3"/>
                      <a:stretch>
                        <a:fillRect/>
                      </a:stretch>
                    </p:blipFill>
                    <p:spPr>
                      <a:xfrm>
                        <a:off x="3284855" y="1803400"/>
                        <a:ext cx="6177280" cy="1601470"/>
                      </a:xfrm>
                      <a:prstGeom prst="rect">
                        <a:avLst/>
                      </a:prstGeom>
                    </p:spPr>
                  </p:pic>
                </p:oleObj>
              </mc:Fallback>
            </mc:AlternateContent>
          </a:graphicData>
        </a:graphic>
      </p:graphicFrame>
      <p:sp>
        <p:nvSpPr>
          <p:cNvPr id="16" name="Text Box 15"/>
          <p:cNvSpPr txBox="1"/>
          <p:nvPr/>
        </p:nvSpPr>
        <p:spPr>
          <a:xfrm>
            <a:off x="895985" y="3404870"/>
            <a:ext cx="9286240" cy="398780"/>
          </a:xfrm>
          <a:prstGeom prst="rect">
            <a:avLst/>
          </a:prstGeom>
          <a:noFill/>
        </p:spPr>
        <p:txBody>
          <a:bodyPr wrap="none" rtlCol="0">
            <a:spAutoFit/>
          </a:bodyPr>
          <a:p>
            <a:r>
              <a:rPr lang="en-US" sz="2000"/>
              <a:t>Once the python interpreter starts, we can issue any command in the command prompt.</a:t>
            </a:r>
            <a:endParaRPr lang="en-US" sz="2000"/>
          </a:p>
        </p:txBody>
      </p:sp>
      <p:sp>
        <p:nvSpPr>
          <p:cNvPr id="18" name="Text Box 17"/>
          <p:cNvSpPr txBox="1"/>
          <p:nvPr/>
        </p:nvSpPr>
        <p:spPr>
          <a:xfrm>
            <a:off x="1047750" y="4952365"/>
            <a:ext cx="3227705" cy="1322070"/>
          </a:xfrm>
          <a:prstGeom prst="rect">
            <a:avLst/>
          </a:prstGeom>
          <a:noFill/>
        </p:spPr>
        <p:txBody>
          <a:bodyPr wrap="square" rtlCol="0" anchor="t">
            <a:spAutoFit/>
          </a:bodyPr>
          <a:p>
            <a:r>
              <a:rPr lang="en-US" sz="2000"/>
              <a:t>&gt;&gt;&gt; print("Hello World")</a:t>
            </a:r>
            <a:endParaRPr lang="en-US" sz="2000"/>
          </a:p>
          <a:p>
            <a:r>
              <a:rPr lang="en-US" sz="2000"/>
              <a:t>Hello World</a:t>
            </a:r>
            <a:endParaRPr lang="en-US" sz="2000"/>
          </a:p>
          <a:p>
            <a:r>
              <a:rPr lang="en-US" sz="2000"/>
              <a:t>&gt;&gt;&gt; </a:t>
            </a:r>
            <a:endParaRPr lang="en-US" sz="2000"/>
          </a:p>
          <a:p>
            <a:r>
              <a:rPr lang="en-US" sz="2000"/>
              <a:t>&gt;&gt;&gt; </a:t>
            </a:r>
            <a:endParaRPr lang="en-US" sz="2000"/>
          </a:p>
        </p:txBody>
      </p:sp>
      <p:sp>
        <p:nvSpPr>
          <p:cNvPr id="19" name="Text Box 18"/>
          <p:cNvSpPr txBox="1"/>
          <p:nvPr/>
        </p:nvSpPr>
        <p:spPr>
          <a:xfrm>
            <a:off x="895985" y="4197350"/>
            <a:ext cx="4597400" cy="460375"/>
          </a:xfrm>
          <a:prstGeom prst="rect">
            <a:avLst/>
          </a:prstGeom>
          <a:noFill/>
        </p:spPr>
        <p:txBody>
          <a:bodyPr wrap="none" rtlCol="0">
            <a:spAutoFit/>
          </a:bodyPr>
          <a:p>
            <a:r>
              <a:rPr lang="en-US" sz="2400"/>
              <a:t>Hello World Program in Python Vs C</a:t>
            </a:r>
            <a:endParaRPr lang="en-US" sz="2400"/>
          </a:p>
        </p:txBody>
      </p:sp>
      <p:sp>
        <p:nvSpPr>
          <p:cNvPr id="20" name="Text Box 19"/>
          <p:cNvSpPr txBox="1"/>
          <p:nvPr/>
        </p:nvSpPr>
        <p:spPr>
          <a:xfrm>
            <a:off x="6543675" y="4875530"/>
            <a:ext cx="2919095" cy="1630045"/>
          </a:xfrm>
          <a:prstGeom prst="rect">
            <a:avLst/>
          </a:prstGeom>
          <a:noFill/>
        </p:spPr>
        <p:txBody>
          <a:bodyPr wrap="square" rtlCol="0" anchor="t">
            <a:spAutoFit/>
          </a:bodyPr>
          <a:p>
            <a:r>
              <a:rPr lang="en-US" sz="2000"/>
              <a:t>#include &lt;stdio.h&gt;</a:t>
            </a:r>
            <a:endParaRPr lang="en-US" sz="2000"/>
          </a:p>
          <a:p>
            <a:r>
              <a:rPr lang="en-US" sz="2000"/>
              <a:t>void main()</a:t>
            </a:r>
            <a:endParaRPr lang="en-US" sz="2000"/>
          </a:p>
          <a:p>
            <a:r>
              <a:rPr lang="en-US" sz="2000"/>
              <a:t>{</a:t>
            </a:r>
            <a:endParaRPr lang="en-US" sz="2000"/>
          </a:p>
          <a:p>
            <a:r>
              <a:rPr lang="en-US" sz="2000"/>
              <a:t>    printf("Hello World");</a:t>
            </a:r>
            <a:endParaRPr lang="en-US" sz="2000"/>
          </a:p>
          <a:p>
            <a:r>
              <a:rPr lang="en-US" sz="2000"/>
              <a:t>}</a:t>
            </a:r>
            <a:endParaRPr lang="en-US" sz="200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3"/>
          <p:cNvSpPr txBox="1"/>
          <p:nvPr/>
        </p:nvSpPr>
        <p:spPr>
          <a:xfrm>
            <a:off x="389965" y="1021976"/>
            <a:ext cx="10541412" cy="1569660"/>
          </a:xfrm>
          <a:prstGeom prst="rect">
            <a:avLst/>
          </a:prstGeom>
          <a:noFill/>
        </p:spPr>
        <p:txBody>
          <a:bodyPr wrap="none" rtlCol="0">
            <a:spAutoFit/>
          </a:bodyPr>
          <a:lstStyle/>
          <a:p>
            <a:r>
              <a:rPr lang="en-US" sz="2400" dirty="0"/>
              <a:t>Any experienced developer has undoubtedly used some kind of regular expression</a:t>
            </a:r>
            <a:r>
              <a:rPr lang="en-US" sz="2400" dirty="0" smtClean="0"/>
              <a:t>.</a:t>
            </a:r>
            <a:endParaRPr lang="en-US" sz="2400" dirty="0" smtClean="0"/>
          </a:p>
          <a:p>
            <a:endParaRPr lang="en-US" sz="2400" dirty="0" smtClean="0"/>
          </a:p>
          <a:p>
            <a:r>
              <a:rPr lang="en-US" sz="2400" dirty="0" smtClean="0"/>
              <a:t>For </a:t>
            </a:r>
            <a:r>
              <a:rPr lang="en-US" sz="2400" dirty="0"/>
              <a:t>instance, in the operating system console, it's not uncommon to find the </a:t>
            </a:r>
            <a:r>
              <a:rPr lang="en-US" sz="2400" dirty="0" smtClean="0"/>
              <a:t>usage</a:t>
            </a:r>
            <a:endParaRPr lang="en-US" sz="2400" dirty="0" smtClean="0"/>
          </a:p>
          <a:p>
            <a:r>
              <a:rPr lang="en-US" sz="2400" dirty="0" smtClean="0"/>
              <a:t>of </a:t>
            </a:r>
            <a:r>
              <a:rPr lang="en-US" sz="2400" dirty="0"/>
              <a:t>the asterisk (*) or the question mark (?) to find files.</a:t>
            </a:r>
            <a:endParaRPr lang="en-US" sz="2400" dirty="0"/>
          </a:p>
        </p:txBody>
      </p:sp>
      <p:sp>
        <p:nvSpPr>
          <p:cNvPr id="5" name="TextBox 4"/>
          <p:cNvSpPr txBox="1"/>
          <p:nvPr/>
        </p:nvSpPr>
        <p:spPr>
          <a:xfrm>
            <a:off x="484094" y="3052482"/>
            <a:ext cx="2238113" cy="2308324"/>
          </a:xfrm>
          <a:prstGeom prst="rect">
            <a:avLst/>
          </a:prstGeom>
          <a:noFill/>
        </p:spPr>
        <p:txBody>
          <a:bodyPr wrap="none" rtlCol="0">
            <a:spAutoFit/>
          </a:bodyPr>
          <a:lstStyle/>
          <a:p>
            <a:r>
              <a:rPr lang="en-US" sz="2400" dirty="0" err="1"/>
              <a:t>file?.</a:t>
            </a:r>
            <a:r>
              <a:rPr lang="en-US" sz="2400" dirty="0" err="1" smtClean="0"/>
              <a:t>xml</a:t>
            </a:r>
            <a:endParaRPr lang="en-US" sz="2400" dirty="0" smtClean="0"/>
          </a:p>
          <a:p>
            <a:r>
              <a:rPr lang="en-US" sz="2400" dirty="0"/>
              <a:t> </a:t>
            </a:r>
            <a:r>
              <a:rPr lang="en-US" sz="2400" dirty="0" smtClean="0"/>
              <a:t>     </a:t>
            </a:r>
            <a:endParaRPr lang="en-US" sz="2400" dirty="0" smtClean="0"/>
          </a:p>
          <a:p>
            <a:r>
              <a:rPr lang="en-US" sz="2400" dirty="0"/>
              <a:t> </a:t>
            </a:r>
            <a:r>
              <a:rPr lang="en-US" sz="2400" dirty="0" smtClean="0"/>
              <a:t>           file1.xml</a:t>
            </a:r>
            <a:endParaRPr lang="en-US" sz="2400" dirty="0" smtClean="0"/>
          </a:p>
          <a:p>
            <a:r>
              <a:rPr lang="en-US" sz="2400" dirty="0"/>
              <a:t> </a:t>
            </a:r>
            <a:r>
              <a:rPr lang="en-US" sz="2400" dirty="0" smtClean="0"/>
              <a:t>           file2.xml</a:t>
            </a:r>
            <a:endParaRPr lang="en-US" sz="2400" dirty="0" smtClean="0"/>
          </a:p>
          <a:p>
            <a:endParaRPr lang="en-US" sz="2400" dirty="0"/>
          </a:p>
          <a:p>
            <a:r>
              <a:rPr lang="en-US" sz="2400" dirty="0" smtClean="0"/>
              <a:t>            file99.xml</a:t>
            </a:r>
            <a:endParaRPr lang="en-US" sz="2400" dirty="0"/>
          </a:p>
        </p:txBody>
      </p:sp>
      <p:sp>
        <p:nvSpPr>
          <p:cNvPr id="6" name="TextBox 5"/>
          <p:cNvSpPr txBox="1"/>
          <p:nvPr/>
        </p:nvSpPr>
        <p:spPr>
          <a:xfrm>
            <a:off x="6575612" y="3052482"/>
            <a:ext cx="2566728" cy="2308324"/>
          </a:xfrm>
          <a:prstGeom prst="rect">
            <a:avLst/>
          </a:prstGeom>
          <a:noFill/>
        </p:spPr>
        <p:txBody>
          <a:bodyPr wrap="none" rtlCol="0">
            <a:spAutoFit/>
          </a:bodyPr>
          <a:lstStyle/>
          <a:p>
            <a:r>
              <a:rPr lang="en-US" sz="2400" dirty="0" smtClean="0"/>
              <a:t>file</a:t>
            </a:r>
            <a:r>
              <a:rPr lang="en-US" sz="2400" dirty="0"/>
              <a:t>*.</a:t>
            </a:r>
            <a:r>
              <a:rPr lang="en-US" sz="2400" dirty="0" smtClean="0"/>
              <a:t>xml</a:t>
            </a:r>
            <a:endParaRPr lang="en-US" sz="2400" dirty="0" smtClean="0"/>
          </a:p>
          <a:p>
            <a:endParaRPr lang="en-US" sz="2400" dirty="0"/>
          </a:p>
          <a:p>
            <a:r>
              <a:rPr lang="en-US" sz="2400" dirty="0" smtClean="0"/>
              <a:t>           files.xml</a:t>
            </a:r>
            <a:endParaRPr lang="en-US" sz="2400" dirty="0" smtClean="0"/>
          </a:p>
          <a:p>
            <a:r>
              <a:rPr lang="en-US" sz="2400" dirty="0"/>
              <a:t> </a:t>
            </a:r>
            <a:r>
              <a:rPr lang="en-US" sz="2400" dirty="0" smtClean="0"/>
              <a:t>          filename.xml</a:t>
            </a:r>
            <a:endParaRPr lang="en-US" sz="2400" dirty="0" smtClean="0"/>
          </a:p>
          <a:p>
            <a:r>
              <a:rPr lang="en-US" sz="2400" dirty="0"/>
              <a:t> </a:t>
            </a:r>
            <a:r>
              <a:rPr lang="en-US" sz="2400" dirty="0" smtClean="0"/>
              <a:t>          file_dup.xml</a:t>
            </a:r>
            <a:endParaRPr lang="en-US" sz="2400" dirty="0" smtClean="0"/>
          </a:p>
          <a:p>
            <a:r>
              <a:rPr lang="en-US" sz="2400" dirty="0"/>
              <a:t> </a:t>
            </a:r>
            <a:r>
              <a:rPr lang="en-US" sz="2400" dirty="0" smtClean="0"/>
              <a:t>          file123.xml</a:t>
            </a:r>
            <a:endParaRPr lang="en-US" sz="2400" dirty="0"/>
          </a:p>
        </p:txBody>
      </p:sp>
      <p:sp>
        <p:nvSpPr>
          <p:cNvPr id="9" name="TextBox 8"/>
          <p:cNvSpPr txBox="1"/>
          <p:nvPr/>
        </p:nvSpPr>
        <p:spPr>
          <a:xfrm>
            <a:off x="484094" y="5821652"/>
            <a:ext cx="9599166" cy="461665"/>
          </a:xfrm>
          <a:prstGeom prst="rect">
            <a:avLst/>
          </a:prstGeom>
          <a:noFill/>
        </p:spPr>
        <p:txBody>
          <a:bodyPr wrap="none" rtlCol="0">
            <a:spAutoFit/>
          </a:bodyPr>
          <a:lstStyle/>
          <a:p>
            <a:r>
              <a:rPr lang="en-US" sz="2400" dirty="0" smtClean="0"/>
              <a:t>Two </a:t>
            </a:r>
            <a:r>
              <a:rPr lang="en-US" sz="2400" dirty="0"/>
              <a:t>kind of components: </a:t>
            </a:r>
            <a:r>
              <a:rPr lang="en-US" sz="2400" dirty="0">
                <a:solidFill>
                  <a:srgbClr val="C00000"/>
                </a:solidFill>
              </a:rPr>
              <a:t>literals</a:t>
            </a:r>
            <a:r>
              <a:rPr lang="en-US" sz="2400" dirty="0"/>
              <a:t> (file and .xml) and </a:t>
            </a:r>
            <a:r>
              <a:rPr lang="en-US" sz="2400" dirty="0">
                <a:solidFill>
                  <a:srgbClr val="C00000"/>
                </a:solidFill>
              </a:rPr>
              <a:t>metacharacters </a:t>
            </a:r>
            <a:r>
              <a:rPr lang="en-US" sz="2400" dirty="0"/>
              <a:t>(? or *).</a:t>
            </a:r>
            <a:endParaRPr lang="en-US" sz="2400" dirty="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7" name="TextBox 6"/>
          <p:cNvSpPr txBox="1"/>
          <p:nvPr/>
        </p:nvSpPr>
        <p:spPr>
          <a:xfrm>
            <a:off x="456227" y="793377"/>
            <a:ext cx="1077539" cy="461665"/>
          </a:xfrm>
          <a:prstGeom prst="rect">
            <a:avLst/>
          </a:prstGeom>
          <a:noFill/>
        </p:spPr>
        <p:txBody>
          <a:bodyPr wrap="none" rtlCol="0">
            <a:spAutoFit/>
          </a:bodyPr>
          <a:lstStyle/>
          <a:p>
            <a:r>
              <a:rPr lang="en-US" sz="2400" u="sng" dirty="0"/>
              <a:t>Literals</a:t>
            </a:r>
            <a:endParaRPr lang="en-US" sz="2400" u="sng" dirty="0"/>
          </a:p>
        </p:txBody>
      </p:sp>
      <p:sp>
        <p:nvSpPr>
          <p:cNvPr id="8" name="TextBox 7"/>
          <p:cNvSpPr txBox="1"/>
          <p:nvPr/>
        </p:nvSpPr>
        <p:spPr>
          <a:xfrm>
            <a:off x="456227" y="1492081"/>
            <a:ext cx="9229706" cy="830997"/>
          </a:xfrm>
          <a:prstGeom prst="rect">
            <a:avLst/>
          </a:prstGeom>
          <a:noFill/>
        </p:spPr>
        <p:txBody>
          <a:bodyPr wrap="none" rtlCol="0">
            <a:spAutoFit/>
          </a:bodyPr>
          <a:lstStyle/>
          <a:p>
            <a:r>
              <a:rPr lang="en-US" sz="2400" dirty="0"/>
              <a:t>Literals are the simplest form of pattern matching in regular expressions</a:t>
            </a:r>
            <a:r>
              <a:rPr lang="en-US" sz="2400" dirty="0" smtClean="0"/>
              <a:t>.</a:t>
            </a:r>
            <a:endParaRPr lang="en-US" sz="2400" dirty="0" smtClean="0"/>
          </a:p>
          <a:p>
            <a:r>
              <a:rPr lang="en-US" sz="2400" dirty="0"/>
              <a:t>They will simply succeed whenever that literal is found. </a:t>
            </a:r>
            <a:endParaRPr lang="en-US" sz="2400" dirty="0"/>
          </a:p>
        </p:txBody>
      </p:sp>
      <p:sp>
        <p:nvSpPr>
          <p:cNvPr id="10" name="TextBox 9"/>
          <p:cNvSpPr txBox="1"/>
          <p:nvPr/>
        </p:nvSpPr>
        <p:spPr>
          <a:xfrm>
            <a:off x="456227" y="2550805"/>
            <a:ext cx="9240094" cy="1200329"/>
          </a:xfrm>
          <a:prstGeom prst="rect">
            <a:avLst/>
          </a:prstGeom>
          <a:noFill/>
        </p:spPr>
        <p:txBody>
          <a:bodyPr wrap="none" rtlCol="0">
            <a:spAutoFit/>
          </a:bodyPr>
          <a:lstStyle/>
          <a:p>
            <a:r>
              <a:rPr lang="en-US" sz="2400" dirty="0"/>
              <a:t>“The quick brown fox jumps over the lazy </a:t>
            </a:r>
            <a:r>
              <a:rPr lang="en-US" sz="2400" dirty="0" smtClean="0"/>
              <a:t>dog”          /fox/   -&gt;   one result</a:t>
            </a:r>
            <a:endParaRPr lang="en-US" sz="2400" dirty="0" smtClean="0"/>
          </a:p>
          <a:p>
            <a:r>
              <a:rPr lang="en-US" sz="2400" dirty="0" smtClean="0"/>
              <a:t>“To </a:t>
            </a:r>
            <a:r>
              <a:rPr lang="en-US" sz="2400" dirty="0"/>
              <a:t>be, or not to </a:t>
            </a:r>
            <a:r>
              <a:rPr lang="en-US" sz="2400" dirty="0" smtClean="0"/>
              <a:t>be”         /be/   -&gt;  gives 2 results</a:t>
            </a:r>
            <a:endParaRPr lang="en-US" sz="2400" dirty="0" smtClean="0"/>
          </a:p>
          <a:p>
            <a:r>
              <a:rPr lang="en-US" sz="2400" dirty="0" smtClean="0"/>
              <a:t> “this </a:t>
            </a:r>
            <a:r>
              <a:rPr lang="en-US" sz="2400" dirty="0"/>
              <a:t>is outside (this is inside</a:t>
            </a:r>
            <a:r>
              <a:rPr lang="en-US" sz="2400" dirty="0" smtClean="0"/>
              <a:t>)”    /this is inside/    -&gt;  ignores parenthesis</a:t>
            </a:r>
            <a:endParaRPr lang="en-US" sz="2400" dirty="0"/>
          </a:p>
        </p:txBody>
      </p:sp>
      <p:sp>
        <p:nvSpPr>
          <p:cNvPr id="11" name="TextBox 10"/>
          <p:cNvSpPr txBox="1"/>
          <p:nvPr/>
        </p:nvSpPr>
        <p:spPr>
          <a:xfrm>
            <a:off x="497684" y="4128248"/>
            <a:ext cx="6489725" cy="461665"/>
          </a:xfrm>
          <a:prstGeom prst="rect">
            <a:avLst/>
          </a:prstGeom>
          <a:noFill/>
        </p:spPr>
        <p:txBody>
          <a:bodyPr wrap="none" rtlCol="0">
            <a:spAutoFit/>
          </a:bodyPr>
          <a:lstStyle/>
          <a:p>
            <a:r>
              <a:rPr lang="en-US" sz="2400" dirty="0"/>
              <a:t>We can use metacharacters as if they were literals.</a:t>
            </a:r>
            <a:endParaRPr lang="en-US" sz="2400" dirty="0"/>
          </a:p>
        </p:txBody>
      </p:sp>
      <p:sp>
        <p:nvSpPr>
          <p:cNvPr id="12" name="TextBox 11"/>
          <p:cNvSpPr txBox="1"/>
          <p:nvPr/>
        </p:nvSpPr>
        <p:spPr>
          <a:xfrm>
            <a:off x="970053" y="4736194"/>
            <a:ext cx="8548302" cy="461665"/>
          </a:xfrm>
          <a:prstGeom prst="rect">
            <a:avLst/>
          </a:prstGeom>
          <a:noFill/>
        </p:spPr>
        <p:txBody>
          <a:bodyPr wrap="none" rtlCol="0">
            <a:spAutoFit/>
          </a:bodyPr>
          <a:lstStyle/>
          <a:p>
            <a:pPr marL="342900" indent="-342900">
              <a:buFont typeface="Arial" panose="020B0604020202020204" pitchFamily="34" charset="0"/>
              <a:buChar char="•"/>
            </a:pPr>
            <a:r>
              <a:rPr lang="en-US" sz="2400" dirty="0"/>
              <a:t>Escape the metacharacters by preceding them with a backslash. </a:t>
            </a:r>
            <a:endParaRPr lang="en-US" sz="2400" dirty="0"/>
          </a:p>
        </p:txBody>
      </p:sp>
      <p:sp>
        <p:nvSpPr>
          <p:cNvPr id="13" name="TextBox 12"/>
          <p:cNvSpPr txBox="1"/>
          <p:nvPr/>
        </p:nvSpPr>
        <p:spPr>
          <a:xfrm>
            <a:off x="970053" y="5197859"/>
            <a:ext cx="10017038"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use the </a:t>
            </a:r>
            <a:r>
              <a:rPr lang="en-US" sz="2400" dirty="0" err="1">
                <a:solidFill>
                  <a:srgbClr val="C00000"/>
                </a:solidFill>
              </a:rPr>
              <a:t>re.escape</a:t>
            </a:r>
            <a:r>
              <a:rPr lang="en-US" sz="2400" dirty="0"/>
              <a:t> method to escape non-alphanumeric characters that may </a:t>
            </a:r>
            <a:endParaRPr lang="en-US" sz="2400" dirty="0" smtClean="0"/>
          </a:p>
          <a:p>
            <a:r>
              <a:rPr lang="en-US" sz="2400" dirty="0"/>
              <a:t> </a:t>
            </a:r>
            <a:r>
              <a:rPr lang="en-US" sz="2400" dirty="0" smtClean="0"/>
              <a:t>    appear </a:t>
            </a:r>
            <a:r>
              <a:rPr lang="en-US" sz="2400" dirty="0"/>
              <a:t>in the expression</a:t>
            </a:r>
            <a:endParaRPr lang="en-US" sz="2400" dirty="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Rectangle 1"/>
          <p:cNvSpPr>
            <a:spLocks noChangeArrowheads="1"/>
          </p:cNvSpPr>
          <p:nvPr/>
        </p:nvSpPr>
        <p:spPr bwMode="auto">
          <a:xfrm>
            <a:off x="8296835" y="1120563"/>
            <a:ext cx="2529163"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400" b="0" i="0" u="none" strike="noStrike" cap="none" normalizeH="0" baseline="0" dirty="0" smtClean="0">
                <a:ln>
                  <a:noFill/>
                </a:ln>
                <a:solidFill>
                  <a:srgbClr val="0033B3"/>
                </a:solidFill>
                <a:effectLst/>
                <a:cs typeface="Consolas" panose="020B0609020204030204" pitchFamily="49" charset="0"/>
              </a:rPr>
              <a:t>import </a:t>
            </a:r>
            <a:r>
              <a:rPr kumimoji="0" lang="en-US" sz="2400" b="0" i="0" u="none" strike="noStrike" cap="none" normalizeH="0" baseline="0" dirty="0" smtClean="0">
                <a:ln>
                  <a:noFill/>
                </a:ln>
                <a:solidFill>
                  <a:srgbClr val="080808"/>
                </a:solidFill>
                <a:effectLst/>
                <a:cs typeface="Consolas" panose="020B0609020204030204" pitchFamily="49" charset="0"/>
              </a:rPr>
              <a:t>re</a:t>
            </a:r>
            <a:endParaRPr kumimoji="0" lang="en-US" sz="2400" b="0" i="0" u="none" strike="noStrike" cap="none" normalizeH="0" baseline="0" dirty="0" smtClean="0">
              <a:ln>
                <a:noFill/>
              </a:ln>
              <a:solidFill>
                <a:srgbClr val="080808"/>
              </a:solidFill>
              <a:effectLst/>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re.sub()</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re.search()</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re.match()</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re.fullmatch()</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re.compile()</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re.escape()</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re.findall()</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re.finditer()</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re.purge()</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re.split()</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re.subn()</a:t>
            </a:r>
            <a:br>
              <a:rPr kumimoji="0" lang="en-US" sz="2400" b="0" i="0" u="none" strike="noStrike" cap="none" normalizeH="0" baseline="0" dirty="0" smtClean="0">
                <a:ln>
                  <a:noFill/>
                </a:ln>
                <a:solidFill>
                  <a:srgbClr val="080808"/>
                </a:solidFill>
                <a:effectLst/>
                <a:cs typeface="Consolas" panose="020B0609020204030204" pitchFamily="49" charset="0"/>
              </a:rPr>
            </a:br>
            <a:r>
              <a:rPr kumimoji="0" lang="en-US" sz="2400" b="0" i="0" u="none" strike="noStrike" cap="none" normalizeH="0" baseline="0" dirty="0" smtClean="0">
                <a:ln>
                  <a:noFill/>
                </a:ln>
                <a:solidFill>
                  <a:srgbClr val="080808"/>
                </a:solidFill>
                <a:effectLst/>
                <a:cs typeface="Consolas" panose="020B0609020204030204" pitchFamily="49" charset="0"/>
              </a:rPr>
              <a:t>re.template()</a:t>
            </a:r>
            <a:endParaRPr kumimoji="0" lang="en-US" sz="2400" b="0" i="0" u="none" strike="noStrike" cap="none" normalizeH="0" baseline="0" dirty="0" smtClean="0">
              <a:ln>
                <a:noFill/>
              </a:ln>
              <a:solidFill>
                <a:schemeClr val="tx1"/>
              </a:solidFill>
              <a:effectLst/>
            </a:endParaRPr>
          </a:p>
        </p:txBody>
      </p:sp>
      <p:sp>
        <p:nvSpPr>
          <p:cNvPr id="5" name="Rectangle 4"/>
          <p:cNvSpPr/>
          <p:nvPr/>
        </p:nvSpPr>
        <p:spPr>
          <a:xfrm>
            <a:off x="439269" y="1070368"/>
            <a:ext cx="6445624" cy="2308324"/>
          </a:xfrm>
          <a:prstGeom prst="rect">
            <a:avLst/>
          </a:prstGeom>
        </p:spPr>
        <p:txBody>
          <a:bodyPr wrap="square">
            <a:spAutoFit/>
          </a:bodyPr>
          <a:lstStyle/>
          <a:p>
            <a:r>
              <a:rPr lang="en-US" sz="2400" dirty="0"/>
              <a:t>The most common uses of regular expressions are:</a:t>
            </a:r>
            <a:endParaRPr lang="en-US" sz="2400" dirty="0"/>
          </a:p>
          <a:p>
            <a:endParaRPr lang="en-US" sz="2400" dirty="0"/>
          </a:p>
          <a:p>
            <a:r>
              <a:rPr lang="en-US" sz="2400" dirty="0"/>
              <a:t>1. Search a string (search and match)</a:t>
            </a:r>
            <a:endParaRPr lang="en-US" sz="2400" dirty="0"/>
          </a:p>
          <a:p>
            <a:r>
              <a:rPr lang="en-US" sz="2400" dirty="0"/>
              <a:t>2. Finding a string (findall)</a:t>
            </a:r>
            <a:endParaRPr lang="en-US" sz="2400" dirty="0"/>
          </a:p>
          <a:p>
            <a:r>
              <a:rPr lang="en-US" sz="2400" dirty="0"/>
              <a:t>3. Break string into a sub strings (split)</a:t>
            </a:r>
            <a:endParaRPr lang="en-US" sz="2400" dirty="0"/>
          </a:p>
          <a:p>
            <a:r>
              <a:rPr lang="en-US" sz="2400" dirty="0"/>
              <a:t>4. Replace part of a string (sub)</a:t>
            </a:r>
            <a:endParaRPr lang="en-US" sz="2400" dirty="0"/>
          </a:p>
        </p:txBody>
      </p:sp>
      <p:sp>
        <p:nvSpPr>
          <p:cNvPr id="10" name="Rectangle 9"/>
          <p:cNvSpPr/>
          <p:nvPr/>
        </p:nvSpPr>
        <p:spPr>
          <a:xfrm>
            <a:off x="439269" y="4139164"/>
            <a:ext cx="6096001" cy="830997"/>
          </a:xfrm>
          <a:prstGeom prst="rect">
            <a:avLst/>
          </a:prstGeom>
        </p:spPr>
        <p:txBody>
          <a:bodyPr>
            <a:spAutoFit/>
          </a:bodyPr>
          <a:lstStyle/>
          <a:p>
            <a:r>
              <a:rPr lang="en-US" sz="2400" dirty="0"/>
              <a:t>The ‘re’ package provides multiple methods to perform queries on an input string.</a:t>
            </a:r>
            <a:endParaRPr lang="en-US" sz="2400" dirty="0"/>
          </a:p>
        </p:txBody>
      </p:sp>
    </p:spTree>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6288460" y="989483"/>
            <a:ext cx="5343525" cy="3514725"/>
          </a:xfrm>
          <a:prstGeom prst="rect">
            <a:avLst/>
          </a:prstGeom>
        </p:spPr>
      </p:pic>
      <p:pic>
        <p:nvPicPr>
          <p:cNvPr id="3" name="Picture 2"/>
          <p:cNvPicPr>
            <a:picLocks noChangeAspect="1"/>
          </p:cNvPicPr>
          <p:nvPr/>
        </p:nvPicPr>
        <p:blipFill>
          <a:blip r:embed="rId2"/>
          <a:stretch>
            <a:fillRect/>
          </a:stretch>
        </p:blipFill>
        <p:spPr>
          <a:xfrm>
            <a:off x="91068" y="13481"/>
            <a:ext cx="2438095" cy="542857"/>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Box 4"/>
          <p:cNvSpPr txBox="1"/>
          <p:nvPr/>
        </p:nvSpPr>
        <p:spPr>
          <a:xfrm>
            <a:off x="785360" y="4927828"/>
            <a:ext cx="9394238" cy="1569660"/>
          </a:xfrm>
          <a:prstGeom prst="rect">
            <a:avLst/>
          </a:prstGeom>
          <a:noFill/>
        </p:spPr>
        <p:txBody>
          <a:bodyPr wrap="none" rtlCol="0">
            <a:spAutoFit/>
          </a:bodyPr>
          <a:lstStyle/>
          <a:p>
            <a:r>
              <a:rPr lang="en-US" sz="2400" dirty="0" err="1"/>
              <a:t>re.compile</a:t>
            </a:r>
            <a:r>
              <a:rPr lang="en-US" sz="2400" dirty="0"/>
              <a:t>(pattern, flags=0</a:t>
            </a:r>
            <a:r>
              <a:rPr lang="en-US" sz="2400" dirty="0" smtClean="0"/>
              <a:t>)</a:t>
            </a:r>
            <a:endParaRPr lang="en-US" sz="2400" dirty="0" smtClean="0"/>
          </a:p>
          <a:p>
            <a:endParaRPr lang="en-US" sz="2400" dirty="0"/>
          </a:p>
          <a:p>
            <a:r>
              <a:rPr lang="en-US" sz="2400" dirty="0"/>
              <a:t>   Compile a regular expression pattern into a regular expression object, </a:t>
            </a:r>
            <a:endParaRPr lang="en-US" sz="2400" dirty="0" smtClean="0"/>
          </a:p>
          <a:p>
            <a:r>
              <a:rPr lang="en-US" sz="2400" dirty="0"/>
              <a:t> </a:t>
            </a:r>
            <a:r>
              <a:rPr lang="en-US" sz="2400" dirty="0" smtClean="0"/>
              <a:t>  which </a:t>
            </a:r>
            <a:r>
              <a:rPr lang="en-US" sz="2400" dirty="0"/>
              <a:t>can be used for matching using its match() and search() methods   </a:t>
            </a:r>
            <a:endParaRPr lang="en-US" sz="2400" dirty="0"/>
          </a:p>
        </p:txBody>
      </p:sp>
      <p:pic>
        <p:nvPicPr>
          <p:cNvPr id="6" name="Picture 5"/>
          <p:cNvPicPr>
            <a:picLocks noChangeAspect="1"/>
          </p:cNvPicPr>
          <p:nvPr/>
        </p:nvPicPr>
        <p:blipFill>
          <a:blip r:embed="rId4"/>
          <a:stretch>
            <a:fillRect/>
          </a:stretch>
        </p:blipFill>
        <p:spPr>
          <a:xfrm>
            <a:off x="281829" y="979958"/>
            <a:ext cx="5200650" cy="3524250"/>
          </a:xfrm>
          <a:prstGeom prst="rect">
            <a:avLst/>
          </a:prstGeom>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6" name="Rectangle 5"/>
          <p:cNvSpPr/>
          <p:nvPr/>
        </p:nvSpPr>
        <p:spPr>
          <a:xfrm>
            <a:off x="640978" y="1068737"/>
            <a:ext cx="11201399" cy="3785652"/>
          </a:xfrm>
          <a:prstGeom prst="rect">
            <a:avLst/>
          </a:prstGeom>
        </p:spPr>
        <p:txBody>
          <a:bodyPr wrap="square">
            <a:spAutoFit/>
          </a:bodyPr>
          <a:lstStyle/>
          <a:p>
            <a:r>
              <a:rPr lang="en-US" sz="2400" b="1" u="sng" dirty="0" err="1" smtClean="0"/>
              <a:t>re.compile</a:t>
            </a:r>
            <a:r>
              <a:rPr lang="en-US" sz="2400" b="1" u="sng" dirty="0" smtClean="0"/>
              <a:t>()</a:t>
            </a:r>
            <a:endParaRPr lang="en-US" sz="2400" b="1" u="sng" dirty="0"/>
          </a:p>
          <a:p>
            <a:endParaRPr lang="en-US" sz="2400" dirty="0" smtClean="0"/>
          </a:p>
          <a:p>
            <a:r>
              <a:rPr lang="en-US" sz="2400" dirty="0" smtClean="0"/>
              <a:t>import </a:t>
            </a:r>
            <a:r>
              <a:rPr lang="en-US" sz="2400" dirty="0"/>
              <a:t>re</a:t>
            </a:r>
            <a:endParaRPr lang="en-US" sz="2400" dirty="0"/>
          </a:p>
          <a:p>
            <a:endParaRPr lang="en-US" sz="2400" dirty="0"/>
          </a:p>
          <a:p>
            <a:r>
              <a:rPr lang="en-US" sz="2400" dirty="0" err="1"/>
              <a:t>text_to_search</a:t>
            </a:r>
            <a:r>
              <a:rPr lang="en-US" sz="2400" dirty="0"/>
              <a:t> = "</a:t>
            </a:r>
            <a:r>
              <a:rPr lang="en-US" sz="2400" dirty="0" err="1"/>
              <a:t>abcdefghijklmnopqrstuvwxyz</a:t>
            </a:r>
            <a:r>
              <a:rPr lang="en-US" sz="2400" dirty="0"/>
              <a:t>"</a:t>
            </a:r>
            <a:endParaRPr lang="en-US" sz="2400" dirty="0"/>
          </a:p>
          <a:p>
            <a:r>
              <a:rPr lang="en-US" sz="2400" dirty="0" smtClean="0"/>
              <a:t>pattern </a:t>
            </a:r>
            <a:r>
              <a:rPr lang="en-US" sz="2400" dirty="0"/>
              <a:t>= </a:t>
            </a:r>
            <a:r>
              <a:rPr lang="en-US" sz="2400" dirty="0" err="1"/>
              <a:t>re.compile</a:t>
            </a:r>
            <a:r>
              <a:rPr lang="en-US" sz="2400" dirty="0"/>
              <a:t>(</a:t>
            </a:r>
            <a:r>
              <a:rPr lang="en-US" sz="2400" dirty="0" err="1"/>
              <a:t>r'abc</a:t>
            </a:r>
            <a:r>
              <a:rPr lang="en-US" sz="2400" dirty="0"/>
              <a:t>')</a:t>
            </a:r>
            <a:endParaRPr lang="en-US" sz="2400" dirty="0"/>
          </a:p>
          <a:p>
            <a:r>
              <a:rPr lang="en-US" sz="2400" dirty="0" smtClean="0"/>
              <a:t>res </a:t>
            </a:r>
            <a:r>
              <a:rPr lang="en-US" sz="2400" dirty="0"/>
              <a:t>= </a:t>
            </a:r>
            <a:r>
              <a:rPr lang="en-US" sz="2400" dirty="0" err="1"/>
              <a:t>re.match</a:t>
            </a:r>
            <a:r>
              <a:rPr lang="en-US" sz="2400" dirty="0"/>
              <a:t>(pattern, </a:t>
            </a:r>
            <a:r>
              <a:rPr lang="en-US" sz="2400" dirty="0" err="1"/>
              <a:t>text_to_search</a:t>
            </a:r>
            <a:r>
              <a:rPr lang="en-US" sz="2400" dirty="0"/>
              <a:t>)</a:t>
            </a:r>
            <a:endParaRPr lang="en-US" sz="2400" dirty="0"/>
          </a:p>
          <a:p>
            <a:r>
              <a:rPr lang="en-US" sz="2400" dirty="0" smtClean="0"/>
              <a:t>print(res</a:t>
            </a:r>
            <a:r>
              <a:rPr lang="en-US" sz="2400" dirty="0"/>
              <a:t>)</a:t>
            </a:r>
            <a:endParaRPr lang="en-US" sz="2400" dirty="0"/>
          </a:p>
          <a:p>
            <a:r>
              <a:rPr lang="en-US" sz="2400" dirty="0" smtClean="0"/>
              <a:t>print(type(pattern</a:t>
            </a:r>
            <a:r>
              <a:rPr lang="en-US" sz="2400" dirty="0"/>
              <a:t>))</a:t>
            </a:r>
            <a:endParaRPr lang="en-US" sz="2400" dirty="0"/>
          </a:p>
          <a:p>
            <a:r>
              <a:rPr lang="en-US" sz="2400" dirty="0" smtClean="0"/>
              <a:t>print(pattern</a:t>
            </a:r>
            <a:r>
              <a:rPr lang="en-US" sz="2400" dirty="0"/>
              <a:t>)</a:t>
            </a:r>
            <a:endParaRPr lang="en-US" sz="2400" dirty="0"/>
          </a:p>
        </p:txBody>
      </p:sp>
      <p:sp>
        <p:nvSpPr>
          <p:cNvPr id="4" name="Rectangle 3"/>
          <p:cNvSpPr/>
          <p:nvPr/>
        </p:nvSpPr>
        <p:spPr>
          <a:xfrm>
            <a:off x="5522259" y="4265979"/>
            <a:ext cx="6096000" cy="2308324"/>
          </a:xfrm>
          <a:prstGeom prst="rect">
            <a:avLst/>
          </a:prstGeom>
        </p:spPr>
        <p:txBody>
          <a:bodyPr>
            <a:spAutoFit/>
          </a:bodyPr>
          <a:lstStyle/>
          <a:p>
            <a:r>
              <a:rPr lang="en-US" sz="2400" dirty="0"/>
              <a:t>&lt;re.Match object; span=(0, 3), match='abc'&gt;</a:t>
            </a:r>
            <a:endParaRPr lang="en-US" sz="2400" dirty="0"/>
          </a:p>
          <a:p>
            <a:r>
              <a:rPr lang="en-US" sz="2400" dirty="0"/>
              <a:t>&lt;class 're.Pattern'&gt;</a:t>
            </a:r>
            <a:endParaRPr lang="en-US" sz="2400" dirty="0"/>
          </a:p>
          <a:p>
            <a:r>
              <a:rPr lang="en-US" sz="2400" dirty="0"/>
              <a:t>re.compile('abc</a:t>
            </a:r>
            <a:r>
              <a:rPr lang="en-US" sz="2400" dirty="0" smtClean="0"/>
              <a:t>')</a:t>
            </a:r>
            <a:endParaRPr lang="en-US" sz="2400" dirty="0" smtClean="0"/>
          </a:p>
          <a:p>
            <a:endParaRPr lang="en-US" sz="2400" dirty="0"/>
          </a:p>
          <a:p>
            <a:r>
              <a:rPr lang="en-US" sz="2400" dirty="0" smtClean="0"/>
              <a:t>##   try   </a:t>
            </a:r>
            <a:r>
              <a:rPr lang="en-US" sz="2400" dirty="0" err="1" smtClean="0"/>
              <a:t>re.compile</a:t>
            </a:r>
            <a:r>
              <a:rPr lang="en-US" sz="2400" dirty="0" smtClean="0"/>
              <a:t>(r</a:t>
            </a:r>
            <a:r>
              <a:rPr lang="en-US" sz="2400" dirty="0"/>
              <a:t>'\</a:t>
            </a:r>
            <a:r>
              <a:rPr lang="en-US" sz="2400" dirty="0" err="1"/>
              <a:t>tabc</a:t>
            </a:r>
            <a:r>
              <a:rPr lang="en-US" sz="2400" dirty="0" smtClean="0"/>
              <a:t>')</a:t>
            </a:r>
            <a:endParaRPr lang="en-US" sz="2400" dirty="0" smtClean="0"/>
          </a:p>
          <a:p>
            <a:r>
              <a:rPr lang="en-US" sz="2400" dirty="0" smtClean="0"/>
              <a:t>##  print(</a:t>
            </a:r>
            <a:r>
              <a:rPr lang="en-US" sz="2400" dirty="0" err="1" smtClean="0"/>
              <a:t>text_to_search</a:t>
            </a:r>
            <a:r>
              <a:rPr lang="en-US" sz="2400" dirty="0" smtClean="0"/>
              <a:t>[0:3])</a:t>
            </a:r>
            <a:endParaRPr lang="en-US" sz="2400" dirty="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6" name="Rectangle 5"/>
          <p:cNvSpPr/>
          <p:nvPr/>
        </p:nvSpPr>
        <p:spPr>
          <a:xfrm>
            <a:off x="667872" y="1216655"/>
            <a:ext cx="11201399" cy="4770537"/>
          </a:xfrm>
          <a:prstGeom prst="rect">
            <a:avLst/>
          </a:prstGeom>
        </p:spPr>
        <p:txBody>
          <a:bodyPr wrap="square">
            <a:spAutoFit/>
          </a:bodyPr>
          <a:lstStyle/>
          <a:p>
            <a:r>
              <a:rPr lang="en-US" sz="2400" b="1" u="sng" dirty="0" err="1" smtClean="0"/>
              <a:t>re.match</a:t>
            </a:r>
            <a:r>
              <a:rPr lang="en-US" sz="2400" b="1" u="sng" dirty="0" smtClean="0"/>
              <a:t>()</a:t>
            </a:r>
            <a:endParaRPr lang="en-US" sz="2400" b="1" u="sng" dirty="0" smtClean="0"/>
          </a:p>
          <a:p>
            <a:endParaRPr lang="en-US" sz="2400" dirty="0"/>
          </a:p>
          <a:p>
            <a:r>
              <a:rPr lang="en-US" sz="2400" dirty="0"/>
              <a:t>re.match(pattern, string, flags=0)</a:t>
            </a:r>
            <a:endParaRPr lang="en-US" sz="2400" dirty="0"/>
          </a:p>
          <a:p>
            <a:endParaRPr lang="en-US" sz="2400" dirty="0" smtClean="0"/>
          </a:p>
          <a:p>
            <a:r>
              <a:rPr lang="en-US" sz="2400" dirty="0" smtClean="0"/>
              <a:t>This </a:t>
            </a:r>
            <a:r>
              <a:rPr lang="en-US" sz="2400" dirty="0"/>
              <a:t>method finds </a:t>
            </a:r>
            <a:r>
              <a:rPr lang="en-US" sz="2400" dirty="0" smtClean="0"/>
              <a:t>matching pattern </a:t>
            </a:r>
            <a:r>
              <a:rPr lang="en-US" sz="2400" dirty="0" smtClean="0"/>
              <a:t>if </a:t>
            </a:r>
            <a:r>
              <a:rPr lang="en-US" sz="2400" dirty="0"/>
              <a:t>it occurs at start of the </a:t>
            </a:r>
            <a:r>
              <a:rPr lang="en-US" sz="2400" dirty="0" smtClean="0"/>
              <a:t>string</a:t>
            </a:r>
            <a:r>
              <a:rPr lang="en-US" sz="2400" dirty="0" smtClean="0"/>
              <a:t> only.</a:t>
            </a:r>
            <a:endParaRPr lang="en-US" sz="2400" dirty="0"/>
          </a:p>
          <a:p>
            <a:r>
              <a:rPr lang="en-US" sz="2400" dirty="0"/>
              <a:t>	</a:t>
            </a:r>
            <a:endParaRPr lang="en-US" sz="2400" dirty="0"/>
          </a:p>
          <a:p>
            <a:r>
              <a:rPr lang="en-US" sz="2400" dirty="0" smtClean="0"/>
              <a:t>On </a:t>
            </a:r>
            <a:r>
              <a:rPr lang="en-US" sz="2400" dirty="0"/>
              <a:t>success match() function returns match object.</a:t>
            </a:r>
            <a:endParaRPr lang="en-US" sz="2400" dirty="0"/>
          </a:p>
          <a:p>
            <a:r>
              <a:rPr lang="en-US" sz="2400" dirty="0"/>
              <a:t>On failure, it returns None.</a:t>
            </a:r>
            <a:endParaRPr lang="en-US" sz="2400" dirty="0"/>
          </a:p>
          <a:p>
            <a:r>
              <a:rPr lang="en-US" sz="2400" dirty="0"/>
              <a:t>We use group() or groups() function of match object to get matched expression.</a:t>
            </a:r>
            <a:endParaRPr lang="en-US" sz="2400" dirty="0"/>
          </a:p>
          <a:p>
            <a:endParaRPr lang="en-US" sz="2000" dirty="0" smtClean="0"/>
          </a:p>
          <a:p>
            <a:r>
              <a:rPr lang="en-US" sz="2400" dirty="0"/>
              <a:t>flags : Represent properties or rules to follow while matching the pattern.</a:t>
            </a:r>
            <a:endParaRPr lang="en-US" sz="2400" dirty="0"/>
          </a:p>
          <a:p>
            <a:r>
              <a:rPr lang="en-US" sz="2400" dirty="0"/>
              <a:t>	We can specify different flags using bitwise OR (|)</a:t>
            </a:r>
            <a:endParaRPr lang="en-US" sz="2400" dirty="0"/>
          </a:p>
          <a:p>
            <a:endParaRPr lang="en-US" sz="2000" dirty="0"/>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6" name="Rectangle 5"/>
          <p:cNvSpPr/>
          <p:nvPr/>
        </p:nvSpPr>
        <p:spPr>
          <a:xfrm>
            <a:off x="667872" y="1216655"/>
            <a:ext cx="11201399" cy="4462760"/>
          </a:xfrm>
          <a:prstGeom prst="rect">
            <a:avLst/>
          </a:prstGeom>
        </p:spPr>
        <p:txBody>
          <a:bodyPr wrap="square">
            <a:spAutoFit/>
          </a:bodyPr>
          <a:lstStyle/>
          <a:p>
            <a:r>
              <a:rPr lang="en-US" sz="2400" b="1" u="sng" dirty="0" err="1" smtClean="0"/>
              <a:t>re.search</a:t>
            </a:r>
            <a:r>
              <a:rPr lang="en-US" sz="2400" b="1" u="sng" dirty="0" smtClean="0"/>
              <a:t>()</a:t>
            </a:r>
            <a:endParaRPr lang="en-US" sz="2400" b="1" u="sng" dirty="0" smtClean="0"/>
          </a:p>
          <a:p>
            <a:endParaRPr lang="en-US" sz="2400" dirty="0"/>
          </a:p>
          <a:p>
            <a:r>
              <a:rPr lang="en-US" sz="2400" dirty="0" smtClean="0"/>
              <a:t>re.</a:t>
            </a:r>
            <a:r>
              <a:rPr lang="en-US" sz="2400" dirty="0" smtClean="0"/>
              <a:t>search</a:t>
            </a:r>
            <a:r>
              <a:rPr lang="en-US" sz="2400" dirty="0" smtClean="0"/>
              <a:t>(pattern</a:t>
            </a:r>
            <a:r>
              <a:rPr lang="en-US" sz="2400" dirty="0"/>
              <a:t>, string, flags=0)</a:t>
            </a:r>
            <a:endParaRPr lang="en-US" sz="2400" dirty="0"/>
          </a:p>
          <a:p>
            <a:endParaRPr lang="en-US" sz="2400" dirty="0"/>
          </a:p>
          <a:p>
            <a:r>
              <a:rPr lang="en-US" sz="2400" dirty="0" err="1" smtClean="0"/>
              <a:t>re.search</a:t>
            </a:r>
            <a:r>
              <a:rPr lang="en-US" sz="2400" dirty="0"/>
              <a:t>()</a:t>
            </a:r>
            <a:r>
              <a:rPr lang="en-US" sz="2400" b="1" dirty="0"/>
              <a:t> </a:t>
            </a:r>
            <a:r>
              <a:rPr lang="en-US" sz="2400" dirty="0"/>
              <a:t>function will search the regular expression pattern and return the first occurrence. </a:t>
            </a:r>
            <a:endParaRPr lang="en-US" sz="2400" dirty="0" smtClean="0"/>
          </a:p>
          <a:p>
            <a:endParaRPr lang="en-US" sz="2400" dirty="0"/>
          </a:p>
          <a:p>
            <a:r>
              <a:rPr lang="en-US" sz="2400" dirty="0" smtClean="0"/>
              <a:t>Unlike </a:t>
            </a:r>
            <a:r>
              <a:rPr lang="en-US" sz="2400" dirty="0"/>
              <a:t>Python </a:t>
            </a:r>
            <a:r>
              <a:rPr lang="en-US" sz="2400" dirty="0" err="1"/>
              <a:t>re.match</a:t>
            </a:r>
            <a:r>
              <a:rPr lang="en-US" sz="2400" dirty="0"/>
              <a:t>(), it will check all lines of the input string. </a:t>
            </a:r>
            <a:endParaRPr lang="en-US" sz="2400" dirty="0" smtClean="0"/>
          </a:p>
          <a:p>
            <a:endParaRPr lang="en-US" sz="2400" dirty="0"/>
          </a:p>
          <a:p>
            <a:r>
              <a:rPr lang="en-US" sz="2400" dirty="0"/>
              <a:t>On success </a:t>
            </a:r>
            <a:r>
              <a:rPr lang="en-US" sz="2400" dirty="0" smtClean="0"/>
              <a:t>search</a:t>
            </a:r>
            <a:r>
              <a:rPr lang="en-US" sz="2400" dirty="0" smtClean="0"/>
              <a:t>() </a:t>
            </a:r>
            <a:r>
              <a:rPr lang="en-US" sz="2400" dirty="0"/>
              <a:t>function returns match object.</a:t>
            </a:r>
            <a:endParaRPr lang="en-US" sz="2400" dirty="0"/>
          </a:p>
          <a:p>
            <a:r>
              <a:rPr lang="en-US" sz="2400" dirty="0"/>
              <a:t>On failure, it returns </a:t>
            </a:r>
            <a:r>
              <a:rPr lang="en-US" sz="2400" dirty="0" smtClean="0"/>
              <a:t>null</a:t>
            </a:r>
            <a:r>
              <a:rPr lang="en-US" sz="2400" dirty="0" smtClean="0"/>
              <a:t>.</a:t>
            </a:r>
            <a:endParaRPr lang="en-US" sz="2400" dirty="0"/>
          </a:p>
          <a:p>
            <a:endParaRPr lang="en-US" sz="2000" dirty="0"/>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Rectangle 4"/>
          <p:cNvSpPr/>
          <p:nvPr/>
        </p:nvSpPr>
        <p:spPr>
          <a:xfrm>
            <a:off x="6396318" y="3221852"/>
            <a:ext cx="6096000" cy="1323439"/>
          </a:xfrm>
          <a:prstGeom prst="rect">
            <a:avLst/>
          </a:prstGeom>
        </p:spPr>
        <p:txBody>
          <a:bodyPr wrap="square">
            <a:spAutoFit/>
          </a:bodyPr>
          <a:lstStyle/>
          <a:p>
            <a:r>
              <a:rPr lang="en-US" sz="2000" dirty="0"/>
              <a:t>&lt;re.Match object; span=(0, 6), match='python</a:t>
            </a:r>
            <a:r>
              <a:rPr lang="en-US" sz="2000" dirty="0" smtClean="0"/>
              <a:t>'&gt;</a:t>
            </a:r>
            <a:endParaRPr lang="en-US" sz="2000" dirty="0" smtClean="0"/>
          </a:p>
          <a:p>
            <a:r>
              <a:rPr lang="en-US" sz="2000" dirty="0" smtClean="0"/>
              <a:t>None</a:t>
            </a:r>
            <a:endParaRPr lang="en-US" sz="2000" dirty="0"/>
          </a:p>
          <a:p>
            <a:r>
              <a:rPr lang="en-US" sz="2000" dirty="0"/>
              <a:t>&lt;re.Match object; span=(10, 16), match='python</a:t>
            </a:r>
            <a:r>
              <a:rPr lang="en-US" sz="2000" dirty="0" smtClean="0"/>
              <a:t>'&gt;</a:t>
            </a:r>
            <a:endParaRPr lang="en-US" sz="2000" dirty="0" smtClean="0"/>
          </a:p>
          <a:p>
            <a:r>
              <a:rPr lang="en-US" sz="2000" dirty="0"/>
              <a:t>&lt;class '</a:t>
            </a:r>
            <a:r>
              <a:rPr lang="en-US" sz="2000" dirty="0" err="1"/>
              <a:t>re.Match</a:t>
            </a:r>
            <a:r>
              <a:rPr lang="en-US" sz="2000" dirty="0"/>
              <a:t>'&gt;</a:t>
            </a:r>
            <a:endParaRPr lang="en-US" sz="2000" dirty="0"/>
          </a:p>
        </p:txBody>
      </p:sp>
      <p:sp>
        <p:nvSpPr>
          <p:cNvPr id="7" name="TextBox 6"/>
          <p:cNvSpPr txBox="1"/>
          <p:nvPr/>
        </p:nvSpPr>
        <p:spPr>
          <a:xfrm>
            <a:off x="8776447" y="4746812"/>
            <a:ext cx="1761565" cy="707886"/>
          </a:xfrm>
          <a:prstGeom prst="rect">
            <a:avLst/>
          </a:prstGeom>
          <a:noFill/>
        </p:spPr>
        <p:txBody>
          <a:bodyPr wrap="square" rtlCol="0">
            <a:spAutoFit/>
          </a:bodyPr>
          <a:lstStyle/>
          <a:p>
            <a:r>
              <a:rPr lang="en-US" sz="2000" dirty="0" smtClean="0"/>
              <a:t>Span[0:6]</a:t>
            </a:r>
            <a:endParaRPr lang="en-US" sz="2000" dirty="0" smtClean="0"/>
          </a:p>
          <a:p>
            <a:r>
              <a:rPr lang="en-US" sz="2000" dirty="0" smtClean="0"/>
              <a:t>Span[10:16]</a:t>
            </a:r>
            <a:endParaRPr lang="en-US" sz="2000" dirty="0"/>
          </a:p>
        </p:txBody>
      </p:sp>
      <p:sp>
        <p:nvSpPr>
          <p:cNvPr id="9" name="Rectangle 3"/>
          <p:cNvSpPr>
            <a:spLocks noChangeArrowheads="1"/>
          </p:cNvSpPr>
          <p:nvPr/>
        </p:nvSpPr>
        <p:spPr bwMode="auto">
          <a:xfrm>
            <a:off x="484093" y="1878685"/>
            <a:ext cx="5244353" cy="461664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endPar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re.match(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r'python'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,line2)</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re.match(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r'python'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re.search(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r'python'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pP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a:t>
            </a: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type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TextBox 9"/>
          <p:cNvSpPr txBox="1"/>
          <p:nvPr/>
        </p:nvSpPr>
        <p:spPr>
          <a:xfrm>
            <a:off x="484093" y="1116106"/>
            <a:ext cx="2177519" cy="461665"/>
          </a:xfrm>
          <a:prstGeom prst="rect">
            <a:avLst/>
          </a:prstGeom>
          <a:noFill/>
        </p:spPr>
        <p:txBody>
          <a:bodyPr wrap="none" rtlCol="0">
            <a:spAutoFit/>
          </a:bodyPr>
          <a:lstStyle/>
          <a:p>
            <a:r>
              <a:rPr lang="en-US" sz="2400" u="sng" dirty="0" smtClean="0"/>
              <a:t>match </a:t>
            </a:r>
            <a:r>
              <a:rPr lang="en-US" sz="2400" u="sng" dirty="0" err="1" smtClean="0"/>
              <a:t>vs</a:t>
            </a:r>
            <a:r>
              <a:rPr lang="en-US" sz="2400" u="sng" dirty="0" smtClean="0"/>
              <a:t> search</a:t>
            </a:r>
            <a:endParaRPr lang="en-US" sz="2400" u="sng" dirty="0"/>
          </a:p>
        </p:txBody>
      </p:sp>
      <p:sp>
        <p:nvSpPr>
          <p:cNvPr id="4" name="TextBox 3"/>
          <p:cNvSpPr txBox="1"/>
          <p:nvPr/>
        </p:nvSpPr>
        <p:spPr>
          <a:xfrm>
            <a:off x="6656294" y="1734671"/>
            <a:ext cx="4566122" cy="830997"/>
          </a:xfrm>
          <a:prstGeom prst="rect">
            <a:avLst/>
          </a:prstGeom>
          <a:noFill/>
        </p:spPr>
        <p:txBody>
          <a:bodyPr wrap="none" rtlCol="0">
            <a:spAutoFit/>
          </a:bodyPr>
          <a:lstStyle/>
          <a:p>
            <a:r>
              <a:rPr lang="en-US" sz="2400" dirty="0" smtClean="0"/>
              <a:t>r’ ‘  in python represents raw string</a:t>
            </a:r>
            <a:endParaRPr lang="en-US" sz="2400" dirty="0" smtClean="0"/>
          </a:p>
          <a:p>
            <a:r>
              <a:rPr lang="en-US" sz="2400" dirty="0" smtClean="0"/>
              <a:t>print(r’\</a:t>
            </a:r>
            <a:r>
              <a:rPr lang="en-US" sz="2400" dirty="0" err="1" smtClean="0"/>
              <a:t>tTab</a:t>
            </a:r>
            <a:r>
              <a:rPr lang="en-US" sz="2400" dirty="0" smtClean="0"/>
              <a:t>’)</a:t>
            </a:r>
            <a:endParaRPr lang="en-US" sz="2400"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6" name="Rectangle 5"/>
          <p:cNvSpPr/>
          <p:nvPr/>
        </p:nvSpPr>
        <p:spPr>
          <a:xfrm>
            <a:off x="667872" y="1216655"/>
            <a:ext cx="11201399" cy="3724096"/>
          </a:xfrm>
          <a:prstGeom prst="rect">
            <a:avLst/>
          </a:prstGeom>
        </p:spPr>
        <p:txBody>
          <a:bodyPr wrap="square">
            <a:spAutoFit/>
          </a:bodyPr>
          <a:lstStyle/>
          <a:p>
            <a:r>
              <a:rPr lang="en-US" sz="2400" b="1" u="sng" dirty="0" err="1" smtClean="0"/>
              <a:t>re.fullmatch</a:t>
            </a:r>
            <a:r>
              <a:rPr lang="en-US" sz="2400" b="1" u="sng" dirty="0" smtClean="0"/>
              <a:t>()</a:t>
            </a:r>
            <a:endParaRPr lang="en-US" sz="2400" b="1" u="sng" dirty="0" smtClean="0"/>
          </a:p>
          <a:p>
            <a:endParaRPr lang="en-US" sz="2400" dirty="0"/>
          </a:p>
          <a:p>
            <a:r>
              <a:rPr lang="en-US" sz="2400" dirty="0" smtClean="0"/>
              <a:t>re.</a:t>
            </a:r>
            <a:r>
              <a:rPr lang="en-US" sz="2400" dirty="0" err="1" smtClean="0"/>
              <a:t>fullmatch</a:t>
            </a:r>
            <a:r>
              <a:rPr lang="en-US" sz="2400" dirty="0" smtClean="0"/>
              <a:t>(pattern</a:t>
            </a:r>
            <a:r>
              <a:rPr lang="en-US" sz="2400" dirty="0"/>
              <a:t>, string, flags=0)</a:t>
            </a:r>
            <a:endParaRPr lang="en-US" sz="2400" dirty="0"/>
          </a:p>
          <a:p>
            <a:endParaRPr lang="en-US" sz="2400" dirty="0"/>
          </a:p>
          <a:p>
            <a:r>
              <a:rPr lang="en-US" sz="2400" dirty="0"/>
              <a:t>If the whole string matches the regular expression pattern, </a:t>
            </a:r>
            <a:endParaRPr lang="en-US" sz="2400" dirty="0" smtClean="0"/>
          </a:p>
          <a:p>
            <a:r>
              <a:rPr lang="en-US" sz="2400" dirty="0" smtClean="0"/>
              <a:t>return </a:t>
            </a:r>
            <a:r>
              <a:rPr lang="en-US" sz="2400" dirty="0"/>
              <a:t>a corresponding match object.</a:t>
            </a:r>
            <a:endParaRPr lang="en-US" sz="2400" dirty="0"/>
          </a:p>
          <a:p>
            <a:endParaRPr lang="en-US" sz="2400" dirty="0" smtClean="0"/>
          </a:p>
          <a:p>
            <a:r>
              <a:rPr lang="en-US" sz="2400" dirty="0"/>
              <a:t>Return None if the string does not match the pattern</a:t>
            </a:r>
            <a:r>
              <a:rPr lang="en-US" sz="2400" dirty="0" smtClean="0"/>
              <a:t>;</a:t>
            </a:r>
            <a:endParaRPr lang="en-US" sz="2400" dirty="0" smtClean="0"/>
          </a:p>
          <a:p>
            <a:r>
              <a:rPr lang="en-US" sz="2400" dirty="0" smtClean="0"/>
              <a:t>note </a:t>
            </a:r>
            <a:r>
              <a:rPr lang="en-US" sz="2400" dirty="0"/>
              <a:t>that this is different from a zero-length match</a:t>
            </a:r>
            <a:r>
              <a:rPr lang="en-US" sz="2400" dirty="0" smtClean="0"/>
              <a:t>.</a:t>
            </a:r>
            <a:endParaRPr lang="en-US" sz="2400" dirty="0" smtClean="0"/>
          </a:p>
          <a:p>
            <a:endParaRPr lang="en-US" sz="2000"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Rectangle 1"/>
          <p:cNvSpPr>
            <a:spLocks noChangeArrowheads="1"/>
          </p:cNvSpPr>
          <p:nvPr/>
        </p:nvSpPr>
        <p:spPr bwMode="auto">
          <a:xfrm>
            <a:off x="322728" y="868748"/>
            <a:ext cx="11174506"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full</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match(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r'we are in python session'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r>
              <a:rPr kumimoji="0" lang="en-US" sz="2100" b="0" i="0" u="none" strike="noStrike" cap="none" normalizeH="0" baseline="0" dirty="0" smtClean="0">
                <a:ln>
                  <a:noFill/>
                </a:ln>
                <a:solidFill>
                  <a:srgbClr val="660099"/>
                </a:solidFill>
                <a:effectLst/>
                <a:latin typeface="Consolas" panose="020B0609020204030204" pitchFamily="49" charset="0"/>
                <a:cs typeface="Consolas" panose="020B0609020204030204" pitchFamily="49" charset="0"/>
              </a:rPr>
              <a:t>flags</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=re.IGNORECASE)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3208097" y="2376179"/>
            <a:ext cx="8624048" cy="461665"/>
          </a:xfrm>
          <a:prstGeom prst="rect">
            <a:avLst/>
          </a:prstGeom>
        </p:spPr>
        <p:txBody>
          <a:bodyPr wrap="square">
            <a:spAutoFit/>
          </a:bodyPr>
          <a:lstStyle/>
          <a:p>
            <a:r>
              <a:rPr lang="en-US" sz="2400" dirty="0"/>
              <a:t>&lt;re.Match object; span=(0, 24), match='</a:t>
            </a:r>
            <a:r>
              <a:rPr lang="en-US" sz="2400" u="sng" dirty="0"/>
              <a:t>W</a:t>
            </a:r>
            <a:r>
              <a:rPr lang="en-US" sz="2400" dirty="0"/>
              <a:t>e are in python session'&gt;</a:t>
            </a:r>
            <a:endParaRPr lang="en-US" sz="2400" dirty="0"/>
          </a:p>
        </p:txBody>
      </p:sp>
      <p:sp>
        <p:nvSpPr>
          <p:cNvPr id="7" name="Rectangle 1"/>
          <p:cNvSpPr>
            <a:spLocks noChangeArrowheads="1"/>
          </p:cNvSpPr>
          <p:nvPr/>
        </p:nvSpPr>
        <p:spPr bwMode="auto">
          <a:xfrm>
            <a:off x="322728" y="2826786"/>
            <a:ext cx="11174506"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a:t>
            </a:r>
            <a:r>
              <a:rPr lang="en-US" sz="2100" dirty="0" smtClean="0">
                <a:solidFill>
                  <a:srgbClr val="080808"/>
                </a:solidFill>
                <a:latin typeface="Consolas" panose="020B0609020204030204" pitchFamily="49" charset="0"/>
                <a:cs typeface="Consolas" panose="020B0609020204030204" pitchFamily="49" charset="0"/>
              </a:rPr>
              <a:t>full</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match(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r'we are in python session'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7"/>
          <p:cNvSpPr/>
          <p:nvPr/>
        </p:nvSpPr>
        <p:spPr>
          <a:xfrm>
            <a:off x="3329120" y="4221397"/>
            <a:ext cx="861133" cy="461665"/>
          </a:xfrm>
          <a:prstGeom prst="rect">
            <a:avLst/>
          </a:prstGeom>
        </p:spPr>
        <p:txBody>
          <a:bodyPr wrap="none">
            <a:spAutoFit/>
          </a:bodyPr>
          <a:lstStyle/>
          <a:p>
            <a:r>
              <a:rPr lang="en-US" sz="2400" dirty="0"/>
              <a:t>None</a:t>
            </a:r>
            <a:endParaRPr lang="en-US" dirty="0"/>
          </a:p>
        </p:txBody>
      </p:sp>
      <p:sp>
        <p:nvSpPr>
          <p:cNvPr id="9" name="Rectangle 1"/>
          <p:cNvSpPr>
            <a:spLocks noChangeArrowheads="1"/>
          </p:cNvSpPr>
          <p:nvPr/>
        </p:nvSpPr>
        <p:spPr bwMode="auto">
          <a:xfrm>
            <a:off x="322728" y="4784825"/>
            <a:ext cx="11174506"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full</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match(</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 are in python session'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0" name="Rectangle 9"/>
          <p:cNvSpPr/>
          <p:nvPr/>
        </p:nvSpPr>
        <p:spPr>
          <a:xfrm>
            <a:off x="3329119" y="6271583"/>
            <a:ext cx="861133" cy="461665"/>
          </a:xfrm>
          <a:prstGeom prst="rect">
            <a:avLst/>
          </a:prstGeom>
        </p:spPr>
        <p:txBody>
          <a:bodyPr wrap="none">
            <a:spAutoFit/>
          </a:bodyPr>
          <a:lstStyle/>
          <a:p>
            <a:r>
              <a:rPr lang="en-US" sz="2400" dirty="0"/>
              <a:t>None</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1222"/>
            <a:ext cx="3831590"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Interactive mode (contd) </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4" name="Text Box 3"/>
          <p:cNvSpPr txBox="1"/>
          <p:nvPr/>
        </p:nvSpPr>
        <p:spPr>
          <a:xfrm>
            <a:off x="685800" y="1879600"/>
            <a:ext cx="9039225" cy="1322070"/>
          </a:xfrm>
          <a:prstGeom prst="rect">
            <a:avLst/>
          </a:prstGeom>
          <a:noFill/>
        </p:spPr>
        <p:txBody>
          <a:bodyPr wrap="none" rtlCol="0">
            <a:spAutoFit/>
          </a:bodyPr>
          <a:p>
            <a:pPr algn="l"/>
            <a:r>
              <a:rPr lang="en-US" sz="2000" b="1"/>
              <a:t>Read</a:t>
            </a:r>
            <a:r>
              <a:rPr lang="en-US" sz="2000"/>
              <a:t>: The read function accepts an input from the user and stores it into the memory.</a:t>
            </a:r>
            <a:endParaRPr lang="en-US" sz="2000"/>
          </a:p>
          <a:p>
            <a:pPr algn="l"/>
            <a:r>
              <a:rPr lang="en-US" sz="2000" b="1"/>
              <a:t>Eval</a:t>
            </a:r>
            <a:r>
              <a:rPr lang="en-US" sz="2000"/>
              <a:t>: The eval function evaluates this ‘input’ read from the memory.</a:t>
            </a:r>
            <a:endParaRPr lang="en-US" sz="2000"/>
          </a:p>
          <a:p>
            <a:pPr algn="l"/>
            <a:r>
              <a:rPr lang="en-US" sz="2000" b="1"/>
              <a:t>Print</a:t>
            </a:r>
            <a:r>
              <a:rPr lang="en-US" sz="2000"/>
              <a:t>: The print function prints the outcome from the eval function.</a:t>
            </a:r>
            <a:endParaRPr lang="en-US" sz="2000"/>
          </a:p>
          <a:p>
            <a:pPr algn="l"/>
            <a:r>
              <a:rPr lang="en-US" sz="2000" b="1"/>
              <a:t>Loop</a:t>
            </a:r>
            <a:r>
              <a:rPr lang="en-US" sz="2000"/>
              <a:t>: The loop function creates a loop and terminates itself when the program ends.</a:t>
            </a:r>
            <a:endParaRPr lang="en-US" sz="2000"/>
          </a:p>
        </p:txBody>
      </p:sp>
      <p:sp>
        <p:nvSpPr>
          <p:cNvPr id="27" name="TextBox 6"/>
          <p:cNvSpPr txBox="1"/>
          <p:nvPr/>
        </p:nvSpPr>
        <p:spPr>
          <a:xfrm>
            <a:off x="4461510" y="4140200"/>
            <a:ext cx="7097395" cy="829945"/>
          </a:xfrm>
          <a:prstGeom prst="rect">
            <a:avLst/>
          </a:prstGeom>
          <a:noFill/>
        </p:spPr>
        <p:txBody>
          <a:bodyPr wrap="square" rtlCol="0">
            <a:spAutoFit/>
          </a:bodyPr>
          <a:lstStyle/>
          <a:p>
            <a:pPr algn="l"/>
            <a:r>
              <a:rPr lang="en-US" sz="2400" dirty="0"/>
              <a:t> a) ‘Hello</a:t>
            </a:r>
            <a:r>
              <a:rPr lang="en-US" sz="2400" dirty="0" smtClean="0"/>
              <a:t>’           b) 10+20         c)  _          d)  _*2   </a:t>
            </a:r>
            <a:endParaRPr lang="en-US" sz="2400" dirty="0" smtClean="0"/>
          </a:p>
          <a:p>
            <a:pPr algn="l"/>
            <a:r>
              <a:rPr lang="en-US" sz="2400" dirty="0" smtClean="0"/>
              <a:t>               e) 3+2*4              f) 4/2=2.0                  g) 4**2             </a:t>
            </a:r>
            <a:endParaRPr lang="en-US" sz="2400" dirty="0"/>
          </a:p>
        </p:txBody>
      </p:sp>
      <p:sp>
        <p:nvSpPr>
          <p:cNvPr id="32" name="TextBox 5"/>
          <p:cNvSpPr txBox="1"/>
          <p:nvPr/>
        </p:nvSpPr>
        <p:spPr>
          <a:xfrm>
            <a:off x="686076" y="891203"/>
            <a:ext cx="7136765" cy="706755"/>
          </a:xfrm>
          <a:prstGeom prst="rect">
            <a:avLst/>
          </a:prstGeom>
          <a:noFill/>
        </p:spPr>
        <p:txBody>
          <a:bodyPr wrap="none" rtlCol="0">
            <a:spAutoFit/>
          </a:bodyPr>
          <a:lstStyle/>
          <a:p>
            <a:pPr algn="l"/>
            <a:r>
              <a:rPr lang="en-US" sz="2000" dirty="0"/>
              <a:t>IDLE is Python's Integrated Development and Learning Environment</a:t>
            </a:r>
            <a:endParaRPr lang="en-US" sz="2000" dirty="0"/>
          </a:p>
          <a:p>
            <a:pPr algn="l"/>
            <a:r>
              <a:rPr lang="en-US" sz="2000">
                <a:sym typeface="+mn-ea"/>
              </a:rPr>
              <a:t>The interactive mode of Python is also called </a:t>
            </a:r>
            <a:r>
              <a:rPr lang="en-US" sz="2000" b="1">
                <a:sym typeface="+mn-ea"/>
              </a:rPr>
              <a:t>REPL</a:t>
            </a:r>
            <a:endParaRPr lang="en-US" sz="2000" b="1" dirty="0">
              <a:sym typeface="+mn-ea"/>
            </a:endParaRPr>
          </a:p>
        </p:txBody>
      </p:sp>
      <p:sp>
        <p:nvSpPr>
          <p:cNvPr id="33" name="Text Box 32"/>
          <p:cNvSpPr txBox="1"/>
          <p:nvPr/>
        </p:nvSpPr>
        <p:spPr>
          <a:xfrm>
            <a:off x="4617720" y="5516245"/>
            <a:ext cx="3733800" cy="829945"/>
          </a:xfrm>
          <a:prstGeom prst="rect">
            <a:avLst/>
          </a:prstGeom>
          <a:noFill/>
        </p:spPr>
        <p:txBody>
          <a:bodyPr wrap="none" rtlCol="0">
            <a:spAutoFit/>
          </a:bodyPr>
          <a:p>
            <a:pPr algn="l"/>
            <a:r>
              <a:rPr lang="en-US" sz="2400"/>
              <a:t>h)  for i in range(1,11):</a:t>
            </a:r>
            <a:endParaRPr lang="en-US" sz="2400"/>
          </a:p>
          <a:p>
            <a:pPr algn="l"/>
            <a:r>
              <a:rPr lang="en-US" sz="2400"/>
              <a:t>          print("7","*",i," = ",7*i)</a:t>
            </a:r>
            <a:endParaRPr lang="en-US" sz="2400"/>
          </a:p>
        </p:txBody>
      </p:sp>
      <p:sp>
        <p:nvSpPr>
          <p:cNvPr id="34" name="Text Box 33"/>
          <p:cNvSpPr txBox="1"/>
          <p:nvPr/>
        </p:nvSpPr>
        <p:spPr>
          <a:xfrm>
            <a:off x="9239885" y="5516245"/>
            <a:ext cx="1721485" cy="1198880"/>
          </a:xfrm>
          <a:prstGeom prst="rect">
            <a:avLst/>
          </a:prstGeom>
          <a:noFill/>
        </p:spPr>
        <p:txBody>
          <a:bodyPr wrap="none" rtlCol="0">
            <a:spAutoFit/>
          </a:bodyPr>
          <a:p>
            <a:r>
              <a:rPr lang="en-US" sz="2400"/>
              <a:t>i) s = “Hello”</a:t>
            </a:r>
            <a:endParaRPr lang="en-US" sz="2400"/>
          </a:p>
          <a:p>
            <a:r>
              <a:rPr lang="en-US" sz="2400"/>
              <a:t>   s*3</a:t>
            </a:r>
            <a:endParaRPr lang="en-US" sz="2400"/>
          </a:p>
          <a:p>
            <a:r>
              <a:rPr lang="en-US" sz="2400"/>
              <a:t>   s.upper()</a:t>
            </a:r>
            <a:endParaRPr lang="en-US" sz="2400"/>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 Box 4"/>
          <p:cNvSpPr txBox="1"/>
          <p:nvPr/>
        </p:nvSpPr>
        <p:spPr>
          <a:xfrm>
            <a:off x="728980" y="3741420"/>
            <a:ext cx="3418205" cy="398780"/>
          </a:xfrm>
          <a:prstGeom prst="rect">
            <a:avLst/>
          </a:prstGeom>
          <a:noFill/>
        </p:spPr>
        <p:txBody>
          <a:bodyPr wrap="none" rtlCol="0">
            <a:spAutoFit/>
          </a:bodyPr>
          <a:p>
            <a:r>
              <a:rPr lang="en-US" sz="2000"/>
              <a:t>Try below computations in IDLE</a:t>
            </a:r>
            <a:endParaRPr lang="en-US" sz="2000"/>
          </a:p>
        </p:txBody>
      </p:sp>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6" name="Rectangle 1"/>
          <p:cNvSpPr>
            <a:spLocks noChangeArrowheads="1"/>
          </p:cNvSpPr>
          <p:nvPr/>
        </p:nvSpPr>
        <p:spPr bwMode="auto">
          <a:xfrm>
            <a:off x="443753" y="1246767"/>
            <a:ext cx="9157447"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"python training : basic python and advanced python"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re.findall(</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r'python'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1" name="Rectangle 10"/>
          <p:cNvSpPr/>
          <p:nvPr/>
        </p:nvSpPr>
        <p:spPr>
          <a:xfrm>
            <a:off x="7868697" y="2193130"/>
            <a:ext cx="3738524" cy="461665"/>
          </a:xfrm>
          <a:prstGeom prst="rect">
            <a:avLst/>
          </a:prstGeom>
        </p:spPr>
        <p:txBody>
          <a:bodyPr wrap="none">
            <a:spAutoFit/>
          </a:bodyPr>
          <a:lstStyle/>
          <a:p>
            <a:r>
              <a:rPr lang="en-US" sz="2400" dirty="0"/>
              <a:t>['python', 'python', 'python']</a:t>
            </a:r>
            <a:endParaRPr lang="en-US" sz="2400" dirty="0"/>
          </a:p>
        </p:txBody>
      </p:sp>
      <p:sp>
        <p:nvSpPr>
          <p:cNvPr id="12" name="TextBox 11"/>
          <p:cNvSpPr txBox="1"/>
          <p:nvPr/>
        </p:nvSpPr>
        <p:spPr>
          <a:xfrm>
            <a:off x="443753" y="670720"/>
            <a:ext cx="1520096" cy="461665"/>
          </a:xfrm>
          <a:prstGeom prst="rect">
            <a:avLst/>
          </a:prstGeom>
          <a:noFill/>
        </p:spPr>
        <p:txBody>
          <a:bodyPr wrap="none" rtlCol="0">
            <a:spAutoFit/>
          </a:bodyPr>
          <a:lstStyle/>
          <a:p>
            <a:r>
              <a:rPr lang="en-US" sz="2400" b="1" u="sng" dirty="0" err="1"/>
              <a:t>r</a:t>
            </a:r>
            <a:r>
              <a:rPr lang="en-US" sz="2400" b="1" u="sng" dirty="0" err="1" smtClean="0"/>
              <a:t>e.findall</a:t>
            </a:r>
            <a:r>
              <a:rPr lang="en-US" sz="2400" b="1" u="sng" dirty="0" smtClean="0"/>
              <a:t>()</a:t>
            </a:r>
            <a:endParaRPr lang="en-US" sz="2400" b="1" u="sng" dirty="0"/>
          </a:p>
        </p:txBody>
      </p:sp>
      <p:sp>
        <p:nvSpPr>
          <p:cNvPr id="13" name="Rectangle 2"/>
          <p:cNvSpPr>
            <a:spLocks noChangeArrowheads="1"/>
          </p:cNvSpPr>
          <p:nvPr/>
        </p:nvSpPr>
        <p:spPr bwMode="auto">
          <a:xfrm>
            <a:off x="443753" y="2815432"/>
            <a:ext cx="6400800"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dirty="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 = re.findall(</a:t>
            </a:r>
            <a:r>
              <a:rPr kumimoji="0" lang="en-US" sz="2100" b="1" i="0" u="none" strike="noStrike" cap="none" normalizeH="0" baseline="0" dirty="0" smtClean="0">
                <a:ln>
                  <a:noFill/>
                </a:ln>
                <a:solidFill>
                  <a:srgbClr val="008080"/>
                </a:solidFill>
                <a:effectLst/>
                <a:latin typeface="Consolas" panose="020B0609020204030204" pitchFamily="49" charset="0"/>
                <a:cs typeface="Consolas" panose="020B0609020204030204" pitchFamily="49" charset="0"/>
              </a:rPr>
              <a:t>r'python session'</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dirty="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dirty="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13"/>
          <p:cNvSpPr/>
          <p:nvPr/>
        </p:nvSpPr>
        <p:spPr>
          <a:xfrm>
            <a:off x="7868697" y="3837408"/>
            <a:ext cx="2375971" cy="461665"/>
          </a:xfrm>
          <a:prstGeom prst="rect">
            <a:avLst/>
          </a:prstGeom>
        </p:spPr>
        <p:txBody>
          <a:bodyPr wrap="none">
            <a:spAutoFit/>
          </a:bodyPr>
          <a:lstStyle/>
          <a:p>
            <a:r>
              <a:rPr lang="en-US" sz="2400" dirty="0"/>
              <a:t>['python session']</a:t>
            </a:r>
            <a:endParaRPr lang="en-US" sz="2400" dirty="0"/>
          </a:p>
        </p:txBody>
      </p:sp>
      <p:sp>
        <p:nvSpPr>
          <p:cNvPr id="15" name="Rectangle 3"/>
          <p:cNvSpPr>
            <a:spLocks noChangeArrowheads="1"/>
          </p:cNvSpPr>
          <p:nvPr/>
        </p:nvSpPr>
        <p:spPr bwMode="auto">
          <a:xfrm>
            <a:off x="443753" y="4384097"/>
            <a:ext cx="5580529"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smtClean="0">
                <a:ln>
                  <a:noFill/>
                </a:ln>
                <a:solidFill>
                  <a:srgbClr val="0033B3"/>
                </a:solidFill>
                <a:effectLst/>
                <a:latin typeface="Consolas" panose="020B0609020204030204" pitchFamily="49" charset="0"/>
                <a:cs typeface="Consolas" panose="020B0609020204030204" pitchFamily="49" charset="0"/>
              </a:rPr>
              <a:t>import </a:t>
            </a: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re</a:t>
            </a:r>
            <a:b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line1 = </a:t>
            </a:r>
            <a:r>
              <a:rPr kumimoji="0" lang="en-US" sz="2100" b="1" i="0" u="none" strike="noStrike" cap="none" normalizeH="0" baseline="0" smtClean="0">
                <a:ln>
                  <a:noFill/>
                </a:ln>
                <a:solidFill>
                  <a:srgbClr val="008080"/>
                </a:solidFill>
                <a:effectLst/>
                <a:latin typeface="Consolas" panose="020B0609020204030204" pitchFamily="49" charset="0"/>
                <a:cs typeface="Consolas" panose="020B0609020204030204" pitchFamily="49" charset="0"/>
              </a:rPr>
              <a:t>"We are in python session"</a:t>
            </a:r>
            <a:br>
              <a:rPr kumimoji="0" lang="en-US" sz="2100" b="1" i="0" u="none" strike="noStrike" cap="none" normalizeH="0" baseline="0" smtClean="0">
                <a:ln>
                  <a:noFill/>
                </a:ln>
                <a:solidFill>
                  <a:srgbClr val="008080"/>
                </a:solidFill>
                <a:effectLst/>
                <a:latin typeface="Consolas" panose="020B0609020204030204" pitchFamily="49" charset="0"/>
                <a:cs typeface="Consolas" panose="020B0609020204030204" pitchFamily="49" charset="0"/>
              </a:rPr>
            </a:b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res = re.findall(</a:t>
            </a:r>
            <a:r>
              <a:rPr kumimoji="0" lang="en-US" sz="2100" b="1" i="0" u="none" strike="noStrike" cap="none" normalizeH="0" baseline="0" smtClean="0">
                <a:ln>
                  <a:noFill/>
                </a:ln>
                <a:solidFill>
                  <a:srgbClr val="008080"/>
                </a:solidFill>
                <a:effectLst/>
                <a:latin typeface="Consolas" panose="020B0609020204030204" pitchFamily="49" charset="0"/>
                <a:cs typeface="Consolas" panose="020B0609020204030204" pitchFamily="49" charset="0"/>
              </a:rPr>
              <a:t>r' '</a:t>
            </a: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,line1)</a:t>
            </a:r>
            <a:b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br>
            <a:r>
              <a:rPr kumimoji="0" lang="en-US" sz="2100" b="0" i="0" u="none" strike="noStrike" cap="none" normalizeH="0" baseline="0" smtClean="0">
                <a:ln>
                  <a:noFill/>
                </a:ln>
                <a:solidFill>
                  <a:srgbClr val="000080"/>
                </a:solidFill>
                <a:effectLst/>
                <a:latin typeface="Consolas" panose="020B0609020204030204" pitchFamily="49" charset="0"/>
                <a:cs typeface="Consolas" panose="020B0609020204030204" pitchFamily="49" charset="0"/>
              </a:rPr>
              <a:t>print</a:t>
            </a: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(res)</a:t>
            </a: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16" name="Rectangle 15"/>
          <p:cNvSpPr/>
          <p:nvPr/>
        </p:nvSpPr>
        <p:spPr>
          <a:xfrm>
            <a:off x="7906702" y="5382317"/>
            <a:ext cx="1927131" cy="461665"/>
          </a:xfrm>
          <a:prstGeom prst="rect">
            <a:avLst/>
          </a:prstGeom>
        </p:spPr>
        <p:txBody>
          <a:bodyPr wrap="none">
            <a:spAutoFit/>
          </a:bodyPr>
          <a:lstStyle/>
          <a:p>
            <a:r>
              <a:rPr lang="en-US" sz="2400" dirty="0"/>
              <a:t>[' ', ' ', ' ', ' ']</a:t>
            </a:r>
            <a:endParaRPr lang="en-US" sz="2400" dirty="0"/>
          </a:p>
        </p:txBody>
      </p:sp>
      <p:sp>
        <p:nvSpPr>
          <p:cNvPr id="17" name="Rectangle 4"/>
          <p:cNvSpPr>
            <a:spLocks noChangeArrowheads="1"/>
          </p:cNvSpPr>
          <p:nvPr/>
        </p:nvSpPr>
        <p:spPr bwMode="auto">
          <a:xfrm>
            <a:off x="443753" y="6057252"/>
            <a:ext cx="4908176" cy="4154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res = re.findall(</a:t>
            </a:r>
            <a:r>
              <a:rPr kumimoji="0" lang="en-US" sz="2100" b="1" i="0" u="none" strike="noStrike" cap="none" normalizeH="0" baseline="0" smtClean="0">
                <a:ln>
                  <a:noFill/>
                </a:ln>
                <a:solidFill>
                  <a:srgbClr val="008080"/>
                </a:solidFill>
                <a:effectLst/>
                <a:latin typeface="Consolas" panose="020B0609020204030204" pitchFamily="49" charset="0"/>
                <a:cs typeface="Consolas" panose="020B0609020204030204" pitchFamily="49" charset="0"/>
              </a:rPr>
              <a:t>r'xyz'</a:t>
            </a:r>
            <a:r>
              <a:rPr kumimoji="0" lang="en-US" sz="2100" b="0" i="0" u="none" strike="noStrike" cap="none" normalizeH="0" baseline="0" smtClean="0">
                <a:ln>
                  <a:noFill/>
                </a:ln>
                <a:solidFill>
                  <a:srgbClr val="080808"/>
                </a:solidFill>
                <a:effectLst/>
                <a:latin typeface="Consolas" panose="020B0609020204030204" pitchFamily="49" charset="0"/>
                <a:cs typeface="Consolas" panose="020B0609020204030204" pitchFamily="49" charset="0"/>
              </a:rPr>
              <a:t>,line1)</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18" name="Rectangle 17"/>
          <p:cNvSpPr/>
          <p:nvPr/>
        </p:nvSpPr>
        <p:spPr>
          <a:xfrm>
            <a:off x="7906702" y="6103418"/>
            <a:ext cx="473206" cy="461665"/>
          </a:xfrm>
          <a:prstGeom prst="rect">
            <a:avLst/>
          </a:prstGeom>
        </p:spPr>
        <p:txBody>
          <a:bodyPr wrap="none">
            <a:spAutoFit/>
          </a:bodyPr>
          <a:lstStyle/>
          <a:p>
            <a:r>
              <a:rPr lang="en-US" sz="2400" dirty="0"/>
              <a:t>[]</a:t>
            </a:r>
            <a:endParaRPr lang="en-US" sz="2400" dirty="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818600"/>
            <a:ext cx="8310224" cy="3785652"/>
          </a:xfrm>
          <a:prstGeom prst="rect">
            <a:avLst/>
          </a:prstGeom>
          <a:noFill/>
        </p:spPr>
        <p:txBody>
          <a:bodyPr wrap="none" rtlCol="0">
            <a:spAutoFit/>
          </a:bodyPr>
          <a:lstStyle/>
          <a:p>
            <a:r>
              <a:rPr lang="en-US" sz="2400" b="1" u="sng" dirty="0" err="1" smtClean="0"/>
              <a:t>re.finditer</a:t>
            </a:r>
            <a:r>
              <a:rPr lang="en-US" sz="2400" b="1" u="sng" dirty="0" smtClean="0"/>
              <a:t>()</a:t>
            </a:r>
            <a:r>
              <a:rPr lang="en-US" sz="2400" b="1" dirty="0" smtClean="0"/>
              <a:t>   -&gt; </a:t>
            </a:r>
            <a:r>
              <a:rPr lang="en-US" sz="2400" dirty="0"/>
              <a:t>Return an iterator yielding </a:t>
            </a:r>
            <a:r>
              <a:rPr lang="en-US" sz="2400" dirty="0" err="1"/>
              <a:t>MatchObject</a:t>
            </a:r>
            <a:r>
              <a:rPr lang="en-US" sz="2400" dirty="0"/>
              <a:t> instances</a:t>
            </a:r>
            <a:endParaRPr lang="en-US" sz="2400" b="1" u="sng" dirty="0" smtClean="0"/>
          </a:p>
          <a:p>
            <a:endParaRPr lang="en-US" sz="2400" b="1" u="sng" dirty="0"/>
          </a:p>
          <a:p>
            <a:r>
              <a:rPr lang="en-US" sz="2400" dirty="0"/>
              <a:t>import re</a:t>
            </a:r>
            <a:endParaRPr lang="en-US" sz="2400" dirty="0"/>
          </a:p>
          <a:p>
            <a:endParaRPr lang="en-US" sz="2400" dirty="0"/>
          </a:p>
          <a:p>
            <a:r>
              <a:rPr lang="en-US" sz="2400" dirty="0" err="1"/>
              <a:t>text_to_search</a:t>
            </a:r>
            <a:r>
              <a:rPr lang="en-US" sz="2400" dirty="0"/>
              <a:t> = "</a:t>
            </a:r>
            <a:r>
              <a:rPr lang="en-US" sz="2400" dirty="0" err="1"/>
              <a:t>abcdefghijklabcmnopqrsabctuvwxyz</a:t>
            </a:r>
            <a:r>
              <a:rPr lang="en-US" sz="2400" dirty="0"/>
              <a:t>"</a:t>
            </a:r>
            <a:endParaRPr lang="en-US" sz="2400" dirty="0"/>
          </a:p>
          <a:p>
            <a:r>
              <a:rPr lang="en-US" sz="2400" dirty="0" smtClean="0"/>
              <a:t>pattern </a:t>
            </a:r>
            <a:r>
              <a:rPr lang="en-US" sz="2400" dirty="0"/>
              <a:t>= </a:t>
            </a:r>
            <a:r>
              <a:rPr lang="en-US" sz="2400" dirty="0" err="1"/>
              <a:t>re.compile</a:t>
            </a:r>
            <a:r>
              <a:rPr lang="en-US" sz="2400" dirty="0"/>
              <a:t>(</a:t>
            </a:r>
            <a:r>
              <a:rPr lang="en-US" sz="2400" dirty="0" err="1"/>
              <a:t>r'abc</a:t>
            </a:r>
            <a:r>
              <a:rPr lang="en-US" sz="2400" dirty="0"/>
              <a:t>')</a:t>
            </a:r>
            <a:endParaRPr lang="en-US" sz="2400" dirty="0"/>
          </a:p>
          <a:p>
            <a:r>
              <a:rPr lang="en-US" sz="2400" dirty="0" smtClean="0"/>
              <a:t>res </a:t>
            </a:r>
            <a:r>
              <a:rPr lang="en-US" sz="2400" dirty="0"/>
              <a:t>= </a:t>
            </a:r>
            <a:r>
              <a:rPr lang="en-US" sz="2400" dirty="0" err="1"/>
              <a:t>re.finditer</a:t>
            </a:r>
            <a:r>
              <a:rPr lang="en-US" sz="2400" dirty="0"/>
              <a:t>(pattern, </a:t>
            </a:r>
            <a:r>
              <a:rPr lang="en-US" sz="2400" dirty="0" err="1"/>
              <a:t>text_to_search</a:t>
            </a:r>
            <a:r>
              <a:rPr lang="en-US" sz="2400" dirty="0"/>
              <a:t>)</a:t>
            </a:r>
            <a:endParaRPr lang="en-US" sz="2400" dirty="0"/>
          </a:p>
          <a:p>
            <a:endParaRPr lang="en-US" sz="2400" dirty="0"/>
          </a:p>
          <a:p>
            <a:r>
              <a:rPr lang="en-US" sz="2400" dirty="0"/>
              <a:t>for result in res:</a:t>
            </a:r>
            <a:endParaRPr lang="en-US" sz="2400" dirty="0"/>
          </a:p>
          <a:p>
            <a:r>
              <a:rPr lang="en-US" sz="2400" dirty="0"/>
              <a:t>    print(result)</a:t>
            </a:r>
            <a:endParaRPr lang="en-US" sz="2400" dirty="0"/>
          </a:p>
        </p:txBody>
      </p:sp>
      <p:sp>
        <p:nvSpPr>
          <p:cNvPr id="4" name="Rectangle 3"/>
          <p:cNvSpPr/>
          <p:nvPr/>
        </p:nvSpPr>
        <p:spPr>
          <a:xfrm>
            <a:off x="5602941" y="4940466"/>
            <a:ext cx="6096000" cy="1200329"/>
          </a:xfrm>
          <a:prstGeom prst="rect">
            <a:avLst/>
          </a:prstGeom>
        </p:spPr>
        <p:txBody>
          <a:bodyPr>
            <a:spAutoFit/>
          </a:bodyPr>
          <a:lstStyle/>
          <a:p>
            <a:r>
              <a:rPr lang="en-US" sz="2400" dirty="0"/>
              <a:t>&lt;re.Match object; span=(0, 3), match='abc'&gt;</a:t>
            </a:r>
            <a:endParaRPr lang="en-US" sz="2400" dirty="0"/>
          </a:p>
          <a:p>
            <a:r>
              <a:rPr lang="en-US" sz="2400" dirty="0"/>
              <a:t>&lt;re.Match object; span=(12, 15), match='abc'&gt;</a:t>
            </a:r>
            <a:endParaRPr lang="en-US" sz="2400" dirty="0"/>
          </a:p>
          <a:p>
            <a:r>
              <a:rPr lang="en-US" sz="2400" dirty="0"/>
              <a:t>&lt;re.Match object; span=(22, 25), match='abc'&gt;</a:t>
            </a:r>
            <a:endParaRPr lang="en-US" sz="2400" dirty="0"/>
          </a:p>
        </p:txBody>
      </p:sp>
      <p:sp>
        <p:nvSpPr>
          <p:cNvPr id="5" name="TextBox 4"/>
          <p:cNvSpPr txBox="1"/>
          <p:nvPr/>
        </p:nvSpPr>
        <p:spPr>
          <a:xfrm>
            <a:off x="684106" y="6140795"/>
            <a:ext cx="2146421" cy="369332"/>
          </a:xfrm>
          <a:prstGeom prst="rect">
            <a:avLst/>
          </a:prstGeom>
          <a:noFill/>
        </p:spPr>
        <p:txBody>
          <a:bodyPr wrap="none" rtlCol="0">
            <a:spAutoFit/>
          </a:bodyPr>
          <a:lstStyle/>
          <a:p>
            <a:r>
              <a:rPr lang="en-US" dirty="0" smtClean="0"/>
              <a:t>**  </a:t>
            </a:r>
            <a:r>
              <a:rPr lang="en-US" dirty="0" err="1" smtClean="0"/>
              <a:t>findall</a:t>
            </a:r>
            <a:r>
              <a:rPr lang="en-US" dirty="0" smtClean="0"/>
              <a:t> </a:t>
            </a:r>
            <a:r>
              <a:rPr lang="en-US" dirty="0" err="1" smtClean="0"/>
              <a:t>vs</a:t>
            </a:r>
            <a:r>
              <a:rPr lang="en-US" dirty="0" smtClean="0"/>
              <a:t>  </a:t>
            </a:r>
            <a:r>
              <a:rPr lang="en-US" dirty="0" err="1" smtClean="0"/>
              <a:t>finditer</a:t>
            </a:r>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818600"/>
            <a:ext cx="7447552" cy="4154984"/>
          </a:xfrm>
          <a:prstGeom prst="rect">
            <a:avLst/>
          </a:prstGeom>
          <a:noFill/>
        </p:spPr>
        <p:txBody>
          <a:bodyPr wrap="none" rtlCol="0">
            <a:spAutoFit/>
          </a:bodyPr>
          <a:lstStyle/>
          <a:p>
            <a:r>
              <a:rPr lang="en-US" sz="2400" b="1" u="sng" dirty="0" err="1" smtClean="0"/>
              <a:t>re.sub</a:t>
            </a:r>
            <a:r>
              <a:rPr lang="en-US" sz="2400" b="1" u="sng" dirty="0" smtClean="0"/>
              <a:t>()</a:t>
            </a:r>
            <a:endParaRPr lang="en-US" sz="2400" b="1" u="sng" dirty="0" smtClean="0"/>
          </a:p>
          <a:p>
            <a:endParaRPr lang="en-US" sz="2400" b="1" u="sng" dirty="0"/>
          </a:p>
          <a:p>
            <a:r>
              <a:rPr lang="en-US" sz="2400" dirty="0"/>
              <a:t>import re</a:t>
            </a:r>
            <a:endParaRPr lang="en-US" sz="2400" dirty="0"/>
          </a:p>
          <a:p>
            <a:endParaRPr lang="en-US" sz="2400" dirty="0"/>
          </a:p>
          <a:p>
            <a:r>
              <a:rPr lang="en-US" sz="2400" dirty="0" err="1"/>
              <a:t>text_to_search</a:t>
            </a:r>
            <a:r>
              <a:rPr lang="en-US" sz="2400" dirty="0"/>
              <a:t> = "</a:t>
            </a:r>
            <a:r>
              <a:rPr lang="en-US" sz="2400" dirty="0" err="1"/>
              <a:t>abc</a:t>
            </a:r>
            <a:r>
              <a:rPr lang="en-US" sz="2400" dirty="0"/>
              <a:t> </a:t>
            </a:r>
            <a:r>
              <a:rPr lang="en-US" sz="2400" dirty="0" err="1"/>
              <a:t>defghijkl</a:t>
            </a:r>
            <a:r>
              <a:rPr lang="en-US" sz="2400" dirty="0"/>
              <a:t> </a:t>
            </a:r>
            <a:r>
              <a:rPr lang="en-US" sz="2400" dirty="0" err="1"/>
              <a:t>abc</a:t>
            </a:r>
            <a:r>
              <a:rPr lang="en-US" sz="2400" dirty="0"/>
              <a:t> </a:t>
            </a:r>
            <a:r>
              <a:rPr lang="en-US" sz="2400" dirty="0" err="1"/>
              <a:t>mnopqrs</a:t>
            </a:r>
            <a:r>
              <a:rPr lang="en-US" sz="2400" dirty="0"/>
              <a:t> </a:t>
            </a:r>
            <a:r>
              <a:rPr lang="en-US" sz="2400" dirty="0" err="1"/>
              <a:t>abc</a:t>
            </a:r>
            <a:r>
              <a:rPr lang="en-US" sz="2400" dirty="0"/>
              <a:t> </a:t>
            </a:r>
            <a:r>
              <a:rPr lang="en-US" sz="2400" dirty="0" err="1"/>
              <a:t>tuvwxyz</a:t>
            </a:r>
            <a:r>
              <a:rPr lang="en-US" sz="2400" dirty="0"/>
              <a:t>"</a:t>
            </a:r>
            <a:endParaRPr lang="en-US" sz="2400" dirty="0"/>
          </a:p>
          <a:p>
            <a:endParaRPr lang="en-US" sz="2400" dirty="0"/>
          </a:p>
          <a:p>
            <a:r>
              <a:rPr lang="en-US" sz="2400" dirty="0"/>
              <a:t>pattern = </a:t>
            </a:r>
            <a:r>
              <a:rPr lang="en-US" sz="2400" dirty="0" err="1"/>
              <a:t>re.compile</a:t>
            </a:r>
            <a:r>
              <a:rPr lang="en-US" sz="2400" dirty="0"/>
              <a:t>(</a:t>
            </a:r>
            <a:r>
              <a:rPr lang="en-US" sz="2400" dirty="0" err="1"/>
              <a:t>r'abc</a:t>
            </a:r>
            <a:r>
              <a:rPr lang="en-US" sz="2400" dirty="0"/>
              <a:t>')</a:t>
            </a:r>
            <a:endParaRPr lang="en-US" sz="2400" dirty="0"/>
          </a:p>
          <a:p>
            <a:endParaRPr lang="en-US" sz="2400" dirty="0"/>
          </a:p>
          <a:p>
            <a:r>
              <a:rPr lang="en-US" sz="2400" dirty="0"/>
              <a:t>res = </a:t>
            </a:r>
            <a:r>
              <a:rPr lang="en-US" sz="2400" dirty="0" err="1"/>
              <a:t>re.sub</a:t>
            </a:r>
            <a:r>
              <a:rPr lang="en-US" sz="2400" dirty="0"/>
              <a:t>(pattern, 'xyz', </a:t>
            </a:r>
            <a:r>
              <a:rPr lang="en-US" sz="2400" dirty="0" err="1"/>
              <a:t>text_to_search</a:t>
            </a:r>
            <a:r>
              <a:rPr lang="en-US" sz="2400" dirty="0"/>
              <a:t>)</a:t>
            </a:r>
            <a:endParaRPr lang="en-US" sz="2400" dirty="0"/>
          </a:p>
          <a:p>
            <a:endParaRPr lang="en-US" sz="2400" dirty="0"/>
          </a:p>
          <a:p>
            <a:r>
              <a:rPr lang="en-US" sz="2400" dirty="0"/>
              <a:t>print</a:t>
            </a:r>
            <a:r>
              <a:rPr lang="en-US" sz="2400" dirty="0" smtClean="0"/>
              <a:t>(“sub: ",</a:t>
            </a:r>
            <a:r>
              <a:rPr lang="en-US" sz="2400" dirty="0"/>
              <a:t>res)</a:t>
            </a:r>
            <a:endParaRPr lang="en-US" sz="2400" dirty="0"/>
          </a:p>
        </p:txBody>
      </p:sp>
      <p:sp>
        <p:nvSpPr>
          <p:cNvPr id="6" name="Rectangle 5"/>
          <p:cNvSpPr/>
          <p:nvPr/>
        </p:nvSpPr>
        <p:spPr>
          <a:xfrm>
            <a:off x="6152716" y="5436205"/>
            <a:ext cx="5518049" cy="461665"/>
          </a:xfrm>
          <a:prstGeom prst="rect">
            <a:avLst/>
          </a:prstGeom>
        </p:spPr>
        <p:txBody>
          <a:bodyPr wrap="none">
            <a:spAutoFit/>
          </a:bodyPr>
          <a:lstStyle/>
          <a:p>
            <a:r>
              <a:rPr lang="en-US" sz="2400" dirty="0" smtClean="0"/>
              <a:t>s</a:t>
            </a:r>
            <a:r>
              <a:rPr lang="en-US" sz="2400" dirty="0" smtClean="0"/>
              <a:t>ub</a:t>
            </a:r>
            <a:r>
              <a:rPr lang="en-US" sz="2400" dirty="0" smtClean="0"/>
              <a:t>:</a:t>
            </a:r>
            <a:r>
              <a:rPr lang="en-US" sz="2400" dirty="0" smtClean="0"/>
              <a:t> </a:t>
            </a:r>
            <a:r>
              <a:rPr lang="en-US" sz="2400" dirty="0"/>
              <a:t>xyz defghijkl xyz mnopqrs xyz tuvwxyz</a:t>
            </a:r>
            <a:endParaRPr lang="en-US" sz="2400" dirty="0"/>
          </a:p>
        </p:txBody>
      </p:sp>
      <p:sp>
        <p:nvSpPr>
          <p:cNvPr id="7" name="Rectangle 6"/>
          <p:cNvSpPr/>
          <p:nvPr/>
        </p:nvSpPr>
        <p:spPr>
          <a:xfrm>
            <a:off x="6152716" y="5991159"/>
            <a:ext cx="5732788" cy="369332"/>
          </a:xfrm>
          <a:prstGeom prst="rect">
            <a:avLst/>
          </a:prstGeom>
        </p:spPr>
        <p:txBody>
          <a:bodyPr wrap="none">
            <a:spAutoFit/>
          </a:bodyPr>
          <a:lstStyle/>
          <a:p>
            <a:r>
              <a:rPr lang="en-US" dirty="0"/>
              <a:t>sub abc defghijkl abc mnopqrs abc </a:t>
            </a:r>
            <a:r>
              <a:rPr lang="en-US" dirty="0" smtClean="0"/>
              <a:t>tuvwxyz</a:t>
            </a:r>
            <a:r>
              <a:rPr lang="en-US" dirty="0" smtClean="0"/>
              <a:t>  - original string</a:t>
            </a: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818600"/>
            <a:ext cx="7447552" cy="4154984"/>
          </a:xfrm>
          <a:prstGeom prst="rect">
            <a:avLst/>
          </a:prstGeom>
          <a:noFill/>
        </p:spPr>
        <p:txBody>
          <a:bodyPr wrap="none" rtlCol="0">
            <a:spAutoFit/>
          </a:bodyPr>
          <a:lstStyle/>
          <a:p>
            <a:r>
              <a:rPr lang="en-US" sz="2400" b="1" u="sng" dirty="0" err="1" smtClean="0"/>
              <a:t>re.subn</a:t>
            </a:r>
            <a:r>
              <a:rPr lang="en-US" sz="2400" b="1" u="sng" dirty="0" smtClean="0"/>
              <a:t>()</a:t>
            </a:r>
            <a:endParaRPr lang="en-US" sz="2400" b="1" u="sng" dirty="0" smtClean="0"/>
          </a:p>
          <a:p>
            <a:endParaRPr lang="en-US" sz="2400" b="1" u="sng" dirty="0"/>
          </a:p>
          <a:p>
            <a:r>
              <a:rPr lang="en-US" sz="2400" dirty="0"/>
              <a:t>import re</a:t>
            </a:r>
            <a:endParaRPr lang="en-US" sz="2400" dirty="0"/>
          </a:p>
          <a:p>
            <a:endParaRPr lang="en-US" sz="2400" dirty="0"/>
          </a:p>
          <a:p>
            <a:r>
              <a:rPr lang="en-US" sz="2400" dirty="0" err="1"/>
              <a:t>text_to_search</a:t>
            </a:r>
            <a:r>
              <a:rPr lang="en-US" sz="2400" dirty="0"/>
              <a:t> = "</a:t>
            </a:r>
            <a:r>
              <a:rPr lang="en-US" sz="2400" dirty="0" err="1"/>
              <a:t>abc</a:t>
            </a:r>
            <a:r>
              <a:rPr lang="en-US" sz="2400" dirty="0"/>
              <a:t> </a:t>
            </a:r>
            <a:r>
              <a:rPr lang="en-US" sz="2400" dirty="0" err="1"/>
              <a:t>defghijkl</a:t>
            </a:r>
            <a:r>
              <a:rPr lang="en-US" sz="2400" dirty="0"/>
              <a:t> </a:t>
            </a:r>
            <a:r>
              <a:rPr lang="en-US" sz="2400" dirty="0" err="1"/>
              <a:t>abc</a:t>
            </a:r>
            <a:r>
              <a:rPr lang="en-US" sz="2400" dirty="0"/>
              <a:t> </a:t>
            </a:r>
            <a:r>
              <a:rPr lang="en-US" sz="2400" dirty="0" err="1"/>
              <a:t>mnopqrs</a:t>
            </a:r>
            <a:r>
              <a:rPr lang="en-US" sz="2400" dirty="0"/>
              <a:t> </a:t>
            </a:r>
            <a:r>
              <a:rPr lang="en-US" sz="2400" dirty="0" err="1"/>
              <a:t>abc</a:t>
            </a:r>
            <a:r>
              <a:rPr lang="en-US" sz="2400" dirty="0"/>
              <a:t> </a:t>
            </a:r>
            <a:r>
              <a:rPr lang="en-US" sz="2400" dirty="0" err="1"/>
              <a:t>tuvwxyz</a:t>
            </a:r>
            <a:r>
              <a:rPr lang="en-US" sz="2400" dirty="0"/>
              <a:t>"</a:t>
            </a:r>
            <a:endParaRPr lang="en-US" sz="2400" dirty="0"/>
          </a:p>
          <a:p>
            <a:endParaRPr lang="en-US" sz="2400" dirty="0"/>
          </a:p>
          <a:p>
            <a:r>
              <a:rPr lang="en-US" sz="2400" dirty="0"/>
              <a:t>pattern = </a:t>
            </a:r>
            <a:r>
              <a:rPr lang="en-US" sz="2400" dirty="0" err="1"/>
              <a:t>re.compile</a:t>
            </a:r>
            <a:r>
              <a:rPr lang="en-US" sz="2400" dirty="0"/>
              <a:t>(r'123')</a:t>
            </a:r>
            <a:endParaRPr lang="en-US" sz="2400" dirty="0"/>
          </a:p>
          <a:p>
            <a:endParaRPr lang="en-US" sz="2400" dirty="0"/>
          </a:p>
          <a:p>
            <a:r>
              <a:rPr lang="en-US" sz="2400" dirty="0"/>
              <a:t>res = </a:t>
            </a:r>
            <a:r>
              <a:rPr lang="en-US" sz="2400" dirty="0" err="1"/>
              <a:t>re.subn</a:t>
            </a:r>
            <a:r>
              <a:rPr lang="en-US" sz="2400" dirty="0"/>
              <a:t>(pattern, 'xyz', </a:t>
            </a:r>
            <a:r>
              <a:rPr lang="en-US" sz="2400" dirty="0" err="1"/>
              <a:t>text_to_search</a:t>
            </a:r>
            <a:r>
              <a:rPr lang="en-US" sz="2400" dirty="0"/>
              <a:t>)</a:t>
            </a:r>
            <a:endParaRPr lang="en-US" sz="2400" dirty="0"/>
          </a:p>
          <a:p>
            <a:endParaRPr lang="en-US" sz="2400" dirty="0"/>
          </a:p>
          <a:p>
            <a:r>
              <a:rPr lang="en-US" sz="2400" dirty="0"/>
              <a:t>print("</a:t>
            </a:r>
            <a:r>
              <a:rPr lang="en-US" sz="2400" dirty="0" err="1"/>
              <a:t>subn</a:t>
            </a:r>
            <a:r>
              <a:rPr lang="en-US" sz="2400" dirty="0"/>
              <a:t> : ",res)</a:t>
            </a:r>
            <a:endParaRPr lang="en-US" sz="2400" dirty="0"/>
          </a:p>
        </p:txBody>
      </p:sp>
      <p:sp>
        <p:nvSpPr>
          <p:cNvPr id="4" name="Rectangle 3"/>
          <p:cNvSpPr/>
          <p:nvPr/>
        </p:nvSpPr>
        <p:spPr>
          <a:xfrm>
            <a:off x="6161967" y="5503440"/>
            <a:ext cx="4981941" cy="369332"/>
          </a:xfrm>
          <a:prstGeom prst="rect">
            <a:avLst/>
          </a:prstGeom>
        </p:spPr>
        <p:txBody>
          <a:bodyPr wrap="none">
            <a:spAutoFit/>
          </a:bodyPr>
          <a:lstStyle/>
          <a:p>
            <a:r>
              <a:rPr lang="en-US"/>
              <a:t>subn :  ('abc defghijkl abc mnopqrs abc tuvwxyz', 0)</a:t>
            </a:r>
            <a:endParaRPr lang="en-US" dirty="0"/>
          </a:p>
        </p:txBody>
      </p:sp>
      <p:sp>
        <p:nvSpPr>
          <p:cNvPr id="8" name="Rectangle 7"/>
          <p:cNvSpPr/>
          <p:nvPr/>
        </p:nvSpPr>
        <p:spPr>
          <a:xfrm>
            <a:off x="6161967" y="6033296"/>
            <a:ext cx="4870372" cy="369332"/>
          </a:xfrm>
          <a:prstGeom prst="rect">
            <a:avLst/>
          </a:prstGeom>
        </p:spPr>
        <p:txBody>
          <a:bodyPr wrap="none">
            <a:spAutoFit/>
          </a:bodyPr>
          <a:lstStyle/>
          <a:p>
            <a:r>
              <a:rPr lang="en-US" dirty="0"/>
              <a:t>subn :  ('xyz defghijkl xyz mnopqrs xyz tuvwxyz', 3)</a:t>
            </a:r>
            <a:endParaRPr 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697576"/>
            <a:ext cx="8867940" cy="6001643"/>
          </a:xfrm>
          <a:prstGeom prst="rect">
            <a:avLst/>
          </a:prstGeom>
          <a:noFill/>
        </p:spPr>
        <p:txBody>
          <a:bodyPr wrap="none" rtlCol="0">
            <a:spAutoFit/>
          </a:bodyPr>
          <a:lstStyle/>
          <a:p>
            <a:r>
              <a:rPr lang="en-US" sz="2400" b="1" u="sng" dirty="0" smtClean="0"/>
              <a:t>group</a:t>
            </a:r>
            <a:r>
              <a:rPr lang="en-US" sz="2400" b="1" u="sng" dirty="0" smtClean="0"/>
              <a:t>()</a:t>
            </a:r>
            <a:endParaRPr lang="en-US" sz="2400" b="1" u="sng" dirty="0" smtClean="0"/>
          </a:p>
          <a:p>
            <a:endParaRPr lang="en-US" sz="2400" b="1" u="sng" dirty="0" smtClean="0"/>
          </a:p>
          <a:p>
            <a:r>
              <a:rPr lang="en-US" sz="2400" dirty="0" smtClean="0"/>
              <a:t>import re</a:t>
            </a:r>
            <a:endParaRPr lang="en-US" sz="2400" dirty="0" smtClean="0"/>
          </a:p>
          <a:p>
            <a:endParaRPr lang="en-US" sz="2400" dirty="0" smtClean="0"/>
          </a:p>
          <a:p>
            <a:r>
              <a:rPr lang="en-US" sz="2400" dirty="0" smtClean="0"/>
              <a:t>string = '39801 356, 2102 1111'</a:t>
            </a:r>
            <a:endParaRPr lang="en-US" sz="2400" dirty="0" smtClean="0"/>
          </a:p>
          <a:p>
            <a:endParaRPr lang="en-US" sz="2400" dirty="0" smtClean="0"/>
          </a:p>
          <a:p>
            <a:r>
              <a:rPr lang="en-US" sz="2400" dirty="0" smtClean="0"/>
              <a:t># Three digit number followed by space followed by two digit number</a:t>
            </a:r>
            <a:endParaRPr lang="en-US" sz="2400" dirty="0" smtClean="0"/>
          </a:p>
          <a:p>
            <a:r>
              <a:rPr lang="en-US" sz="2400" dirty="0" smtClean="0"/>
              <a:t>pattern = '(\d{3}) (\d{2})'</a:t>
            </a:r>
            <a:endParaRPr lang="en-US" sz="2400" dirty="0" smtClean="0"/>
          </a:p>
          <a:p>
            <a:endParaRPr lang="en-US" sz="2400" dirty="0" smtClean="0"/>
          </a:p>
          <a:p>
            <a:r>
              <a:rPr lang="en-US" sz="2400" dirty="0" smtClean="0"/>
              <a:t># match variable contains a Match object.</a:t>
            </a:r>
            <a:endParaRPr lang="en-US" sz="2400" dirty="0" smtClean="0"/>
          </a:p>
          <a:p>
            <a:r>
              <a:rPr lang="en-US" sz="2400" dirty="0" smtClean="0"/>
              <a:t>match = </a:t>
            </a:r>
            <a:r>
              <a:rPr lang="en-US" sz="2400" dirty="0" err="1" smtClean="0"/>
              <a:t>re.search</a:t>
            </a:r>
            <a:r>
              <a:rPr lang="en-US" sz="2400" dirty="0" smtClean="0"/>
              <a:t>(pattern, string) </a:t>
            </a:r>
            <a:endParaRPr lang="en-US" sz="2400" dirty="0" smtClean="0"/>
          </a:p>
          <a:p>
            <a:endParaRPr lang="en-US" sz="2400" dirty="0" smtClean="0"/>
          </a:p>
          <a:p>
            <a:r>
              <a:rPr lang="en-US" sz="2400" dirty="0" smtClean="0"/>
              <a:t>if match:</a:t>
            </a:r>
            <a:endParaRPr lang="en-US" sz="2400" dirty="0" smtClean="0"/>
          </a:p>
          <a:p>
            <a:r>
              <a:rPr lang="en-US" sz="2400" dirty="0" smtClean="0"/>
              <a:t>  print(</a:t>
            </a:r>
            <a:r>
              <a:rPr lang="en-US" sz="2400" dirty="0" err="1" smtClean="0"/>
              <a:t>match.group</a:t>
            </a:r>
            <a:r>
              <a:rPr lang="en-US" sz="2400" dirty="0" smtClean="0"/>
              <a:t>())</a:t>
            </a:r>
            <a:endParaRPr lang="en-US" sz="2400" dirty="0" smtClean="0"/>
          </a:p>
          <a:p>
            <a:r>
              <a:rPr lang="en-US" sz="2400" dirty="0" smtClean="0"/>
              <a:t>else:</a:t>
            </a:r>
            <a:endParaRPr lang="en-US" sz="2400" dirty="0" smtClean="0"/>
          </a:p>
          <a:p>
            <a:r>
              <a:rPr lang="en-US" sz="2400" dirty="0" smtClean="0"/>
              <a:t>  print("pattern not found")</a:t>
            </a:r>
            <a:endParaRPr lang="en-US" sz="2400" dirty="0"/>
          </a:p>
        </p:txBody>
      </p:sp>
      <p:sp>
        <p:nvSpPr>
          <p:cNvPr id="5" name="Rectangle 4"/>
          <p:cNvSpPr/>
          <p:nvPr/>
        </p:nvSpPr>
        <p:spPr>
          <a:xfrm>
            <a:off x="10297125" y="6027875"/>
            <a:ext cx="1120820" cy="461665"/>
          </a:xfrm>
          <a:prstGeom prst="rect">
            <a:avLst/>
          </a:prstGeom>
        </p:spPr>
        <p:txBody>
          <a:bodyPr wrap="none">
            <a:spAutoFit/>
          </a:bodyPr>
          <a:lstStyle/>
          <a:p>
            <a:r>
              <a:rPr lang="en-US" sz="2400" dirty="0"/>
              <a:t>801 35</a:t>
            </a:r>
            <a:endParaRPr lang="en-US" sz="2400" dirty="0"/>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697576"/>
            <a:ext cx="5943601" cy="6001643"/>
          </a:xfrm>
          <a:prstGeom prst="rect">
            <a:avLst/>
          </a:prstGeom>
          <a:noFill/>
        </p:spPr>
        <p:txBody>
          <a:bodyPr wrap="square" rtlCol="0">
            <a:spAutoFit/>
          </a:bodyPr>
          <a:lstStyle/>
          <a:p>
            <a:r>
              <a:rPr lang="en-US" sz="2400" b="1" u="sng" dirty="0" smtClean="0"/>
              <a:t>start</a:t>
            </a:r>
            <a:r>
              <a:rPr lang="en-US" sz="2400" b="1" u="sng" dirty="0" smtClean="0"/>
              <a:t>()  end()    span()</a:t>
            </a:r>
            <a:endParaRPr lang="en-US" sz="2400" b="1" u="sng" dirty="0" smtClean="0"/>
          </a:p>
          <a:p>
            <a:endParaRPr lang="en-US" sz="2400" b="1" u="sng" dirty="0" smtClean="0"/>
          </a:p>
          <a:p>
            <a:r>
              <a:rPr lang="en-US" sz="2400" dirty="0"/>
              <a:t>import re</a:t>
            </a:r>
            <a:endParaRPr lang="en-US" sz="2400" dirty="0"/>
          </a:p>
          <a:p>
            <a:endParaRPr lang="en-US" sz="2400" dirty="0"/>
          </a:p>
          <a:p>
            <a:r>
              <a:rPr lang="en-US" sz="2400" dirty="0"/>
              <a:t>string = '39801 356, 2102 1111'</a:t>
            </a:r>
            <a:endParaRPr lang="en-US" sz="2400" dirty="0"/>
          </a:p>
          <a:p>
            <a:r>
              <a:rPr lang="en-US" sz="2400" dirty="0" smtClean="0"/>
              <a:t>pattern </a:t>
            </a:r>
            <a:r>
              <a:rPr lang="en-US" sz="2400" dirty="0"/>
              <a:t>= '(\d{3}) (\d{2})'</a:t>
            </a:r>
            <a:endParaRPr lang="en-US" sz="2400" dirty="0"/>
          </a:p>
          <a:p>
            <a:r>
              <a:rPr lang="en-US" sz="2400" dirty="0" smtClean="0"/>
              <a:t>match </a:t>
            </a:r>
            <a:r>
              <a:rPr lang="en-US" sz="2400" dirty="0"/>
              <a:t>= </a:t>
            </a:r>
            <a:r>
              <a:rPr lang="en-US" sz="2400" dirty="0" err="1"/>
              <a:t>re.search</a:t>
            </a:r>
            <a:r>
              <a:rPr lang="en-US" sz="2400" dirty="0"/>
              <a:t>(pattern, string) </a:t>
            </a:r>
            <a:endParaRPr lang="en-US" sz="2400" dirty="0"/>
          </a:p>
          <a:p>
            <a:endParaRPr lang="en-US" sz="2400" dirty="0"/>
          </a:p>
          <a:p>
            <a:r>
              <a:rPr lang="en-US" sz="2400" dirty="0"/>
              <a:t>if match:</a:t>
            </a:r>
            <a:endParaRPr lang="en-US" sz="2400" dirty="0"/>
          </a:p>
          <a:p>
            <a:r>
              <a:rPr lang="en-US" sz="2400" dirty="0"/>
              <a:t>  print(</a:t>
            </a:r>
            <a:r>
              <a:rPr lang="en-US" sz="2400" dirty="0" err="1"/>
              <a:t>match.group</a:t>
            </a:r>
            <a:r>
              <a:rPr lang="en-US" sz="2400" dirty="0"/>
              <a:t>())</a:t>
            </a:r>
            <a:endParaRPr lang="en-US" sz="2400" dirty="0"/>
          </a:p>
          <a:p>
            <a:r>
              <a:rPr lang="en-US" sz="2400" dirty="0"/>
              <a:t>  print(</a:t>
            </a:r>
            <a:r>
              <a:rPr lang="en-US" sz="2400" dirty="0" err="1"/>
              <a:t>match.start</a:t>
            </a:r>
            <a:r>
              <a:rPr lang="en-US" sz="2400" dirty="0"/>
              <a:t>())</a:t>
            </a:r>
            <a:endParaRPr lang="en-US" sz="2400" dirty="0"/>
          </a:p>
          <a:p>
            <a:r>
              <a:rPr lang="en-US" sz="2400" dirty="0"/>
              <a:t>  print(</a:t>
            </a:r>
            <a:r>
              <a:rPr lang="en-US" sz="2400" dirty="0" err="1"/>
              <a:t>match.end</a:t>
            </a:r>
            <a:r>
              <a:rPr lang="en-US" sz="2400" dirty="0"/>
              <a:t>())</a:t>
            </a:r>
            <a:endParaRPr lang="en-US" sz="2400" dirty="0"/>
          </a:p>
          <a:p>
            <a:r>
              <a:rPr lang="en-US" sz="2400" dirty="0"/>
              <a:t>  print(</a:t>
            </a:r>
            <a:r>
              <a:rPr lang="en-US" sz="2400" dirty="0" err="1"/>
              <a:t>match.span</a:t>
            </a:r>
            <a:r>
              <a:rPr lang="en-US" sz="2400" dirty="0"/>
              <a:t>())</a:t>
            </a:r>
            <a:endParaRPr lang="en-US" sz="2400" dirty="0"/>
          </a:p>
          <a:p>
            <a:r>
              <a:rPr lang="en-US" sz="2400" dirty="0"/>
              <a:t>  </a:t>
            </a:r>
            <a:endParaRPr lang="en-US" sz="2400" dirty="0"/>
          </a:p>
          <a:p>
            <a:r>
              <a:rPr lang="en-US" sz="2400" dirty="0"/>
              <a:t>else:</a:t>
            </a:r>
            <a:endParaRPr lang="en-US" sz="2400" dirty="0"/>
          </a:p>
          <a:p>
            <a:r>
              <a:rPr lang="en-US" sz="2400" dirty="0"/>
              <a:t>  print("pattern not found")</a:t>
            </a:r>
            <a:endParaRPr lang="en-US" sz="2400" dirty="0"/>
          </a:p>
        </p:txBody>
      </p:sp>
      <p:sp>
        <p:nvSpPr>
          <p:cNvPr id="5" name="Rectangle 4"/>
          <p:cNvSpPr/>
          <p:nvPr/>
        </p:nvSpPr>
        <p:spPr>
          <a:xfrm>
            <a:off x="10297125" y="6027875"/>
            <a:ext cx="1120820" cy="461665"/>
          </a:xfrm>
          <a:prstGeom prst="rect">
            <a:avLst/>
          </a:prstGeom>
        </p:spPr>
        <p:txBody>
          <a:bodyPr wrap="none">
            <a:spAutoFit/>
          </a:bodyPr>
          <a:lstStyle/>
          <a:p>
            <a:r>
              <a:rPr lang="en-US" sz="2400" dirty="0"/>
              <a:t>801 35</a:t>
            </a:r>
            <a:endParaRPr lang="en-US" sz="2400" dirty="0"/>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336175" y="697576"/>
            <a:ext cx="7315201" cy="4154984"/>
          </a:xfrm>
          <a:prstGeom prst="rect">
            <a:avLst/>
          </a:prstGeom>
          <a:noFill/>
        </p:spPr>
        <p:txBody>
          <a:bodyPr wrap="square" rtlCol="0">
            <a:spAutoFit/>
          </a:bodyPr>
          <a:lstStyle/>
          <a:p>
            <a:r>
              <a:rPr lang="en-US" sz="2400" b="1" u="sng" dirty="0" err="1" smtClean="0"/>
              <a:t>re.split</a:t>
            </a:r>
            <a:r>
              <a:rPr lang="en-US" sz="2400" b="1" u="sng" dirty="0" smtClean="0"/>
              <a:t>()</a:t>
            </a:r>
            <a:endParaRPr lang="en-US" sz="2400" b="1" u="sng" dirty="0" smtClean="0"/>
          </a:p>
          <a:p>
            <a:endParaRPr lang="en-US" sz="2400" b="1" u="sng" dirty="0" smtClean="0"/>
          </a:p>
          <a:p>
            <a:r>
              <a:rPr lang="en-US" sz="2400" dirty="0"/>
              <a:t>import re</a:t>
            </a:r>
            <a:endParaRPr lang="en-US" sz="2400" dirty="0"/>
          </a:p>
          <a:p>
            <a:endParaRPr lang="en-US" sz="2400" dirty="0"/>
          </a:p>
          <a:p>
            <a:r>
              <a:rPr lang="en-US" sz="2400" dirty="0" err="1"/>
              <a:t>text_to_search</a:t>
            </a:r>
            <a:r>
              <a:rPr lang="en-US" sz="2400" dirty="0"/>
              <a:t> = "</a:t>
            </a:r>
            <a:r>
              <a:rPr lang="en-US" sz="2400" dirty="0" err="1"/>
              <a:t>abcdefghijklabcmnopqrsabctuvwxyz</a:t>
            </a:r>
            <a:r>
              <a:rPr lang="en-US" sz="2400" dirty="0"/>
              <a:t>"</a:t>
            </a:r>
            <a:endParaRPr lang="en-US" sz="2400" dirty="0"/>
          </a:p>
          <a:p>
            <a:endParaRPr lang="en-US" sz="2400" dirty="0"/>
          </a:p>
          <a:p>
            <a:r>
              <a:rPr lang="en-US" sz="2400" dirty="0"/>
              <a:t>pattern = </a:t>
            </a:r>
            <a:r>
              <a:rPr lang="en-US" sz="2400" dirty="0" err="1"/>
              <a:t>re.compile</a:t>
            </a:r>
            <a:r>
              <a:rPr lang="en-US" sz="2400" dirty="0"/>
              <a:t>(</a:t>
            </a:r>
            <a:r>
              <a:rPr lang="en-US" sz="2400" dirty="0" err="1"/>
              <a:t>r'abc</a:t>
            </a:r>
            <a:r>
              <a:rPr lang="en-US" sz="2400" dirty="0"/>
              <a:t>')</a:t>
            </a:r>
            <a:endParaRPr lang="en-US" sz="2400" dirty="0"/>
          </a:p>
          <a:p>
            <a:endParaRPr lang="en-US" sz="2400" dirty="0"/>
          </a:p>
          <a:p>
            <a:r>
              <a:rPr lang="en-US" sz="2400" dirty="0"/>
              <a:t>res = </a:t>
            </a:r>
            <a:r>
              <a:rPr lang="en-US" sz="2400" dirty="0" err="1"/>
              <a:t>re.split</a:t>
            </a:r>
            <a:r>
              <a:rPr lang="en-US" sz="2400" dirty="0"/>
              <a:t>(pattern, </a:t>
            </a:r>
            <a:r>
              <a:rPr lang="en-US" sz="2400" dirty="0" err="1"/>
              <a:t>text_to_search</a:t>
            </a:r>
            <a:r>
              <a:rPr lang="en-US" sz="2400" dirty="0"/>
              <a:t>)</a:t>
            </a:r>
            <a:endParaRPr lang="en-US" sz="2400" dirty="0"/>
          </a:p>
          <a:p>
            <a:endParaRPr lang="en-US" sz="2400" dirty="0"/>
          </a:p>
          <a:p>
            <a:r>
              <a:rPr lang="en-US" sz="2400" dirty="0"/>
              <a:t>print("</a:t>
            </a:r>
            <a:r>
              <a:rPr lang="en-US" sz="2400" dirty="0" err="1"/>
              <a:t>split",res</a:t>
            </a:r>
            <a:r>
              <a:rPr lang="en-US" sz="2400" dirty="0"/>
              <a:t>)</a:t>
            </a:r>
            <a:endParaRPr lang="en-US" sz="2400" dirty="0"/>
          </a:p>
        </p:txBody>
      </p:sp>
      <p:sp>
        <p:nvSpPr>
          <p:cNvPr id="4" name="Rectangle 3"/>
          <p:cNvSpPr/>
          <p:nvPr/>
        </p:nvSpPr>
        <p:spPr>
          <a:xfrm>
            <a:off x="7277580" y="5678252"/>
            <a:ext cx="3909532" cy="369332"/>
          </a:xfrm>
          <a:prstGeom prst="rect">
            <a:avLst/>
          </a:prstGeom>
        </p:spPr>
        <p:txBody>
          <a:bodyPr wrap="none">
            <a:spAutoFit/>
          </a:bodyPr>
          <a:lstStyle/>
          <a:p>
            <a:r>
              <a:rPr lang="en-US" dirty="0"/>
              <a:t>split ['', 'defghijkl', 'mnopqrs', 'tuvwxyz']</a:t>
            </a:r>
            <a:endParaRPr lang="en-US" dirty="0"/>
          </a:p>
        </p:txBody>
      </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11"/>
          <p:cNvSpPr txBox="1"/>
          <p:nvPr/>
        </p:nvSpPr>
        <p:spPr>
          <a:xfrm>
            <a:off x="551328" y="899282"/>
            <a:ext cx="7315201" cy="1569660"/>
          </a:xfrm>
          <a:prstGeom prst="rect">
            <a:avLst/>
          </a:prstGeom>
          <a:noFill/>
        </p:spPr>
        <p:txBody>
          <a:bodyPr wrap="square" rtlCol="0">
            <a:spAutoFit/>
          </a:bodyPr>
          <a:lstStyle/>
          <a:p>
            <a:r>
              <a:rPr lang="en-US" sz="2400" b="1" u="sng" dirty="0" err="1" smtClean="0"/>
              <a:t>re.escape</a:t>
            </a:r>
            <a:r>
              <a:rPr lang="en-US" sz="2400" b="1" u="sng" dirty="0" smtClean="0"/>
              <a:t>()</a:t>
            </a:r>
            <a:endParaRPr lang="en-US" sz="2400" b="1" u="sng" dirty="0" smtClean="0"/>
          </a:p>
          <a:p>
            <a:endParaRPr lang="en-US" sz="2400" b="1" u="sng" dirty="0" smtClean="0"/>
          </a:p>
          <a:p>
            <a:r>
              <a:rPr lang="en-US" sz="2400" dirty="0"/>
              <a:t>import re</a:t>
            </a:r>
            <a:endParaRPr lang="en-US" sz="2400" dirty="0"/>
          </a:p>
          <a:p>
            <a:r>
              <a:rPr lang="en-US" sz="2400" dirty="0"/>
              <a:t>print(</a:t>
            </a:r>
            <a:r>
              <a:rPr lang="en-US" sz="2400" dirty="0" err="1"/>
              <a:t>re.escape</a:t>
            </a:r>
            <a:r>
              <a:rPr lang="en-US" sz="2400" dirty="0"/>
              <a:t>("Hello 123 .?!@ World"))</a:t>
            </a:r>
            <a:endParaRPr lang="en-US" sz="2400" dirty="0"/>
          </a:p>
        </p:txBody>
      </p:sp>
      <p:sp>
        <p:nvSpPr>
          <p:cNvPr id="4" name="Rectangle 3"/>
          <p:cNvSpPr/>
          <p:nvPr/>
        </p:nvSpPr>
        <p:spPr>
          <a:xfrm>
            <a:off x="7277580" y="5678252"/>
            <a:ext cx="2825453" cy="369332"/>
          </a:xfrm>
          <a:prstGeom prst="rect">
            <a:avLst/>
          </a:prstGeom>
        </p:spPr>
        <p:txBody>
          <a:bodyPr wrap="none">
            <a:spAutoFit/>
          </a:bodyPr>
          <a:lstStyle/>
          <a:p>
            <a:r>
              <a:rPr lang="en-US" dirty="0"/>
              <a:t>Hello\ 123\ \.\?\!\@\ World</a:t>
            </a:r>
            <a:endParaRPr lang="en-US" dirty="0"/>
          </a:p>
        </p:txBody>
      </p:sp>
      <p:sp>
        <p:nvSpPr>
          <p:cNvPr id="5" name="Rectangle 4"/>
          <p:cNvSpPr/>
          <p:nvPr/>
        </p:nvSpPr>
        <p:spPr>
          <a:xfrm>
            <a:off x="551328" y="2913547"/>
            <a:ext cx="10165978" cy="1200329"/>
          </a:xfrm>
          <a:prstGeom prst="rect">
            <a:avLst/>
          </a:prstGeom>
        </p:spPr>
        <p:txBody>
          <a:bodyPr wrap="square">
            <a:spAutoFit/>
          </a:bodyPr>
          <a:lstStyle/>
          <a:p>
            <a:r>
              <a:rPr lang="en-US" sz="2400" dirty="0">
                <a:solidFill>
                  <a:srgbClr val="000000"/>
                </a:solidFill>
              </a:rPr>
              <a:t>Return </a:t>
            </a:r>
            <a:r>
              <a:rPr lang="en-US" sz="2400" i="1" dirty="0">
                <a:solidFill>
                  <a:srgbClr val="000000"/>
                </a:solidFill>
              </a:rPr>
              <a:t>string</a:t>
            </a:r>
            <a:r>
              <a:rPr lang="en-US" sz="2400" dirty="0">
                <a:solidFill>
                  <a:srgbClr val="000000"/>
                </a:solidFill>
              </a:rPr>
              <a:t> with all non-</a:t>
            </a:r>
            <a:r>
              <a:rPr lang="en-US" sz="2400" dirty="0" err="1">
                <a:solidFill>
                  <a:srgbClr val="000000"/>
                </a:solidFill>
              </a:rPr>
              <a:t>alphanumerics</a:t>
            </a:r>
            <a:r>
              <a:rPr lang="en-US" sz="2400" dirty="0">
                <a:solidFill>
                  <a:srgbClr val="000000"/>
                </a:solidFill>
              </a:rPr>
              <a:t> </a:t>
            </a:r>
            <a:r>
              <a:rPr lang="en-US" sz="2400" dirty="0" err="1">
                <a:solidFill>
                  <a:srgbClr val="000000"/>
                </a:solidFill>
              </a:rPr>
              <a:t>backslashed</a:t>
            </a:r>
            <a:r>
              <a:rPr lang="en-US" sz="2400" dirty="0">
                <a:solidFill>
                  <a:srgbClr val="000000"/>
                </a:solidFill>
              </a:rPr>
              <a:t>; this is useful if you want to match an arbitrary literal string that may have regular expression metacharacters in it.</a:t>
            </a:r>
            <a:endParaRPr lang="en-US" sz="2400"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a:stretch>
            <a:fillRect/>
          </a:stretch>
        </p:blipFill>
        <p:spPr>
          <a:xfrm>
            <a:off x="91068" y="13481"/>
            <a:ext cx="2438095" cy="542857"/>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5" name="Picture 4"/>
          <p:cNvPicPr>
            <a:picLocks noChangeAspect="1"/>
          </p:cNvPicPr>
          <p:nvPr/>
        </p:nvPicPr>
        <p:blipFill>
          <a:blip r:embed="rId3"/>
          <a:stretch>
            <a:fillRect/>
          </a:stretch>
        </p:blipFill>
        <p:spPr>
          <a:xfrm>
            <a:off x="2529163" y="918882"/>
            <a:ext cx="6753225" cy="5181600"/>
          </a:xfrm>
          <a:prstGeom prst="rect">
            <a:avLst/>
          </a:prstGeom>
        </p:spPr>
      </p:pic>
      <p:sp>
        <p:nvSpPr>
          <p:cNvPr id="4" name="Text Box 3"/>
          <p:cNvSpPr txBox="1"/>
          <p:nvPr/>
        </p:nvSpPr>
        <p:spPr>
          <a:xfrm>
            <a:off x="2150745" y="6335395"/>
            <a:ext cx="8031480" cy="368300"/>
          </a:xfrm>
          <a:prstGeom prst="rect">
            <a:avLst/>
          </a:prstGeom>
          <a:noFill/>
        </p:spPr>
        <p:txBody>
          <a:bodyPr wrap="square" rtlCol="0" anchor="t">
            <a:spAutoFit/>
          </a:bodyPr>
          <a:p>
            <a:r>
              <a:rPr lang="en-US"/>
              <a:t>Try :  https://www.w3schools.com/python/gloss_python_regex_metacharacters.asp</a:t>
            </a:r>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191" y="1644"/>
              <a:ext cx="5148" cy="919"/>
            </a:xfrm>
            <a:prstGeom prst="rect">
              <a:avLst/>
            </a:prstGeom>
          </p:spPr>
          <p:txBody>
            <a:bodyPr wrap="none">
              <a:spAutoFit/>
            </a:bodyPr>
            <a:p>
              <a:pPr algn="l"/>
              <a:r>
                <a:rPr lang="en-US" sz="3200" b="1" dirty="0">
                  <a:cs typeface="Times New Roman" panose="02020603050405020304" pitchFamily="18" charset="0"/>
                </a:rPr>
                <a:t>15. Misscelaneous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560578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6. </a:t>
            </a:r>
            <a:r>
              <a:rPr lang="en-US" sz="2800" dirty="0">
                <a:gradFill>
                  <a:gsLst>
                    <a:gs pos="21000">
                      <a:srgbClr val="53575C"/>
                    </a:gs>
                    <a:gs pos="88000">
                      <a:srgbClr val="C5C7CA"/>
                    </a:gs>
                  </a:gsLst>
                  <a:lin ang="5400000"/>
                </a:gradFill>
                <a:effectLst/>
                <a:cs typeface="Times New Roman" panose="02020603050405020304" pitchFamily="18" charset="0"/>
              </a:rPr>
              <a:t>Interactive and script mode (contd)</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9" name="TextBox 8"/>
          <p:cNvSpPr txBox="1"/>
          <p:nvPr/>
        </p:nvSpPr>
        <p:spPr>
          <a:xfrm>
            <a:off x="519507" y="1160877"/>
            <a:ext cx="1839221" cy="461665"/>
          </a:xfrm>
          <a:prstGeom prst="rect">
            <a:avLst/>
          </a:prstGeom>
          <a:noFill/>
        </p:spPr>
        <p:txBody>
          <a:bodyPr wrap="none" rtlCol="0">
            <a:spAutoFit/>
          </a:bodyPr>
          <a:lstStyle/>
          <a:p>
            <a:r>
              <a:rPr lang="en-US" sz="2400" dirty="0" smtClean="0"/>
              <a:t>Script mode :</a:t>
            </a:r>
            <a:endParaRPr lang="en-US" sz="2400" dirty="0"/>
          </a:p>
        </p:txBody>
      </p:sp>
      <p:sp>
        <p:nvSpPr>
          <p:cNvPr id="5" name="TextBox 4"/>
          <p:cNvSpPr txBox="1"/>
          <p:nvPr/>
        </p:nvSpPr>
        <p:spPr>
          <a:xfrm>
            <a:off x="3136900" y="1068545"/>
            <a:ext cx="8174990" cy="1322070"/>
          </a:xfrm>
          <a:prstGeom prst="rect">
            <a:avLst/>
          </a:prstGeom>
          <a:noFill/>
        </p:spPr>
        <p:txBody>
          <a:bodyPr wrap="none" rtlCol="0">
            <a:spAutoFit/>
          </a:bodyPr>
          <a:lstStyle/>
          <a:p>
            <a:pPr lvl="0"/>
            <a:r>
              <a:rPr lang="en-US" sz="2000" dirty="0">
                <a:solidFill>
                  <a:schemeClr val="dk1"/>
                </a:solidFill>
                <a:ea typeface="Arial" panose="020B0604020202020204"/>
                <a:cs typeface="Arial" panose="020B0604020202020204"/>
                <a:sym typeface="Arial" panose="020B0604020202020204"/>
              </a:rPr>
              <a:t>In the script mode, </a:t>
            </a:r>
            <a:r>
              <a:rPr lang="en-US" sz="2000" dirty="0" smtClean="0">
                <a:solidFill>
                  <a:schemeClr val="dk1"/>
                </a:solidFill>
                <a:ea typeface="Arial" panose="020B0604020202020204"/>
                <a:cs typeface="Arial" panose="020B0604020202020204"/>
                <a:sym typeface="Arial" panose="020B0604020202020204"/>
              </a:rPr>
              <a:t>create </a:t>
            </a:r>
            <a:r>
              <a:rPr lang="en-US" sz="2000" dirty="0">
                <a:solidFill>
                  <a:schemeClr val="dk1"/>
                </a:solidFill>
                <a:ea typeface="Arial" panose="020B0604020202020204"/>
                <a:cs typeface="Arial" panose="020B0604020202020204"/>
                <a:sym typeface="Arial" panose="020B0604020202020204"/>
              </a:rPr>
              <a:t>a </a:t>
            </a:r>
            <a:r>
              <a:rPr lang="en-US" sz="2000" dirty="0" smtClean="0">
                <a:solidFill>
                  <a:schemeClr val="dk1"/>
                </a:solidFill>
                <a:ea typeface="Arial" panose="020B0604020202020204"/>
                <a:cs typeface="Arial" panose="020B0604020202020204"/>
                <a:sym typeface="Arial" panose="020B0604020202020204"/>
              </a:rPr>
              <a:t>file from IDLE to write the script and</a:t>
            </a:r>
            <a:endParaRPr lang="en-US" sz="2000" dirty="0" smtClean="0">
              <a:solidFill>
                <a:schemeClr val="dk1"/>
              </a:solidFill>
              <a:ea typeface="Arial" panose="020B0604020202020204"/>
              <a:cs typeface="Arial" panose="020B0604020202020204"/>
              <a:sym typeface="Arial" panose="020B0604020202020204"/>
            </a:endParaRPr>
          </a:p>
          <a:p>
            <a:pPr lvl="0"/>
            <a:r>
              <a:rPr lang="en-US" sz="2000" dirty="0" smtClean="0">
                <a:solidFill>
                  <a:schemeClr val="dk1"/>
                </a:solidFill>
                <a:ea typeface="Arial" panose="020B0604020202020204"/>
                <a:cs typeface="Arial" panose="020B0604020202020204"/>
                <a:sym typeface="Arial" panose="020B0604020202020204"/>
              </a:rPr>
              <a:t> save it with a </a:t>
            </a:r>
            <a:r>
              <a:rPr lang="en-US" sz="2000" dirty="0">
                <a:solidFill>
                  <a:schemeClr val="dk1"/>
                </a:solidFill>
                <a:ea typeface="Arial" panose="020B0604020202020204"/>
                <a:cs typeface="Arial" panose="020B0604020202020204"/>
                <a:sym typeface="Arial" panose="020B0604020202020204"/>
              </a:rPr>
              <a:t>.py </a:t>
            </a:r>
            <a:r>
              <a:rPr lang="en-US" sz="2000" dirty="0" smtClean="0">
                <a:solidFill>
                  <a:schemeClr val="dk1"/>
                </a:solidFill>
                <a:ea typeface="Arial" panose="020B0604020202020204"/>
                <a:cs typeface="Arial" panose="020B0604020202020204"/>
                <a:sym typeface="Arial" panose="020B0604020202020204"/>
              </a:rPr>
              <a:t>extension to run the script.</a:t>
            </a:r>
            <a:endParaRPr lang="en-US" sz="2000" dirty="0" smtClean="0">
              <a:solidFill>
                <a:schemeClr val="dk1"/>
              </a:solidFill>
              <a:ea typeface="Arial" panose="020B0604020202020204"/>
              <a:cs typeface="Arial" panose="020B0604020202020204"/>
              <a:sym typeface="Arial" panose="020B0604020202020204"/>
            </a:endParaRPr>
          </a:p>
          <a:p>
            <a:pPr lvl="0"/>
            <a:r>
              <a:rPr lang="en-US" sz="2000" dirty="0"/>
              <a:t>Interpreter will interpret the code line by line and computes the result on the </a:t>
            </a:r>
            <a:endParaRPr lang="en-US" sz="2000" dirty="0"/>
          </a:p>
          <a:p>
            <a:pPr lvl="0"/>
            <a:r>
              <a:rPr lang="en-US" sz="2000" dirty="0"/>
              <a:t>shell prompt.</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4" name="Object 3"/>
          <p:cNvGraphicFramePr/>
          <p:nvPr/>
        </p:nvGraphicFramePr>
        <p:xfrm>
          <a:off x="996315" y="2613660"/>
          <a:ext cx="3889375" cy="3126740"/>
        </p:xfrm>
        <a:graphic>
          <a:graphicData uri="http://schemas.openxmlformats.org/presentationml/2006/ole">
            <mc:AlternateContent xmlns:mc="http://schemas.openxmlformats.org/markup-compatibility/2006">
              <mc:Choice xmlns:v="urn:schemas-microsoft-com:vml" Requires="v">
                <p:oleObj spid="_x0000_s12" name="" r:id="rId2" imgW="3886200" imgH="3124200" progId="Paint.Picture">
                  <p:embed/>
                </p:oleObj>
              </mc:Choice>
              <mc:Fallback>
                <p:oleObj name="" r:id="rId2" imgW="3886200" imgH="3124200" progId="Paint.Picture">
                  <p:embed/>
                  <p:pic>
                    <p:nvPicPr>
                      <p:cNvPr id="0" name="Picture 11"/>
                      <p:cNvPicPr/>
                      <p:nvPr/>
                    </p:nvPicPr>
                    <p:blipFill>
                      <a:blip r:embed="rId3"/>
                      <a:stretch>
                        <a:fillRect/>
                      </a:stretch>
                    </p:blipFill>
                    <p:spPr>
                      <a:xfrm>
                        <a:off x="996315" y="2613660"/>
                        <a:ext cx="3889375" cy="3126740"/>
                      </a:xfrm>
                      <a:prstGeom prst="rect">
                        <a:avLst/>
                      </a:prstGeom>
                    </p:spPr>
                  </p:pic>
                </p:oleObj>
              </mc:Fallback>
            </mc:AlternateContent>
          </a:graphicData>
        </a:graphic>
      </p:graphicFrame>
      <p:graphicFrame>
        <p:nvGraphicFramePr>
          <p:cNvPr id="18" name="Object 17"/>
          <p:cNvGraphicFramePr/>
          <p:nvPr/>
        </p:nvGraphicFramePr>
        <p:xfrm>
          <a:off x="6607175" y="3084195"/>
          <a:ext cx="3107690" cy="1306195"/>
        </p:xfrm>
        <a:graphic>
          <a:graphicData uri="http://schemas.openxmlformats.org/presentationml/2006/ole">
            <mc:AlternateContent xmlns:mc="http://schemas.openxmlformats.org/markup-compatibility/2006">
              <mc:Choice xmlns:v="urn:schemas-microsoft-com:vml" Requires="v">
                <p:oleObj spid="_x0000_s19" name="" r:id="rId4" imgW="3105150" imgH="1304925" progId="Paint.Picture">
                  <p:embed/>
                </p:oleObj>
              </mc:Choice>
              <mc:Fallback>
                <p:oleObj name="" r:id="rId4" imgW="3105150" imgH="1304925" progId="Paint.Picture">
                  <p:embed/>
                  <p:pic>
                    <p:nvPicPr>
                      <p:cNvPr id="0" name="Picture 18"/>
                      <p:cNvPicPr/>
                      <p:nvPr/>
                    </p:nvPicPr>
                    <p:blipFill>
                      <a:blip r:embed="rId5"/>
                      <a:stretch>
                        <a:fillRect/>
                      </a:stretch>
                    </p:blipFill>
                    <p:spPr>
                      <a:xfrm>
                        <a:off x="6607175" y="3084195"/>
                        <a:ext cx="3107690" cy="1306195"/>
                      </a:xfrm>
                      <a:prstGeom prst="rect">
                        <a:avLst/>
                      </a:prstGeom>
                    </p:spPr>
                  </p:pic>
                </p:oleObj>
              </mc:Fallback>
            </mc:AlternateContent>
          </a:graphicData>
        </a:graphic>
      </p:graphicFrame>
      <p:graphicFrame>
        <p:nvGraphicFramePr>
          <p:cNvPr id="20" name="Object 19"/>
          <p:cNvGraphicFramePr/>
          <p:nvPr/>
        </p:nvGraphicFramePr>
        <p:xfrm>
          <a:off x="1821815" y="5849620"/>
          <a:ext cx="7893050" cy="686435"/>
        </p:xfrm>
        <a:graphic>
          <a:graphicData uri="http://schemas.openxmlformats.org/presentationml/2006/ole">
            <mc:AlternateContent xmlns:mc="http://schemas.openxmlformats.org/markup-compatibility/2006">
              <mc:Choice xmlns:v="urn:schemas-microsoft-com:vml" Requires="v">
                <p:oleObj spid="_x0000_s21" name="" r:id="rId6" imgW="7886700" imgH="685800" progId="Paint.Picture">
                  <p:embed/>
                </p:oleObj>
              </mc:Choice>
              <mc:Fallback>
                <p:oleObj name="" r:id="rId6" imgW="7886700" imgH="685800" progId="Paint.Picture">
                  <p:embed/>
                  <p:pic>
                    <p:nvPicPr>
                      <p:cNvPr id="0" name="Picture 20"/>
                      <p:cNvPicPr/>
                      <p:nvPr/>
                    </p:nvPicPr>
                    <p:blipFill>
                      <a:blip r:embed="rId7"/>
                      <a:stretch>
                        <a:fillRect/>
                      </a:stretch>
                    </p:blipFill>
                    <p:spPr>
                      <a:xfrm>
                        <a:off x="1821815" y="5849620"/>
                        <a:ext cx="7893050" cy="68643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60400" y="777875"/>
            <a:ext cx="9939655" cy="4399915"/>
          </a:xfrm>
          <a:prstGeom prst="rect">
            <a:avLst/>
          </a:prstGeom>
          <a:noFill/>
        </p:spPr>
        <p:txBody>
          <a:bodyPr wrap="square" rtlCol="0" anchor="t">
            <a:spAutoFit/>
          </a:bodyPr>
          <a:p>
            <a:r>
              <a:rPr lang="en-US" sz="2000"/>
              <a:t>What are python namespaces?</a:t>
            </a:r>
            <a:endParaRPr lang="en-US" sz="2000"/>
          </a:p>
          <a:p>
            <a:r>
              <a:rPr lang="en-US" sz="2000"/>
              <a:t>A Python namespace ensures that object names in a program are unique and can be used without any conflict. Python implements these namespaces as dictionaries with ‘name as key’ mapped to its respective ‘object as value’.</a:t>
            </a:r>
            <a:endParaRPr lang="en-US" sz="2000"/>
          </a:p>
          <a:p>
            <a:endParaRPr lang="en-US" sz="2000"/>
          </a:p>
          <a:p>
            <a:r>
              <a:rPr lang="en-US" sz="2000"/>
              <a:t>Let’s explore some examples of namespaces:</a:t>
            </a:r>
            <a:endParaRPr lang="en-US" sz="2000"/>
          </a:p>
          <a:p>
            <a:endParaRPr lang="en-US" sz="2000"/>
          </a:p>
          <a:p>
            <a:r>
              <a:rPr lang="en-US" sz="2000"/>
              <a:t>Local Namespace consists of local names inside a function. It is temporarily created for a function call and gets cleared once the function returns.</a:t>
            </a:r>
            <a:endParaRPr lang="en-US" sz="2000"/>
          </a:p>
          <a:p>
            <a:r>
              <a:rPr lang="en-US" sz="2000"/>
              <a:t>Global Namespace consists of names from various imported modules/packages that are being used in the ongoing project. It is created once the package is imported into the script and survives till the execution of the script.</a:t>
            </a:r>
            <a:endParaRPr lang="en-US" sz="2000"/>
          </a:p>
          <a:p>
            <a:r>
              <a:rPr lang="en-US" sz="2000"/>
              <a:t>Built-in Namespace consists of built-in functions of core Python and dedicated built-in names for various types of exceptions.</a:t>
            </a:r>
            <a:endParaRPr lang="en-US" sz="200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0" name="TextBox 5"/>
          <p:cNvSpPr txBox="1"/>
          <p:nvPr/>
        </p:nvSpPr>
        <p:spPr>
          <a:xfrm>
            <a:off x="-101" y="-92"/>
            <a:ext cx="224663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Miscellaneous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p:nvPr/>
        </p:nvGraphicFramePr>
        <p:xfrm>
          <a:off x="1294765" y="2076450"/>
          <a:ext cx="9601835" cy="3108960"/>
        </p:xfrm>
        <a:graphic>
          <a:graphicData uri="http://schemas.openxmlformats.org/drawingml/2006/table">
            <a:tbl>
              <a:tblPr firstRow="1" bandRow="1">
                <a:tableStyleId>{5C22544A-7EE6-4342-B048-85BDC9FD1C3A}</a:tableStyleId>
              </a:tblPr>
              <a:tblGrid>
                <a:gridCol w="4801870"/>
                <a:gridCol w="4799965"/>
              </a:tblGrid>
              <a:tr h="640080">
                <a:tc>
                  <a:txBody>
                    <a:bodyPr/>
                    <a:p>
                      <a:pPr>
                        <a:buNone/>
                      </a:pPr>
                      <a:r>
                        <a:rPr lang="en-US"/>
                        <a:t>NumPy</a:t>
                      </a:r>
                      <a:endParaRPr lang="en-US"/>
                    </a:p>
                  </a:txBody>
                  <a:tcPr/>
                </a:tc>
                <a:tc>
                  <a:txBody>
                    <a:bodyPr/>
                    <a:p>
                      <a:pPr>
                        <a:buNone/>
                      </a:pPr>
                      <a:r>
                        <a:rPr lang="en-US" sz="1800">
                          <a:sym typeface="+mn-ea"/>
                        </a:rPr>
                        <a:t>SciPy</a:t>
                      </a:r>
                      <a:endParaRPr lang="en-US"/>
                    </a:p>
                  </a:txBody>
                  <a:tcPr/>
                </a:tc>
              </a:tr>
              <a:tr h="431165">
                <a:tc>
                  <a:txBody>
                    <a:bodyPr/>
                    <a:p>
                      <a:pPr>
                        <a:buNone/>
                      </a:pPr>
                      <a:r>
                        <a:rPr lang="en-US"/>
                        <a:t>NumPy stands for Numerical Python</a:t>
                      </a:r>
                      <a:endParaRPr lang="en-US"/>
                    </a:p>
                  </a:txBody>
                  <a:tcPr/>
                </a:tc>
                <a:tc>
                  <a:txBody>
                    <a:bodyPr/>
                    <a:p>
                      <a:pPr>
                        <a:buNone/>
                      </a:pPr>
                      <a:r>
                        <a:rPr lang="en-US" sz="1800">
                          <a:sym typeface="+mn-ea"/>
                        </a:rPr>
                        <a:t>SciPy stands for Scientific Python</a:t>
                      </a:r>
                      <a:endParaRPr lang="en-US" sz="1800"/>
                    </a:p>
                    <a:p>
                      <a:pPr>
                        <a:buNone/>
                      </a:pPr>
                      <a:endParaRPr lang="en-US"/>
                    </a:p>
                  </a:txBody>
                  <a:tcPr/>
                </a:tc>
              </a:tr>
              <a:tr h="640080">
                <a:tc>
                  <a:txBody>
                    <a:bodyPr/>
                    <a:p>
                      <a:pPr>
                        <a:buNone/>
                      </a:pPr>
                      <a:r>
                        <a:rPr lang="en-US"/>
                        <a:t>It is used for efficient and general numeric computations on numerical data saved in arrays. E.g., sorting, indexing, reshaping, and more</a:t>
                      </a:r>
                      <a:endParaRPr lang="en-US"/>
                    </a:p>
                  </a:txBody>
                  <a:tcPr/>
                </a:tc>
                <a:tc>
                  <a:txBody>
                    <a:bodyPr/>
                    <a:p>
                      <a:pPr>
                        <a:buNone/>
                      </a:pPr>
                      <a:r>
                        <a:rPr lang="en-US" sz="1800">
                          <a:sym typeface="+mn-ea"/>
                        </a:rPr>
                        <a:t>This module is a collection of tools in Python used to perform operations such as integration, differentiation, and more</a:t>
                      </a:r>
                      <a:endParaRPr lang="en-US"/>
                    </a:p>
                  </a:txBody>
                  <a:tcPr/>
                </a:tc>
              </a:tr>
              <a:tr h="431165">
                <a:tc>
                  <a:txBody>
                    <a:bodyPr/>
                    <a:p>
                      <a:pPr>
                        <a:buNone/>
                      </a:pPr>
                      <a:r>
                        <a:rPr lang="en-US"/>
                        <a:t>There are some linear algebraic functions available in this module, but they are not full-fledged</a:t>
                      </a:r>
                      <a:endParaRPr lang="en-US"/>
                    </a:p>
                  </a:txBody>
                  <a:tcPr/>
                </a:tc>
                <a:tc>
                  <a:txBody>
                    <a:bodyPr/>
                    <a:p>
                      <a:pPr>
                        <a:buNone/>
                      </a:pPr>
                      <a:r>
                        <a:rPr lang="en-US" sz="1800">
                          <a:sym typeface="+mn-ea"/>
                        </a:rPr>
                        <a:t>Full-fledged algebraic functions are available in SciPy for algebraic computations</a:t>
                      </a:r>
                      <a:endParaRPr lang="en-US"/>
                    </a:p>
                  </a:txBody>
                  <a:tcPr/>
                </a:tc>
              </a:tr>
            </a:tbl>
          </a:graphicData>
        </a:graphic>
      </p:graphicFrame>
      <p:sp>
        <p:nvSpPr>
          <p:cNvPr id="4" name="Text Box 3"/>
          <p:cNvSpPr txBox="1"/>
          <p:nvPr/>
        </p:nvSpPr>
        <p:spPr>
          <a:xfrm>
            <a:off x="475615" y="949325"/>
            <a:ext cx="3981450" cy="368300"/>
          </a:xfrm>
          <a:prstGeom prst="rect">
            <a:avLst/>
          </a:prstGeom>
          <a:noFill/>
        </p:spPr>
        <p:txBody>
          <a:bodyPr wrap="none" rtlCol="0" anchor="t">
            <a:spAutoFit/>
          </a:bodyPr>
          <a:p>
            <a:pPr>
              <a:buNone/>
            </a:pPr>
            <a:r>
              <a:rPr lang="en-US">
                <a:sym typeface="+mn-ea"/>
              </a:rPr>
              <a:t>Differentiate between NumPy and SciPy?</a:t>
            </a:r>
            <a:endParaRPr lang="en-US"/>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0" name="TextBox 5"/>
          <p:cNvSpPr txBox="1"/>
          <p:nvPr/>
        </p:nvSpPr>
        <p:spPr>
          <a:xfrm>
            <a:off x="-101" y="-92"/>
            <a:ext cx="224663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Miscellaneous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91820" y="2852420"/>
            <a:ext cx="11179810" cy="2861310"/>
          </a:xfrm>
          <a:prstGeom prst="rect">
            <a:avLst/>
          </a:prstGeom>
          <a:noFill/>
        </p:spPr>
        <p:txBody>
          <a:bodyPr wrap="square" rtlCol="0" anchor="t">
            <a:spAutoFit/>
          </a:bodyPr>
          <a:p>
            <a:r>
              <a:rPr lang="en-US" sz="2000"/>
              <a:t>How is Memory managed in Python?</a:t>
            </a:r>
            <a:endParaRPr lang="en-US" sz="2000"/>
          </a:p>
          <a:p>
            <a:endParaRPr lang="en-US" sz="2000"/>
          </a:p>
          <a:p>
            <a:r>
              <a:rPr lang="en-US" sz="2000"/>
              <a:t>Memory in Python is managed by Python private heap space. All Python objects and data structures are located in a private heap. This private heap is taken care of by Python Interpreter itself, and a programmer doesn’t have access to this private heap.</a:t>
            </a:r>
            <a:endParaRPr lang="en-US" sz="2000"/>
          </a:p>
          <a:p>
            <a:endParaRPr lang="en-US" sz="2000"/>
          </a:p>
          <a:p>
            <a:r>
              <a:rPr lang="en-US" sz="2000"/>
              <a:t>Python memory manager takes care of the allocation of Python private heap space.</a:t>
            </a:r>
            <a:endParaRPr lang="en-US" sz="2000"/>
          </a:p>
          <a:p>
            <a:r>
              <a:rPr lang="en-US" sz="2000"/>
              <a:t>Memory for Python private heap space is made available by Python’s in-built garbage collector, which recycles and frees up all the unused memory.</a:t>
            </a:r>
            <a:endParaRPr lang="en-US" sz="2000"/>
          </a:p>
        </p:txBody>
      </p:sp>
      <p:sp>
        <p:nvSpPr>
          <p:cNvPr id="3" name="Text Box 2"/>
          <p:cNvSpPr txBox="1"/>
          <p:nvPr/>
        </p:nvSpPr>
        <p:spPr>
          <a:xfrm>
            <a:off x="1298575" y="980440"/>
            <a:ext cx="9843135" cy="1014730"/>
          </a:xfrm>
          <a:prstGeom prst="rect">
            <a:avLst/>
          </a:prstGeom>
          <a:noFill/>
        </p:spPr>
        <p:txBody>
          <a:bodyPr wrap="square" rtlCol="0" anchor="t">
            <a:spAutoFit/>
          </a:bodyPr>
          <a:p>
            <a:r>
              <a:rPr lang="en-US" sz="2000"/>
              <a:t>To display a list of all available modules, use the following command in the Python console:</a:t>
            </a:r>
            <a:endParaRPr lang="en-US" sz="2000"/>
          </a:p>
          <a:p>
            <a:endParaRPr lang="en-US" sz="2000"/>
          </a:p>
          <a:p>
            <a:r>
              <a:rPr lang="en-US" sz="2000"/>
              <a:t>&gt;&gt;&gt; help('modules') </a:t>
            </a:r>
            <a:endParaRPr lang="en-US" sz="2000"/>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0" name="TextBox 5"/>
          <p:cNvSpPr txBox="1"/>
          <p:nvPr/>
        </p:nvSpPr>
        <p:spPr>
          <a:xfrm>
            <a:off x="-101" y="-92"/>
            <a:ext cx="224663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Miscellaneous</a:t>
            </a:r>
            <a:endParaRPr lang="en-US" sz="2800" dirty="0" smtClean="0">
              <a:gradFill>
                <a:gsLst>
                  <a:gs pos="21000">
                    <a:srgbClr val="53575C"/>
                  </a:gs>
                  <a:gs pos="88000">
                    <a:srgbClr val="C5C7CA"/>
                  </a:gs>
                </a:gsLst>
                <a:lin ang="5400000"/>
              </a:gradFill>
              <a:effectLst/>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p:nvPr/>
        </p:nvGraphicFramePr>
        <p:xfrm>
          <a:off x="7620" y="0"/>
          <a:ext cx="2964815" cy="514985"/>
        </p:xfrm>
        <a:graphic>
          <a:graphicData uri="http://schemas.openxmlformats.org/presentationml/2006/ole">
            <mc:AlternateContent xmlns:mc="http://schemas.openxmlformats.org/markup-compatibility/2006">
              <mc:Choice xmlns:v="urn:schemas-microsoft-com:vml" Requires="v">
                <p:oleObj spid="_x0000_s5" name="" r:id="rId1" imgW="2962275" imgH="514350" progId="Paint.Picture">
                  <p:embed/>
                </p:oleObj>
              </mc:Choice>
              <mc:Fallback>
                <p:oleObj name="" r:id="rId1" imgW="2962275" imgH="514350" progId="Paint.Picture">
                  <p:embed/>
                  <p:pic>
                    <p:nvPicPr>
                      <p:cNvPr id="0" name="Picture 4"/>
                      <p:cNvPicPr/>
                      <p:nvPr/>
                    </p:nvPicPr>
                    <p:blipFill>
                      <a:blip r:embed="rId2"/>
                      <a:stretch>
                        <a:fillRect/>
                      </a:stretch>
                    </p:blipFill>
                    <p:spPr>
                      <a:xfrm>
                        <a:off x="7620" y="0"/>
                        <a:ext cx="2964815" cy="514985"/>
                      </a:xfrm>
                      <a:prstGeom prst="rect">
                        <a:avLst/>
                      </a:prstGeom>
                    </p:spPr>
                  </p:pic>
                </p:oleObj>
              </mc:Fallback>
            </mc:AlternateContent>
          </a:graphicData>
        </a:graphic>
      </p:graphicFrame>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4" name="TextBox 12"/>
          <p:cNvSpPr txBox="1"/>
          <p:nvPr/>
        </p:nvSpPr>
        <p:spPr>
          <a:xfrm>
            <a:off x="278130" y="1089812"/>
            <a:ext cx="1205230" cy="583565"/>
          </a:xfrm>
          <a:prstGeom prst="rect">
            <a:avLst/>
          </a:prstGeom>
          <a:noFill/>
        </p:spPr>
        <p:txBody>
          <a:bodyPr wrap="none" rtlCol="0">
            <a:spAutoFit/>
          </a:bodyPr>
          <a:p>
            <a:r>
              <a:rPr lang="en-US" sz="3200" b="1" u="sng" dirty="0" smtClean="0">
                <a:cs typeface="Times New Roman" panose="02020603050405020304" pitchFamily="18" charset="0"/>
              </a:rPr>
              <a:t>Basics</a:t>
            </a:r>
            <a:endParaRPr lang="en-US" sz="2800" b="1" u="sng" dirty="0" smtClean="0">
              <a:latin typeface="Times New Roman" panose="02020603050405020304" pitchFamily="18" charset="0"/>
              <a:cs typeface="Times New Roman" panose="02020603050405020304" pitchFamily="18" charset="0"/>
            </a:endParaRPr>
          </a:p>
        </p:txBody>
      </p:sp>
      <p:sp>
        <p:nvSpPr>
          <p:cNvPr id="36" name="TextBox 13"/>
          <p:cNvSpPr txBox="1"/>
          <p:nvPr/>
        </p:nvSpPr>
        <p:spPr>
          <a:xfrm>
            <a:off x="540385" y="2634513"/>
            <a:ext cx="3863750" cy="523220"/>
          </a:xfrm>
          <a:prstGeom prst="rect">
            <a:avLst/>
          </a:prstGeom>
          <a:noFill/>
        </p:spPr>
        <p:txBody>
          <a:bodyPr wrap="none" rtlCol="0">
            <a:spAutoFit/>
          </a:bodyPr>
          <a:p>
            <a:r>
              <a:rPr lang="en-US" sz="2800" dirty="0" smtClean="0">
                <a:cs typeface="Times New Roman" panose="02020603050405020304" pitchFamily="18" charset="0"/>
              </a:rPr>
              <a:t>2. Introduction to python</a:t>
            </a:r>
            <a:endParaRPr lang="en-US" sz="2800" dirty="0"/>
          </a:p>
        </p:txBody>
      </p:sp>
      <p:sp>
        <p:nvSpPr>
          <p:cNvPr id="37" name="TextBox 14"/>
          <p:cNvSpPr txBox="1"/>
          <p:nvPr/>
        </p:nvSpPr>
        <p:spPr>
          <a:xfrm>
            <a:off x="424836" y="3258996"/>
            <a:ext cx="1945597" cy="523220"/>
          </a:xfrm>
          <a:prstGeom prst="rect">
            <a:avLst/>
          </a:prstGeom>
          <a:noFill/>
        </p:spPr>
        <p:txBody>
          <a:bodyPr wrap="none" rtlCol="0">
            <a:spAutoFit/>
          </a:bodyPr>
          <a:p>
            <a:r>
              <a:rPr lang="en-US" sz="2800" dirty="0">
                <a:cs typeface="Times New Roman" panose="02020603050405020304" pitchFamily="18" charset="0"/>
              </a:rPr>
              <a:t> 3. </a:t>
            </a:r>
            <a:r>
              <a:rPr lang="en-US" sz="2800" dirty="0" smtClean="0">
                <a:cs typeface="Times New Roman" panose="02020603050405020304" pitchFamily="18" charset="0"/>
              </a:rPr>
              <a:t>Variables</a:t>
            </a:r>
            <a:endParaRPr lang="en-US" sz="2800" dirty="0"/>
          </a:p>
        </p:txBody>
      </p:sp>
      <p:sp>
        <p:nvSpPr>
          <p:cNvPr id="39" name="TextBox 15"/>
          <p:cNvSpPr txBox="1"/>
          <p:nvPr/>
        </p:nvSpPr>
        <p:spPr>
          <a:xfrm>
            <a:off x="540385" y="4522470"/>
            <a:ext cx="3479165" cy="521970"/>
          </a:xfrm>
          <a:prstGeom prst="rect">
            <a:avLst/>
          </a:prstGeom>
          <a:noFill/>
        </p:spPr>
        <p:txBody>
          <a:bodyPr wrap="square" rtlCol="0">
            <a:spAutoFit/>
          </a:bodyPr>
          <a:p>
            <a:r>
              <a:rPr lang="en-US" sz="2800" dirty="0">
                <a:cs typeface="Times New Roman" panose="02020603050405020304" pitchFamily="18" charset="0"/>
              </a:rPr>
              <a:t>5</a:t>
            </a:r>
            <a:r>
              <a:rPr lang="en-US" sz="2800" dirty="0" smtClean="0">
                <a:cs typeface="Times New Roman" panose="02020603050405020304" pitchFamily="18" charset="0"/>
              </a:rPr>
              <a:t>. </a:t>
            </a:r>
            <a:r>
              <a:rPr lang="en-US" sz="2800" dirty="0" smtClean="0">
                <a:cs typeface="Times New Roman" panose="02020603050405020304" pitchFamily="18" charset="0"/>
                <a:sym typeface="+mn-ea"/>
              </a:rPr>
              <a:t>Control structures</a:t>
            </a:r>
            <a:endParaRPr lang="en-US" sz="2800" dirty="0"/>
          </a:p>
        </p:txBody>
      </p:sp>
      <p:sp>
        <p:nvSpPr>
          <p:cNvPr id="40" name="TextBox 16"/>
          <p:cNvSpPr txBox="1"/>
          <p:nvPr/>
        </p:nvSpPr>
        <p:spPr>
          <a:xfrm>
            <a:off x="540385" y="2036823"/>
            <a:ext cx="3773982" cy="523220"/>
          </a:xfrm>
          <a:prstGeom prst="rect">
            <a:avLst/>
          </a:prstGeom>
          <a:noFill/>
        </p:spPr>
        <p:txBody>
          <a:bodyPr wrap="none" rtlCol="0">
            <a:spAutoFit/>
          </a:bodyPr>
          <a:p>
            <a:r>
              <a:rPr lang="en-US" sz="2800" dirty="0" smtClean="0">
                <a:cs typeface="Times New Roman" panose="02020603050405020304" pitchFamily="18" charset="0"/>
              </a:rPr>
              <a:t>1. Introduction to scripts</a:t>
            </a:r>
            <a:endParaRPr lang="en-US" sz="2800" dirty="0"/>
          </a:p>
        </p:txBody>
      </p:sp>
      <p:sp>
        <p:nvSpPr>
          <p:cNvPr id="41" name="TextBox 17"/>
          <p:cNvSpPr txBox="1"/>
          <p:nvPr/>
        </p:nvSpPr>
        <p:spPr>
          <a:xfrm>
            <a:off x="5115236" y="2672633"/>
            <a:ext cx="1714500" cy="521970"/>
          </a:xfrm>
          <a:prstGeom prst="rect">
            <a:avLst/>
          </a:prstGeom>
          <a:noFill/>
        </p:spPr>
        <p:txBody>
          <a:bodyPr wrap="square" rtlCol="0">
            <a:spAutoFit/>
          </a:bodyPr>
          <a:p>
            <a:r>
              <a:rPr lang="en-US" sz="2800" dirty="0" smtClean="0">
                <a:cs typeface="Times New Roman" panose="02020603050405020304" pitchFamily="18" charset="0"/>
              </a:rPr>
              <a:t>8. List</a:t>
            </a:r>
            <a:endParaRPr lang="en-US" sz="2800" dirty="0"/>
          </a:p>
        </p:txBody>
      </p:sp>
      <p:sp>
        <p:nvSpPr>
          <p:cNvPr id="42" name="TextBox 18"/>
          <p:cNvSpPr txBox="1"/>
          <p:nvPr/>
        </p:nvSpPr>
        <p:spPr>
          <a:xfrm>
            <a:off x="5115236" y="3271188"/>
            <a:ext cx="1714500" cy="521970"/>
          </a:xfrm>
          <a:prstGeom prst="rect">
            <a:avLst/>
          </a:prstGeom>
          <a:noFill/>
        </p:spPr>
        <p:txBody>
          <a:bodyPr wrap="square" rtlCol="0">
            <a:spAutoFit/>
          </a:bodyPr>
          <a:p>
            <a:r>
              <a:rPr lang="en-US" sz="2800" dirty="0" smtClean="0">
                <a:cs typeface="Times New Roman" panose="02020603050405020304" pitchFamily="18" charset="0"/>
              </a:rPr>
              <a:t>9. Tuple</a:t>
            </a:r>
            <a:endParaRPr lang="en-US" sz="2800" dirty="0"/>
          </a:p>
        </p:txBody>
      </p:sp>
      <p:sp>
        <p:nvSpPr>
          <p:cNvPr id="43" name="TextBox 24"/>
          <p:cNvSpPr txBox="1"/>
          <p:nvPr/>
        </p:nvSpPr>
        <p:spPr>
          <a:xfrm>
            <a:off x="5115236" y="4522307"/>
            <a:ext cx="2196465" cy="521970"/>
          </a:xfrm>
          <a:prstGeom prst="rect">
            <a:avLst/>
          </a:prstGeom>
          <a:noFill/>
        </p:spPr>
        <p:txBody>
          <a:bodyPr wrap="none" rtlCol="0">
            <a:spAutoFit/>
          </a:bodyPr>
          <a:p>
            <a:r>
              <a:rPr lang="en-US" sz="2800" dirty="0" smtClean="0">
                <a:cs typeface="Times New Roman" panose="02020603050405020304" pitchFamily="18" charset="0"/>
              </a:rPr>
              <a:t>11. Dictionary</a:t>
            </a:r>
            <a:endParaRPr lang="en-US" sz="2800" dirty="0"/>
          </a:p>
        </p:txBody>
      </p:sp>
      <p:sp>
        <p:nvSpPr>
          <p:cNvPr id="44" name="TextBox 25"/>
          <p:cNvSpPr txBox="1"/>
          <p:nvPr/>
        </p:nvSpPr>
        <p:spPr>
          <a:xfrm>
            <a:off x="419787" y="3890619"/>
            <a:ext cx="2078261" cy="523220"/>
          </a:xfrm>
          <a:prstGeom prst="rect">
            <a:avLst/>
          </a:prstGeom>
          <a:noFill/>
        </p:spPr>
        <p:txBody>
          <a:bodyPr wrap="none" rtlCol="0">
            <a:spAutoFit/>
          </a:bodyPr>
          <a:p>
            <a:r>
              <a:rPr lang="en-US" sz="2800" dirty="0">
                <a:cs typeface="Times New Roman" panose="02020603050405020304" pitchFamily="18" charset="0"/>
              </a:rPr>
              <a:t> 4</a:t>
            </a:r>
            <a:r>
              <a:rPr lang="en-US" sz="2800" dirty="0" smtClean="0">
                <a:cs typeface="Times New Roman" panose="02020603050405020304" pitchFamily="18" charset="0"/>
              </a:rPr>
              <a:t>. Operators</a:t>
            </a:r>
            <a:endParaRPr lang="en-US" sz="2800" dirty="0"/>
          </a:p>
        </p:txBody>
      </p:sp>
      <p:sp>
        <p:nvSpPr>
          <p:cNvPr id="45" name="TextBox 26"/>
          <p:cNvSpPr txBox="1"/>
          <p:nvPr/>
        </p:nvSpPr>
        <p:spPr>
          <a:xfrm>
            <a:off x="540384" y="5173750"/>
            <a:ext cx="3479800" cy="521970"/>
          </a:xfrm>
          <a:prstGeom prst="rect">
            <a:avLst/>
          </a:prstGeom>
          <a:noFill/>
        </p:spPr>
        <p:txBody>
          <a:bodyPr wrap="square" rtlCol="0">
            <a:spAutoFit/>
          </a:bodyPr>
          <a:p>
            <a:r>
              <a:rPr lang="en-US" sz="2800" dirty="0" smtClean="0">
                <a:cs typeface="Times New Roman" panose="02020603050405020304" pitchFamily="18" charset="0"/>
              </a:rPr>
              <a:t>6. Functions</a:t>
            </a:r>
            <a:endParaRPr lang="en-US" sz="2800" dirty="0"/>
          </a:p>
        </p:txBody>
      </p:sp>
      <p:sp>
        <p:nvSpPr>
          <p:cNvPr id="46" name="TextBox 27"/>
          <p:cNvSpPr txBox="1"/>
          <p:nvPr/>
        </p:nvSpPr>
        <p:spPr>
          <a:xfrm>
            <a:off x="5115236" y="3908883"/>
            <a:ext cx="1170940" cy="521970"/>
          </a:xfrm>
          <a:prstGeom prst="rect">
            <a:avLst/>
          </a:prstGeom>
          <a:noFill/>
        </p:spPr>
        <p:txBody>
          <a:bodyPr wrap="none" rtlCol="0">
            <a:spAutoFit/>
          </a:bodyPr>
          <a:p>
            <a:r>
              <a:rPr lang="en-US" sz="2800" dirty="0" smtClean="0">
                <a:cs typeface="Times New Roman" panose="02020603050405020304" pitchFamily="18" charset="0"/>
              </a:rPr>
              <a:t>10. Set</a:t>
            </a:r>
            <a:endParaRPr lang="en-US" sz="2800" dirty="0"/>
          </a:p>
        </p:txBody>
      </p:sp>
      <p:sp>
        <p:nvSpPr>
          <p:cNvPr id="47" name="TextBox 28"/>
          <p:cNvSpPr txBox="1"/>
          <p:nvPr/>
        </p:nvSpPr>
        <p:spPr>
          <a:xfrm>
            <a:off x="7942287" y="2036998"/>
            <a:ext cx="2463800" cy="523220"/>
          </a:xfrm>
          <a:prstGeom prst="rect">
            <a:avLst/>
          </a:prstGeom>
          <a:noFill/>
        </p:spPr>
        <p:txBody>
          <a:bodyPr wrap="square" rtlCol="0">
            <a:spAutoFit/>
          </a:bodyPr>
          <a:p>
            <a:r>
              <a:rPr lang="en-US" sz="2800" dirty="0" smtClean="0">
                <a:cs typeface="Times New Roman" panose="02020603050405020304" pitchFamily="18" charset="0"/>
              </a:rPr>
              <a:t>13. Packages</a:t>
            </a:r>
            <a:endParaRPr lang="en-US" sz="2800" dirty="0"/>
          </a:p>
        </p:txBody>
      </p:sp>
      <p:sp>
        <p:nvSpPr>
          <p:cNvPr id="48" name="TextBox 22"/>
          <p:cNvSpPr txBox="1"/>
          <p:nvPr/>
        </p:nvSpPr>
        <p:spPr>
          <a:xfrm>
            <a:off x="5114988" y="2038122"/>
            <a:ext cx="1515110" cy="521970"/>
          </a:xfrm>
          <a:prstGeom prst="rect">
            <a:avLst/>
          </a:prstGeom>
          <a:noFill/>
        </p:spPr>
        <p:txBody>
          <a:bodyPr wrap="none" rtlCol="0">
            <a:spAutoFit/>
          </a:bodyPr>
          <a:p>
            <a:r>
              <a:rPr lang="en-US" sz="2800" dirty="0" smtClean="0">
                <a:cs typeface="Times New Roman" panose="02020603050405020304" pitchFamily="18" charset="0"/>
              </a:rPr>
              <a:t>7. Strings</a:t>
            </a:r>
            <a:endParaRPr lang="en-US" sz="2800" dirty="0"/>
          </a:p>
        </p:txBody>
      </p:sp>
      <p:sp>
        <p:nvSpPr>
          <p:cNvPr id="49" name="TextBox 34"/>
          <p:cNvSpPr txBox="1"/>
          <p:nvPr/>
        </p:nvSpPr>
        <p:spPr>
          <a:xfrm>
            <a:off x="7942643" y="2672485"/>
            <a:ext cx="1572895" cy="521970"/>
          </a:xfrm>
          <a:prstGeom prst="rect">
            <a:avLst/>
          </a:prstGeom>
          <a:noFill/>
        </p:spPr>
        <p:txBody>
          <a:bodyPr wrap="none" rtlCol="0">
            <a:spAutoFit/>
          </a:bodyPr>
          <a:p>
            <a:r>
              <a:rPr lang="en-US" sz="2800" dirty="0" smtClean="0">
                <a:cs typeface="Times New Roman" panose="02020603050405020304" pitchFamily="18" charset="0"/>
              </a:rPr>
              <a:t>14. RegEx</a:t>
            </a:r>
            <a:endParaRPr lang="en-US" sz="2800" dirty="0"/>
          </a:p>
        </p:txBody>
      </p:sp>
      <p:sp>
        <p:nvSpPr>
          <p:cNvPr id="50" name="TextBox 37"/>
          <p:cNvSpPr txBox="1"/>
          <p:nvPr/>
        </p:nvSpPr>
        <p:spPr>
          <a:xfrm>
            <a:off x="5114632" y="5174176"/>
            <a:ext cx="2463800" cy="521970"/>
          </a:xfrm>
          <a:prstGeom prst="rect">
            <a:avLst/>
          </a:prstGeom>
          <a:noFill/>
        </p:spPr>
        <p:txBody>
          <a:bodyPr wrap="square" rtlCol="0">
            <a:spAutoFit/>
          </a:bodyPr>
          <a:p>
            <a:r>
              <a:rPr lang="en-US" sz="2800" dirty="0" smtClean="0">
                <a:cs typeface="Times New Roman" panose="02020603050405020304" pitchFamily="18" charset="0"/>
              </a:rPr>
              <a:t>12. Errors</a:t>
            </a:r>
            <a:endParaRPr lang="en-US" sz="2800" dirty="0"/>
          </a:p>
        </p:txBody>
      </p:sp>
      <p:sp>
        <p:nvSpPr>
          <p:cNvPr id="2" name="TextBox 34"/>
          <p:cNvSpPr txBox="1"/>
          <p:nvPr/>
        </p:nvSpPr>
        <p:spPr>
          <a:xfrm>
            <a:off x="7942643" y="3270655"/>
            <a:ext cx="2777490" cy="521970"/>
          </a:xfrm>
          <a:prstGeom prst="rect">
            <a:avLst/>
          </a:prstGeom>
          <a:noFill/>
        </p:spPr>
        <p:txBody>
          <a:bodyPr wrap="none" rtlCol="0">
            <a:spAutoFit/>
          </a:bodyPr>
          <a:p>
            <a:pPr algn="l"/>
            <a:r>
              <a:rPr lang="en-US" sz="2800" dirty="0" smtClean="0">
                <a:cs typeface="Times New Roman" panose="02020603050405020304" pitchFamily="18" charset="0"/>
              </a:rPr>
              <a:t>15. Miscellaneous</a:t>
            </a:r>
            <a:endParaRPr lang="en-US" sz="2800" dirty="0" smtClean="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TextBox 6"/>
          <p:cNvSpPr txBox="1"/>
          <p:nvPr/>
        </p:nvSpPr>
        <p:spPr>
          <a:xfrm>
            <a:off x="807449" y="1280930"/>
            <a:ext cx="8361969" cy="3416320"/>
          </a:xfrm>
          <a:prstGeom prst="rect">
            <a:avLst/>
          </a:prstGeom>
          <a:noFill/>
        </p:spPr>
        <p:txBody>
          <a:bodyPr wrap="none" rtlCol="0">
            <a:spAutoFit/>
          </a:bodyPr>
          <a:p>
            <a:r>
              <a:rPr lang="en-US" sz="2400" dirty="0" smtClean="0"/>
              <a:t>Before 3.0 versions</a:t>
            </a:r>
            <a:endParaRPr lang="en-US" sz="2400" dirty="0" smtClean="0"/>
          </a:p>
          <a:p>
            <a:endParaRPr lang="en-US" sz="2400" dirty="0" smtClean="0"/>
          </a:p>
          <a:p>
            <a:r>
              <a:rPr lang="en-US" sz="2400" dirty="0"/>
              <a:t> </a:t>
            </a:r>
            <a:r>
              <a:rPr lang="en-US" sz="2400" dirty="0" smtClean="0"/>
              <a:t>          .py  ==  Python file(Regular scripts)</a:t>
            </a:r>
            <a:endParaRPr lang="en-US" sz="2400" dirty="0" smtClean="0"/>
          </a:p>
          <a:p>
            <a:r>
              <a:rPr lang="en-US" sz="2400" dirty="0"/>
              <a:t> </a:t>
            </a:r>
            <a:r>
              <a:rPr lang="en-US" sz="2400" dirty="0" smtClean="0"/>
              <a:t>          .py3 == (rarely used) Python3 script</a:t>
            </a:r>
            <a:endParaRPr lang="en-US" sz="2400" dirty="0" smtClean="0"/>
          </a:p>
          <a:p>
            <a:r>
              <a:rPr lang="en-US" sz="2400" dirty="0"/>
              <a:t> </a:t>
            </a:r>
            <a:r>
              <a:rPr lang="en-US" sz="2400" dirty="0" smtClean="0"/>
              <a:t>          .pyc == This is the compiled bytecode or compiled scripts</a:t>
            </a:r>
            <a:endParaRPr lang="en-US" sz="2400" dirty="0" smtClean="0"/>
          </a:p>
          <a:p>
            <a:r>
              <a:rPr lang="en-US" sz="2400" dirty="0"/>
              <a:t> </a:t>
            </a:r>
            <a:r>
              <a:rPr lang="en-US" sz="2400" dirty="0" smtClean="0"/>
              <a:t>          .pyd == This is basically a windows dll file</a:t>
            </a:r>
            <a:endParaRPr lang="en-US" sz="2400" dirty="0" smtClean="0"/>
          </a:p>
          <a:p>
            <a:r>
              <a:rPr lang="en-US" sz="2400" dirty="0"/>
              <a:t> </a:t>
            </a:r>
            <a:r>
              <a:rPr lang="en-US" sz="2400" dirty="0" smtClean="0"/>
              <a:t>          .pyo == This is optimized pyc file</a:t>
            </a:r>
            <a:endParaRPr lang="en-US" sz="2400" dirty="0" smtClean="0"/>
          </a:p>
          <a:p>
            <a:r>
              <a:rPr lang="en-US" sz="2400" dirty="0"/>
              <a:t> </a:t>
            </a:r>
            <a:r>
              <a:rPr lang="en-US" sz="2400" dirty="0" smtClean="0"/>
              <a:t>          .pyw == Python script for windows</a:t>
            </a:r>
            <a:endParaRPr lang="en-US" sz="2400" dirty="0" smtClean="0"/>
          </a:p>
          <a:p>
            <a:r>
              <a:rPr lang="en-US" sz="2400" dirty="0"/>
              <a:t> </a:t>
            </a:r>
            <a:r>
              <a:rPr lang="en-US" sz="2400" dirty="0" smtClean="0"/>
              <a:t>          .pyz == Python script archive (compressed or zip formatted)</a:t>
            </a:r>
            <a:endParaRPr lang="en-US" sz="2400" dirty="0"/>
          </a:p>
        </p:txBody>
      </p:sp>
      <p:sp>
        <p:nvSpPr>
          <p:cNvPr id="17" name="TextBox 16"/>
          <p:cNvSpPr txBox="1"/>
          <p:nvPr/>
        </p:nvSpPr>
        <p:spPr>
          <a:xfrm>
            <a:off x="205" y="43132"/>
            <a:ext cx="2659380" cy="521970"/>
          </a:xfrm>
          <a:prstGeom prst="rect">
            <a:avLst/>
          </a:prstGeom>
          <a:noFill/>
        </p:spPr>
        <p:txBody>
          <a:bodyPr wrap="none" rtlCol="0">
            <a:spAutoFit/>
            <a:scene3d>
              <a:camera prst="orthographicFront"/>
              <a:lightRig rig="threePt" dir="t"/>
            </a:scene3d>
          </a:bodyPr>
          <a:p>
            <a:r>
              <a:rPr lang="en-US" sz="2800" dirty="0">
                <a:gradFill>
                  <a:gsLst>
                    <a:gs pos="21000">
                      <a:srgbClr val="53575C"/>
                    </a:gs>
                    <a:gs pos="88000">
                      <a:srgbClr val="C5C7CA"/>
                    </a:gs>
                  </a:gsLst>
                  <a:lin ang="5400000"/>
                </a:gradFill>
                <a:effectLst/>
              </a:rPr>
              <a:t>7. File Extensions</a:t>
            </a:r>
            <a:endParaRPr lang="en-US" sz="2800" dirty="0">
              <a:gradFill>
                <a:gsLst>
                  <a:gs pos="21000">
                    <a:srgbClr val="53575C"/>
                  </a:gs>
                  <a:gs pos="88000">
                    <a:srgbClr val="C5C7CA"/>
                  </a:gs>
                </a:gsLst>
                <a:lin ang="5400000"/>
              </a:gradFill>
              <a:effectLst/>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1222"/>
            <a:ext cx="3107055" cy="521970"/>
          </a:xfrm>
          <a:prstGeom prst="rect">
            <a:avLst/>
          </a:prstGeom>
          <a:noFill/>
        </p:spPr>
        <p:txBody>
          <a:bodyPr wrap="none" rtlCol="0">
            <a:spAutoFit/>
            <a:scene3d>
              <a:camera prst="orthographicFront"/>
              <a:lightRig rig="threePt" dir="t"/>
            </a:scene3d>
          </a:bodyPr>
          <a:p>
            <a:r>
              <a:rPr lang="en-US" sz="2800" dirty="0">
                <a:gradFill>
                  <a:gsLst>
                    <a:gs pos="21000">
                      <a:srgbClr val="53575C"/>
                    </a:gs>
                    <a:gs pos="88000">
                      <a:srgbClr val="C5C7CA"/>
                    </a:gs>
                  </a:gsLst>
                  <a:lin ang="5400000"/>
                </a:gradFill>
                <a:effectLst/>
              </a:rPr>
              <a:t>8. What is Shebang?</a:t>
            </a:r>
            <a:endParaRPr lang="en-US" sz="2800" dirty="0">
              <a:gradFill>
                <a:gsLst>
                  <a:gs pos="21000">
                    <a:srgbClr val="53575C"/>
                  </a:gs>
                  <a:gs pos="88000">
                    <a:srgbClr val="C5C7CA"/>
                  </a:gs>
                </a:gsLst>
                <a:lin ang="5400000"/>
              </a:gradFill>
              <a:effectLst/>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7" name="TextBox 6"/>
          <p:cNvSpPr txBox="1"/>
          <p:nvPr/>
        </p:nvSpPr>
        <p:spPr>
          <a:xfrm>
            <a:off x="888006" y="850546"/>
            <a:ext cx="9722485" cy="1999615"/>
          </a:xfrm>
          <a:prstGeom prst="rect">
            <a:avLst/>
          </a:prstGeom>
          <a:noFill/>
        </p:spPr>
        <p:txBody>
          <a:bodyPr wrap="none" rtlCol="0">
            <a:spAutoFit/>
          </a:bodyPr>
          <a:p>
            <a:pPr algn="l"/>
            <a:r>
              <a:rPr lang="en-US" sz="2000" dirty="0" smtClean="0"/>
              <a:t>The term shebang refers to </a:t>
            </a:r>
            <a:r>
              <a:rPr lang="en-US" sz="2400" b="1" dirty="0" smtClean="0"/>
              <a:t>#!</a:t>
            </a:r>
            <a:r>
              <a:rPr lang="en-US" sz="2000" dirty="0" smtClean="0"/>
              <a:t>  which is seen as the first line in any script run as ‘script mode’</a:t>
            </a:r>
            <a:endParaRPr lang="en-US" sz="2000" dirty="0" smtClean="0"/>
          </a:p>
          <a:p>
            <a:pPr algn="l"/>
            <a:r>
              <a:rPr lang="en-US" sz="2000" dirty="0" smtClean="0"/>
              <a:t>in Unix or Linux machines.</a:t>
            </a:r>
            <a:endParaRPr lang="en-US" sz="2000" dirty="0" smtClean="0"/>
          </a:p>
          <a:p>
            <a:pPr algn="l"/>
            <a:endParaRPr lang="en-US" sz="2000" dirty="0" smtClean="0"/>
          </a:p>
          <a:p>
            <a:pPr algn="l"/>
            <a:r>
              <a:rPr lang="en-US" sz="2000" dirty="0" smtClean="0"/>
              <a:t>Alias names for Shebang are Hashbang / Pound-bang / Hash-</a:t>
            </a:r>
            <a:r>
              <a:rPr lang="en-US" sz="2000" dirty="0" err="1" smtClean="0"/>
              <a:t>pling</a:t>
            </a:r>
            <a:r>
              <a:rPr lang="en-US" sz="2000" dirty="0" smtClean="0"/>
              <a:t> / Crunchbang</a:t>
            </a:r>
            <a:endParaRPr lang="en-US" sz="2000" dirty="0" smtClean="0"/>
          </a:p>
          <a:p>
            <a:pPr algn="l"/>
            <a:endParaRPr lang="en-US" sz="2000" dirty="0" smtClean="0"/>
          </a:p>
          <a:p>
            <a:pPr algn="l"/>
            <a:r>
              <a:rPr lang="en-US" sz="2000" dirty="0" smtClean="0">
                <a:sym typeface="+mn-ea"/>
              </a:rPr>
              <a:t>The first line in the script</a:t>
            </a:r>
            <a:r>
              <a:rPr lang="en-US" sz="2000" b="1" dirty="0" smtClean="0">
                <a:sym typeface="+mn-ea"/>
              </a:rPr>
              <a:t>  </a:t>
            </a:r>
            <a:r>
              <a:rPr lang="en-US" sz="2000" b="1" dirty="0" smtClean="0">
                <a:sym typeface="+mn-ea"/>
              </a:rPr>
              <a:t>#!/usr/bin/python</a:t>
            </a:r>
            <a:r>
              <a:rPr lang="en-US" sz="2000" dirty="0" smtClean="0">
                <a:sym typeface="+mn-ea"/>
              </a:rPr>
              <a:t> points to the path of the associated program.</a:t>
            </a:r>
            <a:endParaRPr lang="en-US" sz="2000" dirty="0" smtClean="0"/>
          </a:p>
        </p:txBody>
      </p:sp>
      <p:sp>
        <p:nvSpPr>
          <p:cNvPr id="11" name="TextBox 10"/>
          <p:cNvSpPr txBox="1"/>
          <p:nvPr/>
        </p:nvSpPr>
        <p:spPr>
          <a:xfrm>
            <a:off x="887730" y="3176905"/>
            <a:ext cx="9529445" cy="3230245"/>
          </a:xfrm>
          <a:prstGeom prst="rect">
            <a:avLst/>
          </a:prstGeom>
          <a:noFill/>
        </p:spPr>
        <p:txBody>
          <a:bodyPr wrap="square" rtlCol="0">
            <a:spAutoFit/>
          </a:bodyPr>
          <a:p>
            <a:pPr algn="l"/>
            <a:r>
              <a:rPr lang="en-US" sz="2000" dirty="0" smtClean="0"/>
              <a:t>The purpose of shebang is for the script to recognize the interpreter type when you want to execute the script from the shell. </a:t>
            </a:r>
            <a:endParaRPr lang="en-US" sz="2000" dirty="0" smtClean="0"/>
          </a:p>
          <a:p>
            <a:pPr algn="l"/>
            <a:endParaRPr lang="en-US" sz="2400" dirty="0" smtClean="0"/>
          </a:p>
          <a:p>
            <a:pPr algn="l"/>
            <a:r>
              <a:rPr lang="en-US" sz="2000" dirty="0" smtClean="0"/>
              <a:t>The usage of #!/usr/bin/python plays a role if the script is executable, and called without the proceeding language</a:t>
            </a:r>
            <a:endParaRPr lang="en-US" sz="2000" dirty="0" smtClean="0"/>
          </a:p>
          <a:p>
            <a:pPr algn="l"/>
            <a:endParaRPr lang="en-US" sz="2000" dirty="0" smtClean="0"/>
          </a:p>
          <a:p>
            <a:pPr algn="l"/>
            <a:r>
              <a:rPr lang="en-US" sz="2000" dirty="0" smtClean="0"/>
              <a:t>Example:</a:t>
            </a:r>
            <a:endParaRPr lang="en-US" sz="2000" dirty="0" smtClean="0"/>
          </a:p>
          <a:p>
            <a:pPr algn="l"/>
            <a:endParaRPr lang="en-US" sz="2000" dirty="0" smtClean="0"/>
          </a:p>
          <a:p>
            <a:pPr algn="l"/>
            <a:r>
              <a:rPr lang="en-US" sz="2000" dirty="0" smtClean="0"/>
              <a:t>                  #!/usr/bin/python </a:t>
            </a:r>
            <a:endParaRPr lang="en-US" sz="2000" dirty="0" smtClean="0"/>
          </a:p>
          <a:p>
            <a:pPr algn="l"/>
            <a:r>
              <a:rPr lang="en-US" sz="2000" dirty="0" smtClean="0"/>
              <a:t>                  print(“Hello World”)</a:t>
            </a:r>
            <a:endParaRPr lang="en-US" sz="2000" dirty="0" smtClean="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2096770"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9. Comments</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883035" y="932857"/>
            <a:ext cx="5508625" cy="398780"/>
          </a:xfrm>
          <a:prstGeom prst="rect">
            <a:avLst/>
          </a:prstGeom>
          <a:noFill/>
        </p:spPr>
        <p:txBody>
          <a:bodyPr wrap="none" rtlCol="0">
            <a:spAutoFit/>
          </a:bodyPr>
          <a:lstStyle/>
          <a:p>
            <a:r>
              <a:rPr lang="en-US" sz="2000" dirty="0" smtClean="0"/>
              <a:t>Anything after a </a:t>
            </a:r>
            <a:r>
              <a:rPr lang="en-US" sz="2000" b="1" dirty="0" smtClean="0">
                <a:solidFill>
                  <a:srgbClr val="C00000"/>
                </a:solidFill>
              </a:rPr>
              <a:t>#</a:t>
            </a:r>
            <a:r>
              <a:rPr lang="en-US" sz="2000" dirty="0" smtClean="0"/>
              <a:t> is ignored by Python  (like </a:t>
            </a:r>
            <a:r>
              <a:rPr lang="en-US" sz="2000" b="1" dirty="0" smtClean="0"/>
              <a:t>// </a:t>
            </a:r>
            <a:r>
              <a:rPr lang="en-US" sz="2000" dirty="0" smtClean="0"/>
              <a:t>in C)</a:t>
            </a:r>
            <a:endParaRPr lang="en-US" sz="2000" dirty="0"/>
          </a:p>
        </p:txBody>
      </p:sp>
      <p:sp>
        <p:nvSpPr>
          <p:cNvPr id="5" name="TextBox 4"/>
          <p:cNvSpPr txBox="1"/>
          <p:nvPr/>
        </p:nvSpPr>
        <p:spPr>
          <a:xfrm>
            <a:off x="883576" y="1726450"/>
            <a:ext cx="7414260" cy="398780"/>
          </a:xfrm>
          <a:prstGeom prst="rect">
            <a:avLst/>
          </a:prstGeom>
          <a:noFill/>
        </p:spPr>
        <p:txBody>
          <a:bodyPr wrap="none" rtlCol="0">
            <a:spAutoFit/>
          </a:bodyPr>
          <a:lstStyle/>
          <a:p>
            <a:r>
              <a:rPr lang="en-US" sz="2000" dirty="0" smtClean="0"/>
              <a:t>Single lined comment:   #This is a single line comment (hash or pound)</a:t>
            </a:r>
            <a:endParaRPr lang="en-US" sz="2000" dirty="0" smtClean="0"/>
          </a:p>
        </p:txBody>
      </p:sp>
      <p:sp>
        <p:nvSpPr>
          <p:cNvPr id="9" name="TextBox 8"/>
          <p:cNvSpPr txBox="1"/>
          <p:nvPr/>
        </p:nvSpPr>
        <p:spPr>
          <a:xfrm>
            <a:off x="883576" y="2510696"/>
            <a:ext cx="2472055" cy="398780"/>
          </a:xfrm>
          <a:prstGeom prst="rect">
            <a:avLst/>
          </a:prstGeom>
          <a:noFill/>
        </p:spPr>
        <p:txBody>
          <a:bodyPr wrap="none" rtlCol="0">
            <a:spAutoFit/>
          </a:bodyPr>
          <a:lstStyle/>
          <a:p>
            <a:r>
              <a:rPr lang="en-US" sz="2000" dirty="0" smtClean="0"/>
              <a:t>Multi lined comment: </a:t>
            </a:r>
            <a:endParaRPr lang="en-US" sz="2000" dirty="0" smtClean="0"/>
          </a:p>
        </p:txBody>
      </p:sp>
      <p:sp>
        <p:nvSpPr>
          <p:cNvPr id="6" name="TextBox 5"/>
          <p:cNvSpPr txBox="1"/>
          <p:nvPr/>
        </p:nvSpPr>
        <p:spPr>
          <a:xfrm>
            <a:off x="3355323" y="2510626"/>
            <a:ext cx="2664460" cy="1014730"/>
          </a:xfrm>
          <a:prstGeom prst="rect">
            <a:avLst/>
          </a:prstGeom>
          <a:noFill/>
        </p:spPr>
        <p:txBody>
          <a:bodyPr wrap="none" rtlCol="0">
            <a:spAutoFit/>
          </a:bodyPr>
          <a:lstStyle/>
          <a:p>
            <a:r>
              <a:rPr lang="en-US" sz="2000" dirty="0" smtClean="0"/>
              <a:t>#This is a long comment</a:t>
            </a:r>
            <a:endParaRPr lang="en-US" sz="2000" dirty="0" smtClean="0"/>
          </a:p>
          <a:p>
            <a:r>
              <a:rPr lang="en-US" sz="2000" dirty="0" smtClean="0"/>
              <a:t>#and it extends to</a:t>
            </a:r>
            <a:endParaRPr lang="en-US" sz="2000" dirty="0" smtClean="0"/>
          </a:p>
          <a:p>
            <a:r>
              <a:rPr lang="en-US" sz="2000" dirty="0" smtClean="0"/>
              <a:t>#multiple lines</a:t>
            </a:r>
            <a:endParaRPr lang="en-US" sz="2000" dirty="0"/>
          </a:p>
        </p:txBody>
      </p:sp>
      <p:sp>
        <p:nvSpPr>
          <p:cNvPr id="11" name="TextBox 10"/>
          <p:cNvSpPr txBox="1"/>
          <p:nvPr/>
        </p:nvSpPr>
        <p:spPr>
          <a:xfrm>
            <a:off x="1552213" y="4760288"/>
            <a:ext cx="2538095" cy="1630045"/>
          </a:xfrm>
          <a:prstGeom prst="rect">
            <a:avLst/>
          </a:prstGeom>
          <a:noFill/>
        </p:spPr>
        <p:txBody>
          <a:bodyPr wrap="none" rtlCol="0">
            <a:spAutoFit/>
          </a:bodyPr>
          <a:lstStyle/>
          <a:p>
            <a:r>
              <a:rPr lang="en-US" sz="2000" b="1" dirty="0" smtClean="0"/>
              <a:t>‘‘‘</a:t>
            </a:r>
            <a:endParaRPr lang="en-US" sz="2000" b="1" dirty="0" smtClean="0"/>
          </a:p>
          <a:p>
            <a:r>
              <a:rPr lang="en-US" sz="2000" dirty="0" smtClean="0"/>
              <a:t>This is a long comment</a:t>
            </a:r>
            <a:endParaRPr lang="en-US" sz="2000" dirty="0" smtClean="0"/>
          </a:p>
          <a:p>
            <a:r>
              <a:rPr lang="en-US" sz="2000" dirty="0" smtClean="0"/>
              <a:t>and it extends to</a:t>
            </a:r>
            <a:endParaRPr lang="en-US" sz="2000" dirty="0" smtClean="0"/>
          </a:p>
          <a:p>
            <a:r>
              <a:rPr lang="en-US" sz="2000" dirty="0" smtClean="0"/>
              <a:t>multiple lines</a:t>
            </a:r>
            <a:endParaRPr lang="en-US" sz="2000" dirty="0" smtClean="0"/>
          </a:p>
          <a:p>
            <a:r>
              <a:rPr lang="en-US" sz="2000" b="1" dirty="0" smtClean="0"/>
              <a:t>’’’</a:t>
            </a:r>
            <a:endParaRPr lang="en-US" sz="2000" b="1" dirty="0"/>
          </a:p>
        </p:txBody>
      </p:sp>
      <p:sp>
        <p:nvSpPr>
          <p:cNvPr id="13" name="TextBox 12"/>
          <p:cNvSpPr txBox="1"/>
          <p:nvPr/>
        </p:nvSpPr>
        <p:spPr>
          <a:xfrm>
            <a:off x="6632635" y="4760511"/>
            <a:ext cx="2664460" cy="1630045"/>
          </a:xfrm>
          <a:prstGeom prst="rect">
            <a:avLst/>
          </a:prstGeom>
          <a:noFill/>
        </p:spPr>
        <p:txBody>
          <a:bodyPr wrap="none" rtlCol="0">
            <a:spAutoFit/>
          </a:bodyPr>
          <a:lstStyle/>
          <a:p>
            <a:r>
              <a:rPr lang="en-US" sz="2000" b="1" dirty="0" smtClean="0"/>
              <a:t>“““</a:t>
            </a:r>
            <a:endParaRPr lang="en-US" sz="2000" b="1" dirty="0" smtClean="0"/>
          </a:p>
          <a:p>
            <a:r>
              <a:rPr lang="en-US" sz="2000" dirty="0" smtClean="0"/>
              <a:t>#This is a long comment</a:t>
            </a:r>
            <a:endParaRPr lang="en-US" sz="2000" dirty="0" smtClean="0"/>
          </a:p>
          <a:p>
            <a:r>
              <a:rPr lang="en-US" sz="2000" dirty="0" smtClean="0"/>
              <a:t>#and it extends to</a:t>
            </a:r>
            <a:endParaRPr lang="en-US" sz="2000" dirty="0" smtClean="0"/>
          </a:p>
          <a:p>
            <a:r>
              <a:rPr lang="en-US" sz="2000" dirty="0" smtClean="0"/>
              <a:t>#multiple lines</a:t>
            </a:r>
            <a:endParaRPr lang="en-US" sz="2000" dirty="0" smtClean="0"/>
          </a:p>
          <a:p>
            <a:r>
              <a:rPr lang="en-US" sz="2000" b="1" dirty="0" smtClean="0"/>
              <a:t>”””</a:t>
            </a:r>
            <a:endParaRPr lang="en-US" sz="2000" b="1"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909320" y="3772535"/>
            <a:ext cx="9272905" cy="706755"/>
          </a:xfrm>
          <a:prstGeom prst="rect">
            <a:avLst/>
          </a:prstGeom>
          <a:noFill/>
        </p:spPr>
        <p:txBody>
          <a:bodyPr wrap="none" rtlCol="0">
            <a:spAutoFit/>
          </a:bodyPr>
          <a:p>
            <a:r>
              <a:rPr lang="en-US" sz="2000"/>
              <a:t>Statements / Strings enclosed within three double quotes or three single quotes are also</a:t>
            </a:r>
            <a:endParaRPr lang="en-US" sz="2000"/>
          </a:p>
          <a:p>
            <a:r>
              <a:rPr lang="en-US" sz="2000"/>
              <a:t>considered as multi line comments    (like</a:t>
            </a:r>
            <a:r>
              <a:rPr lang="en-US" sz="2000" b="1"/>
              <a:t>  /*</a:t>
            </a:r>
            <a:r>
              <a:rPr lang="en-US" sz="2000"/>
              <a:t> ... </a:t>
            </a:r>
            <a:r>
              <a:rPr lang="en-US" sz="2000" b="1"/>
              <a:t>*/</a:t>
            </a:r>
            <a:r>
              <a:rPr lang="en-US" sz="2000"/>
              <a:t>  in C )</a:t>
            </a:r>
            <a:endParaRPr lang="en-US" sz="200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269367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10. Print function</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5" name="TextBox 4"/>
          <p:cNvSpPr txBox="1"/>
          <p:nvPr/>
        </p:nvSpPr>
        <p:spPr>
          <a:xfrm>
            <a:off x="747426" y="802154"/>
            <a:ext cx="7222490" cy="706755"/>
          </a:xfrm>
          <a:prstGeom prst="rect">
            <a:avLst/>
          </a:prstGeom>
          <a:noFill/>
        </p:spPr>
        <p:txBody>
          <a:bodyPr wrap="none" rtlCol="0">
            <a:spAutoFit/>
          </a:bodyPr>
          <a:lstStyle/>
          <a:p>
            <a:r>
              <a:rPr lang="en-US" sz="2000" dirty="0" smtClean="0"/>
              <a:t>Syntax :   </a:t>
            </a:r>
            <a:endParaRPr lang="en-US" sz="2000" dirty="0" smtClean="0"/>
          </a:p>
          <a:p>
            <a:r>
              <a:rPr lang="en-US" sz="2000" dirty="0"/>
              <a:t> </a:t>
            </a:r>
            <a:r>
              <a:rPr lang="en-US" sz="2000" dirty="0" smtClean="0"/>
              <a:t>               print(value1, .., sep=‘’, end=‘\n’, file=</a:t>
            </a:r>
            <a:r>
              <a:rPr lang="en-US" sz="2000" dirty="0" err="1" smtClean="0"/>
              <a:t>sys.stdout</a:t>
            </a:r>
            <a:r>
              <a:rPr lang="en-US" sz="2000" dirty="0" smtClean="0"/>
              <a:t>, flush=False)</a:t>
            </a:r>
            <a:endParaRPr lang="en-US" sz="2000" dirty="0" smtClean="0"/>
          </a:p>
        </p:txBody>
      </p:sp>
      <p:sp>
        <p:nvSpPr>
          <p:cNvPr id="7" name="TextBox 6"/>
          <p:cNvSpPr txBox="1"/>
          <p:nvPr/>
        </p:nvSpPr>
        <p:spPr>
          <a:xfrm>
            <a:off x="747426" y="1663213"/>
            <a:ext cx="9186545" cy="1938020"/>
          </a:xfrm>
          <a:prstGeom prst="rect">
            <a:avLst/>
          </a:prstGeom>
          <a:noFill/>
        </p:spPr>
        <p:txBody>
          <a:bodyPr wrap="none" rtlCol="0">
            <a:spAutoFit/>
          </a:bodyPr>
          <a:lstStyle/>
          <a:p>
            <a:r>
              <a:rPr lang="en-US" sz="2000" dirty="0" smtClean="0"/>
              <a:t>Parameters :</a:t>
            </a:r>
            <a:endParaRPr lang="en-US" sz="2000" dirty="0" smtClean="0"/>
          </a:p>
          <a:p>
            <a:r>
              <a:rPr lang="en-US" sz="2000" dirty="0"/>
              <a:t> </a:t>
            </a:r>
            <a:r>
              <a:rPr lang="en-US" sz="2000" dirty="0" smtClean="0"/>
              <a:t>              objects - objects to be printed</a:t>
            </a:r>
            <a:endParaRPr lang="en-US" sz="2000" dirty="0" smtClean="0"/>
          </a:p>
          <a:p>
            <a:r>
              <a:rPr lang="en-US" sz="2000" dirty="0"/>
              <a:t> </a:t>
            </a:r>
            <a:r>
              <a:rPr lang="en-US" sz="2000" dirty="0" smtClean="0"/>
              <a:t>              sep - objects are separated by a seperator. Default value  a space.</a:t>
            </a:r>
            <a:endParaRPr lang="en-US" sz="2000" dirty="0" smtClean="0"/>
          </a:p>
          <a:p>
            <a:r>
              <a:rPr lang="en-US" sz="2000" dirty="0"/>
              <a:t> </a:t>
            </a:r>
            <a:r>
              <a:rPr lang="en-US" sz="2000" dirty="0" smtClean="0"/>
              <a:t>              end - end is printed after printing all the objects. Default value is new line.</a:t>
            </a:r>
            <a:endParaRPr lang="en-US" sz="2000" dirty="0" smtClean="0"/>
          </a:p>
          <a:p>
            <a:r>
              <a:rPr lang="en-US" sz="2000" dirty="0"/>
              <a:t> </a:t>
            </a:r>
            <a:r>
              <a:rPr lang="en-US" sz="2000" dirty="0" smtClean="0"/>
              <a:t>              file - must be an object with write(string) method. By default it prints to stdout.</a:t>
            </a:r>
            <a:endParaRPr lang="en-US" sz="2000" dirty="0" smtClean="0"/>
          </a:p>
          <a:p>
            <a:r>
              <a:rPr lang="en-US" sz="2000" dirty="0"/>
              <a:t> </a:t>
            </a:r>
            <a:r>
              <a:rPr lang="en-US" sz="2000" dirty="0" smtClean="0"/>
              <a:t>              flush - If true, the stream is forcibly flushed. Default value: False</a:t>
            </a:r>
            <a:endParaRPr lang="en-US" sz="2000" dirty="0" smtClean="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905510" y="4325620"/>
            <a:ext cx="5958840" cy="2306955"/>
          </a:xfrm>
          <a:prstGeom prst="rect">
            <a:avLst/>
          </a:prstGeom>
          <a:noFill/>
        </p:spPr>
        <p:txBody>
          <a:bodyPr wrap="square" rtlCol="0" anchor="t">
            <a:spAutoFit/>
          </a:bodyPr>
          <a:p>
            <a:pPr algn="l"/>
            <a:r>
              <a:rPr lang="en-US" dirty="0" smtClean="0">
                <a:sym typeface="+mn-ea"/>
              </a:rPr>
              <a:t>print(‘A’,’B’,’C’)</a:t>
            </a:r>
            <a:endParaRPr lang="en-US" dirty="0" smtClean="0"/>
          </a:p>
          <a:p>
            <a:pPr algn="l"/>
            <a:r>
              <a:rPr lang="en-US" dirty="0" smtClean="0">
                <a:sym typeface="+mn-ea"/>
              </a:rPr>
              <a:t>print(‘</a:t>
            </a:r>
            <a:r>
              <a:rPr lang="en-US" dirty="0" err="1" smtClean="0">
                <a:sym typeface="+mn-ea"/>
              </a:rPr>
              <a:t>A’,’B’,sep</a:t>
            </a:r>
            <a:r>
              <a:rPr lang="en-US" dirty="0" smtClean="0">
                <a:sym typeface="+mn-ea"/>
              </a:rPr>
              <a:t>=‘’)</a:t>
            </a:r>
            <a:endParaRPr lang="en-US" dirty="0" smtClean="0"/>
          </a:p>
          <a:p>
            <a:pPr algn="l"/>
            <a:r>
              <a:rPr lang="en-US" dirty="0" smtClean="0">
                <a:sym typeface="+mn-ea"/>
              </a:rPr>
              <a:t>print(‘</a:t>
            </a:r>
            <a:r>
              <a:rPr lang="en-US" dirty="0" err="1" smtClean="0">
                <a:sym typeface="+mn-ea"/>
              </a:rPr>
              <a:t>A’,’B’,sep</a:t>
            </a:r>
            <a:r>
              <a:rPr lang="en-US" dirty="0" smtClean="0">
                <a:sym typeface="+mn-ea"/>
              </a:rPr>
              <a:t>=‘’,end=‘@’)</a:t>
            </a:r>
            <a:endParaRPr lang="en-US" dirty="0" smtClean="0"/>
          </a:p>
          <a:p>
            <a:pPr algn="l"/>
            <a:r>
              <a:rPr lang="en-US" dirty="0" smtClean="0">
                <a:sym typeface="+mn-ea"/>
              </a:rPr>
              <a:t>print(’12’,’12’,sep=‘-’,end=‘’)   # Date</a:t>
            </a:r>
            <a:endParaRPr lang="en-US" dirty="0" smtClean="0">
              <a:sym typeface="+mn-ea"/>
            </a:endParaRPr>
          </a:p>
          <a:p>
            <a:pPr algn="l"/>
            <a:r>
              <a:rPr lang="en-US" dirty="0">
                <a:sym typeface="+mn-ea"/>
              </a:rPr>
              <a:t>print("Hello World!");xyz = 10; print(xyz)</a:t>
            </a:r>
            <a:endParaRPr lang="en-US"/>
          </a:p>
          <a:p>
            <a:pPr algn="l"/>
            <a:endParaRPr lang="en-US" dirty="0"/>
          </a:p>
          <a:p>
            <a:pPr algn="l"/>
            <a:r>
              <a:rPr lang="en-US" dirty="0"/>
              <a:t># Use semicolon to include multiple statements in a single line</a:t>
            </a:r>
            <a:endParaRPr lang="en-US" dirty="0"/>
          </a:p>
          <a:p>
            <a:pPr algn="l"/>
            <a:r>
              <a:rPr lang="en-US">
                <a:sym typeface="+mn-ea"/>
              </a:rPr>
              <a:t># Use backslash to continue the statement in next line</a:t>
            </a:r>
            <a:endParaRPr lang="en-US"/>
          </a:p>
        </p:txBody>
      </p:sp>
      <p:sp>
        <p:nvSpPr>
          <p:cNvPr id="6" name="Text Box 5"/>
          <p:cNvSpPr txBox="1"/>
          <p:nvPr/>
        </p:nvSpPr>
        <p:spPr>
          <a:xfrm>
            <a:off x="802640" y="3754755"/>
            <a:ext cx="2015490" cy="368300"/>
          </a:xfrm>
          <a:prstGeom prst="rect">
            <a:avLst/>
          </a:prstGeom>
          <a:noFill/>
        </p:spPr>
        <p:txBody>
          <a:bodyPr wrap="none" rtlCol="0">
            <a:spAutoFit/>
          </a:bodyPr>
          <a:p>
            <a:pPr algn="l"/>
            <a:r>
              <a:rPr lang="en-US" dirty="0" smtClean="0">
                <a:sym typeface="+mn-ea"/>
              </a:rPr>
              <a:t>Try these Examples:</a:t>
            </a:r>
            <a:endParaRPr lang="en-US"/>
          </a:p>
        </p:txBody>
      </p:sp>
      <p:sp>
        <p:nvSpPr>
          <p:cNvPr id="8" name="Text Box 7"/>
          <p:cNvSpPr txBox="1"/>
          <p:nvPr/>
        </p:nvSpPr>
        <p:spPr>
          <a:xfrm>
            <a:off x="8199120" y="4216400"/>
            <a:ext cx="2586990" cy="1753235"/>
          </a:xfrm>
          <a:prstGeom prst="rect">
            <a:avLst/>
          </a:prstGeom>
          <a:noFill/>
        </p:spPr>
        <p:txBody>
          <a:bodyPr wrap="square" rtlCol="0" anchor="t">
            <a:spAutoFit/>
          </a:bodyPr>
          <a:p>
            <a:pPr algn="l"/>
            <a:r>
              <a:rPr lang="en-US" dirty="0">
                <a:sym typeface="+mn-ea"/>
              </a:rPr>
              <a:t>&gt;&gt;&gt; a =10</a:t>
            </a:r>
            <a:endParaRPr lang="en-US" dirty="0"/>
          </a:p>
          <a:p>
            <a:pPr algn="l"/>
            <a:r>
              <a:rPr lang="en-US" dirty="0">
                <a:sym typeface="+mn-ea"/>
              </a:rPr>
              <a:t>&gt;&gt;&gt; b = 20</a:t>
            </a:r>
            <a:endParaRPr lang="en-US" dirty="0"/>
          </a:p>
          <a:p>
            <a:pPr algn="l"/>
            <a:r>
              <a:rPr lang="en-US" dirty="0">
                <a:sym typeface="+mn-ea"/>
              </a:rPr>
              <a:t>&gt;&gt;&gt; s = a + \</a:t>
            </a:r>
            <a:endParaRPr lang="en-US" dirty="0"/>
          </a:p>
          <a:p>
            <a:pPr algn="l"/>
            <a:r>
              <a:rPr lang="en-US" dirty="0">
                <a:sym typeface="+mn-ea"/>
              </a:rPr>
              <a:t>     b</a:t>
            </a:r>
            <a:endParaRPr lang="en-US" dirty="0"/>
          </a:p>
          <a:p>
            <a:pPr algn="l"/>
            <a:r>
              <a:rPr lang="en-US" dirty="0">
                <a:sym typeface="+mn-ea"/>
              </a:rPr>
              <a:t>&gt;&gt;&gt; print(s)</a:t>
            </a:r>
            <a:endParaRPr lang="en-US" dirty="0"/>
          </a:p>
          <a:p>
            <a:pPr algn="l"/>
            <a:r>
              <a:rPr lang="en-US" dirty="0">
                <a:sym typeface="+mn-ea"/>
              </a:rPr>
              <a:t>30</a:t>
            </a: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52275" y="-48"/>
            <a:ext cx="345567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11. </a:t>
            </a:r>
            <a:r>
              <a:rPr lang="en-US" sz="2800" dirty="0">
                <a:gradFill>
                  <a:gsLst>
                    <a:gs pos="21000">
                      <a:srgbClr val="53575C"/>
                    </a:gs>
                    <a:gs pos="88000">
                      <a:srgbClr val="C5C7CA"/>
                    </a:gs>
                  </a:gsLst>
                  <a:lin ang="5400000"/>
                </a:gradFill>
                <a:effectLst/>
                <a:cs typeface="Times New Roman" panose="02020603050405020304" pitchFamily="18" charset="0"/>
              </a:rPr>
              <a:t>Introduction to </a:t>
            </a:r>
            <a:r>
              <a:rPr lang="en-US" sz="2800" dirty="0" smtClean="0">
                <a:gradFill>
                  <a:gsLst>
                    <a:gs pos="21000">
                      <a:srgbClr val="53575C"/>
                    </a:gs>
                    <a:gs pos="88000">
                      <a:srgbClr val="C5C7CA"/>
                    </a:gs>
                  </a:gsLst>
                  <a:lin ang="5400000"/>
                </a:gradFill>
                <a:effectLst/>
                <a:cs typeface="Times New Roman" panose="02020603050405020304" pitchFamily="18" charset="0"/>
              </a:rPr>
              <a:t>IDE</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427355" y="886460"/>
            <a:ext cx="11045825" cy="1630045"/>
          </a:xfrm>
          <a:prstGeom prst="rect">
            <a:avLst/>
          </a:prstGeom>
          <a:noFill/>
        </p:spPr>
        <p:txBody>
          <a:bodyPr wrap="square" rtlCol="0">
            <a:spAutoFit/>
          </a:bodyPr>
          <a:lstStyle/>
          <a:p>
            <a:r>
              <a:rPr lang="en-US" sz="2000" dirty="0" smtClean="0"/>
              <a:t>Universal editor - Notepad is considered as a universal editor to develop pragrams.</a:t>
            </a:r>
            <a:endParaRPr lang="en-US" sz="2000" dirty="0" smtClean="0"/>
          </a:p>
          <a:p>
            <a:r>
              <a:rPr lang="en-US" sz="2000" dirty="0"/>
              <a:t>                                Once we write the code in notepad, we have to execute it from command prompt to 		check the output.</a:t>
            </a:r>
            <a:endParaRPr lang="en-US" sz="2000" dirty="0"/>
          </a:p>
          <a:p>
            <a:r>
              <a:rPr lang="en-US" sz="2000" dirty="0"/>
              <a:t>		It will not be helpful for developers as we don’t have options in notepad other than </a:t>
            </a:r>
            <a:endParaRPr lang="en-US" sz="2000" dirty="0"/>
          </a:p>
          <a:p>
            <a:r>
              <a:rPr lang="en-US" sz="2000" dirty="0"/>
              <a:t>		create a new file / edit/ save etc.</a:t>
            </a:r>
            <a:endParaRPr lang="en-US" sz="2000" dirty="0"/>
          </a:p>
        </p:txBody>
      </p:sp>
      <p:sp>
        <p:nvSpPr>
          <p:cNvPr id="5" name="TextBox 4"/>
          <p:cNvSpPr txBox="1"/>
          <p:nvPr/>
        </p:nvSpPr>
        <p:spPr>
          <a:xfrm>
            <a:off x="3507677" y="2795290"/>
            <a:ext cx="2308860" cy="1938020"/>
          </a:xfrm>
          <a:prstGeom prst="rect">
            <a:avLst/>
          </a:prstGeom>
          <a:noFill/>
        </p:spPr>
        <p:txBody>
          <a:bodyPr wrap="none" rtlCol="0">
            <a:spAutoFit/>
          </a:bodyPr>
          <a:lstStyle/>
          <a:p>
            <a:r>
              <a:rPr lang="en-US" sz="2000" dirty="0" smtClean="0"/>
              <a:t>Python IDEs</a:t>
            </a:r>
            <a:endParaRPr lang="en-US" sz="2000" dirty="0" smtClean="0"/>
          </a:p>
          <a:p>
            <a:pPr marL="342900" indent="-342900">
              <a:buFont typeface="Arial" panose="020B0604020202020204" pitchFamily="34" charset="0"/>
              <a:buChar char="•"/>
            </a:pPr>
            <a:r>
              <a:rPr lang="en-US" sz="2000" dirty="0"/>
              <a:t>IDLE (official)</a:t>
            </a:r>
            <a:endParaRPr lang="en-US" sz="2000" dirty="0"/>
          </a:p>
          <a:p>
            <a:pPr marL="342900" indent="-342900">
              <a:buFont typeface="Arial" panose="020B0604020202020204" pitchFamily="34" charset="0"/>
              <a:buChar char="•"/>
            </a:pPr>
            <a:r>
              <a:rPr lang="en-US" sz="2000" dirty="0"/>
              <a:t>Spider</a:t>
            </a:r>
            <a:endParaRPr lang="en-US" sz="2000" dirty="0"/>
          </a:p>
          <a:p>
            <a:pPr marL="342900" indent="-342900">
              <a:buFont typeface="Arial" panose="020B0604020202020204" pitchFamily="34" charset="0"/>
              <a:buChar char="•"/>
            </a:pPr>
            <a:r>
              <a:rPr lang="en-US" sz="2000" dirty="0"/>
              <a:t>Atom</a:t>
            </a:r>
            <a:endParaRPr lang="en-US" sz="2000" dirty="0"/>
          </a:p>
          <a:p>
            <a:pPr marL="342900" indent="-342900">
              <a:buFont typeface="Arial" panose="020B0604020202020204" pitchFamily="34" charset="0"/>
              <a:buChar char="•"/>
            </a:pPr>
            <a:r>
              <a:rPr lang="en-US" sz="2000" dirty="0"/>
              <a:t>PyCharm</a:t>
            </a:r>
            <a:endParaRPr lang="en-US" sz="2000" dirty="0"/>
          </a:p>
          <a:p>
            <a:pPr marL="342900" indent="-342900">
              <a:buFont typeface="Arial" panose="020B0604020202020204" pitchFamily="34" charset="0"/>
              <a:buChar char="•"/>
            </a:pPr>
            <a:r>
              <a:rPr lang="en-US" sz="2000" dirty="0"/>
              <a:t>Jupiter Notebook</a:t>
            </a:r>
            <a:endParaRPr lang="en-US" sz="2000" dirty="0"/>
          </a:p>
        </p:txBody>
      </p:sp>
      <p:sp>
        <p:nvSpPr>
          <p:cNvPr id="20" name="TextBox 19"/>
          <p:cNvSpPr txBox="1"/>
          <p:nvPr/>
        </p:nvSpPr>
        <p:spPr>
          <a:xfrm>
            <a:off x="427397" y="2795291"/>
            <a:ext cx="2875280" cy="1630045"/>
          </a:xfrm>
          <a:prstGeom prst="rect">
            <a:avLst/>
          </a:prstGeom>
          <a:noFill/>
        </p:spPr>
        <p:txBody>
          <a:bodyPr wrap="none" rtlCol="0">
            <a:spAutoFit/>
          </a:bodyPr>
          <a:lstStyle/>
          <a:p>
            <a:r>
              <a:rPr lang="en-US" sz="2000" dirty="0" smtClean="0"/>
              <a:t>An IDE consists of </a:t>
            </a:r>
            <a:endParaRPr lang="en-US" sz="2000" dirty="0" smtClean="0"/>
          </a:p>
          <a:p>
            <a:pPr marL="342900" indent="-342900">
              <a:buFont typeface="Arial" panose="020B0604020202020204" pitchFamily="34" charset="0"/>
              <a:buChar char="•"/>
            </a:pPr>
            <a:r>
              <a:rPr lang="en-US" sz="2000" dirty="0" smtClean="0"/>
              <a:t>Source Code editor</a:t>
            </a:r>
            <a:endParaRPr lang="en-US" sz="2000" dirty="0" smtClean="0"/>
          </a:p>
          <a:p>
            <a:pPr marL="342900" indent="-342900">
              <a:buFont typeface="Arial" panose="020B0604020202020204" pitchFamily="34" charset="0"/>
              <a:buChar char="•"/>
            </a:pPr>
            <a:r>
              <a:rPr lang="en-US" sz="2000" dirty="0" smtClean="0"/>
              <a:t>Build automation tools</a:t>
            </a:r>
            <a:endParaRPr lang="en-US" sz="2000" dirty="0" smtClean="0"/>
          </a:p>
          <a:p>
            <a:pPr marL="342900" indent="-342900">
              <a:buFont typeface="Arial" panose="020B0604020202020204" pitchFamily="34" charset="0"/>
              <a:buChar char="•"/>
            </a:pPr>
            <a:r>
              <a:rPr lang="en-US" sz="2000" dirty="0" smtClean="0"/>
              <a:t>A compiler/interpreter</a:t>
            </a:r>
            <a:endParaRPr lang="en-US" sz="2000" dirty="0" smtClean="0"/>
          </a:p>
          <a:p>
            <a:pPr marL="342900" indent="-342900">
              <a:buFont typeface="Arial" panose="020B0604020202020204" pitchFamily="34" charset="0"/>
              <a:buChar char="•"/>
            </a:pPr>
            <a:r>
              <a:rPr lang="en-US" sz="2000" dirty="0" smtClean="0"/>
              <a:t>A debugger</a:t>
            </a:r>
            <a:endParaRPr lang="en-US" sz="2000" dirty="0" smtClean="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6028055" y="2795270"/>
            <a:ext cx="5961380" cy="2245360"/>
          </a:xfrm>
          <a:prstGeom prst="rect">
            <a:avLst/>
          </a:prstGeom>
          <a:noFill/>
        </p:spPr>
        <p:txBody>
          <a:bodyPr wrap="none" rtlCol="0" anchor="t">
            <a:spAutoFit/>
          </a:bodyPr>
          <a:p>
            <a:r>
              <a:rPr lang="en-US" sz="2000" dirty="0" smtClean="0">
                <a:sym typeface="+mn-ea"/>
              </a:rPr>
              <a:t>PyCharm is an IDE specifically used for Python language.</a:t>
            </a:r>
            <a:endParaRPr lang="en-US" sz="2000" dirty="0" smtClean="0">
              <a:sym typeface="+mn-ea"/>
            </a:endParaRPr>
          </a:p>
          <a:p>
            <a:pPr marL="285750" indent="-285750">
              <a:buFont typeface="Arial" panose="020B0604020202020204" pitchFamily="34" charset="0"/>
              <a:buChar char="•"/>
            </a:pPr>
            <a:r>
              <a:rPr lang="en-US" sz="2000"/>
              <a:t>Code analysis</a:t>
            </a:r>
            <a:endParaRPr lang="en-US" sz="2000"/>
          </a:p>
          <a:p>
            <a:pPr marL="285750" indent="-285750">
              <a:buFont typeface="Arial" panose="020B0604020202020204" pitchFamily="34" charset="0"/>
              <a:buChar char="•"/>
            </a:pPr>
            <a:r>
              <a:rPr lang="en-US" sz="2000"/>
              <a:t>Graphical debugger</a:t>
            </a:r>
            <a:endParaRPr lang="en-US" sz="2000"/>
          </a:p>
          <a:p>
            <a:pPr marL="285750" indent="-285750">
              <a:buFont typeface="Arial" panose="020B0604020202020204" pitchFamily="34" charset="0"/>
              <a:buChar char="•"/>
            </a:pPr>
            <a:r>
              <a:rPr lang="en-US" sz="2000"/>
              <a:t>An integrated unit tester</a:t>
            </a:r>
            <a:endParaRPr lang="en-US" sz="2000"/>
          </a:p>
          <a:p>
            <a:pPr marL="285750" indent="-285750">
              <a:buFont typeface="Arial" panose="020B0604020202020204" pitchFamily="34" charset="0"/>
              <a:buChar char="•"/>
            </a:pPr>
            <a:r>
              <a:rPr lang="en-US" sz="2000"/>
              <a:t>Integration with version control system</a:t>
            </a:r>
            <a:endParaRPr lang="en-US" sz="2000"/>
          </a:p>
          <a:p>
            <a:pPr marL="285750" indent="-285750">
              <a:buFont typeface="Arial" panose="020B0604020202020204" pitchFamily="34" charset="0"/>
              <a:buChar char="•"/>
            </a:pPr>
            <a:r>
              <a:rPr lang="en-US" sz="2000"/>
              <a:t>Supports web development with Django</a:t>
            </a:r>
            <a:endParaRPr lang="en-US" sz="2000"/>
          </a:p>
          <a:p>
            <a:pPr marL="285750" indent="-285750">
              <a:buFont typeface="Arial" panose="020B0604020202020204" pitchFamily="34" charset="0"/>
              <a:buChar char="•"/>
            </a:pPr>
            <a:endParaRPr lang="en-US" sz="2000"/>
          </a:p>
        </p:txBody>
      </p:sp>
      <p:sp>
        <p:nvSpPr>
          <p:cNvPr id="22" name="TextBox 21"/>
          <p:cNvSpPr txBox="1"/>
          <p:nvPr/>
        </p:nvSpPr>
        <p:spPr>
          <a:xfrm>
            <a:off x="427564" y="5040786"/>
            <a:ext cx="7535545" cy="706755"/>
          </a:xfrm>
          <a:prstGeom prst="rect">
            <a:avLst/>
          </a:prstGeom>
          <a:noFill/>
        </p:spPr>
        <p:txBody>
          <a:bodyPr wrap="none" rtlCol="0">
            <a:spAutoFit/>
          </a:bodyPr>
          <a:p>
            <a:pPr algn="l"/>
            <a:r>
              <a:rPr lang="en-US" sz="2000" dirty="0" smtClean="0"/>
              <a:t>Comes in 2 editions  - Community (free) and Professional (paid)</a:t>
            </a:r>
            <a:endParaRPr lang="en-US" sz="2000" dirty="0" smtClean="0"/>
          </a:p>
          <a:p>
            <a:pPr algn="l"/>
            <a:r>
              <a:rPr lang="en-US" sz="2000" dirty="0" smtClean="0">
                <a:sym typeface="+mn-ea"/>
              </a:rPr>
              <a:t>PyCharm is cross functional and works on Windows, Linux and MacOS</a:t>
            </a:r>
            <a:r>
              <a:rPr lang="en-US" sz="2000" dirty="0" smtClean="0"/>
              <a:t>   </a:t>
            </a:r>
            <a:endParaRPr lang="en-US" sz="2000" dirty="0" smtClean="0"/>
          </a:p>
        </p:txBody>
      </p:sp>
      <p:sp>
        <p:nvSpPr>
          <p:cNvPr id="12" name="Text Box 11"/>
          <p:cNvSpPr txBox="1"/>
          <p:nvPr/>
        </p:nvSpPr>
        <p:spPr>
          <a:xfrm>
            <a:off x="427355" y="5942330"/>
            <a:ext cx="6467475" cy="645160"/>
          </a:xfrm>
          <a:prstGeom prst="rect">
            <a:avLst/>
          </a:prstGeom>
          <a:noFill/>
        </p:spPr>
        <p:txBody>
          <a:bodyPr wrap="none" rtlCol="0">
            <a:spAutoFit/>
          </a:bodyPr>
          <a:p>
            <a:pPr algn="l"/>
            <a:r>
              <a:rPr lang="en-US" dirty="0" smtClean="0">
                <a:sym typeface="+mn-ea"/>
              </a:rPr>
              <a:t>Download from :   </a:t>
            </a:r>
            <a:endParaRPr lang="en-US" dirty="0" smtClean="0">
              <a:sym typeface="+mn-ea"/>
            </a:endParaRPr>
          </a:p>
          <a:p>
            <a:pPr algn="l"/>
            <a:r>
              <a:rPr lang="en-US" dirty="0" smtClean="0">
                <a:sym typeface="+mn-ea"/>
              </a:rPr>
              <a:t>https://www.jetbrains.com/pycharm/download/#section=windows </a:t>
            </a:r>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217932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12. Byte Code</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9" name="TextBox 8"/>
          <p:cNvSpPr txBox="1"/>
          <p:nvPr/>
        </p:nvSpPr>
        <p:spPr>
          <a:xfrm>
            <a:off x="406400" y="610870"/>
            <a:ext cx="11378565" cy="6247130"/>
          </a:xfrm>
          <a:prstGeom prst="rect">
            <a:avLst/>
          </a:prstGeom>
          <a:noFill/>
        </p:spPr>
        <p:txBody>
          <a:bodyPr wrap="square" rtlCol="0">
            <a:spAutoFit/>
          </a:bodyPr>
          <a:p>
            <a:r>
              <a:rPr lang="en-US" sz="2000" dirty="0"/>
              <a:t>Python is usually called an interpreted language, however, it combines compiling </a:t>
            </a:r>
            <a:r>
              <a:rPr lang="en-US" sz="2000" dirty="0" smtClean="0"/>
              <a:t>and  </a:t>
            </a:r>
            <a:r>
              <a:rPr lang="en-US" sz="2000" dirty="0"/>
              <a:t>interpreting. </a:t>
            </a:r>
            <a:endParaRPr lang="en-US" sz="2000" dirty="0"/>
          </a:p>
          <a:p>
            <a:endParaRPr lang="en-US" sz="2000" dirty="0"/>
          </a:p>
          <a:p>
            <a:r>
              <a:rPr lang="en-US" sz="2000" dirty="0"/>
              <a:t>When we execute a source code (a file with a .py extension), </a:t>
            </a:r>
            <a:r>
              <a:rPr lang="en-US" sz="2000" dirty="0" smtClean="0"/>
              <a:t>Python </a:t>
            </a:r>
            <a:r>
              <a:rPr lang="en-US" sz="2000" dirty="0"/>
              <a:t>first compiles it into a bytecode. </a:t>
            </a:r>
            <a:endParaRPr lang="en-US" sz="2000" dirty="0" smtClean="0"/>
          </a:p>
          <a:p>
            <a:endParaRPr lang="en-US" sz="2000" dirty="0" smtClean="0"/>
          </a:p>
          <a:p>
            <a:r>
              <a:rPr lang="en-US" sz="2000" dirty="0" smtClean="0"/>
              <a:t>The </a:t>
            </a:r>
            <a:r>
              <a:rPr lang="en-US" sz="2000" dirty="0"/>
              <a:t>bytecode is a low-level platform-independent representation of your source code, </a:t>
            </a:r>
            <a:r>
              <a:rPr lang="en-US" sz="2000" dirty="0" smtClean="0"/>
              <a:t>however</a:t>
            </a:r>
            <a:r>
              <a:rPr lang="en-US" sz="2000" dirty="0"/>
              <a:t>, it is not the binary machine code and cannot be run by the target </a:t>
            </a:r>
            <a:r>
              <a:rPr lang="en-US" sz="2000" dirty="0" smtClean="0"/>
              <a:t>machine </a:t>
            </a:r>
            <a:r>
              <a:rPr lang="en-US" sz="2000" dirty="0"/>
              <a:t>directly. </a:t>
            </a:r>
            <a:endParaRPr lang="en-US" sz="2000" dirty="0"/>
          </a:p>
          <a:p>
            <a:endParaRPr lang="en-US" sz="2000" dirty="0"/>
          </a:p>
          <a:p>
            <a:r>
              <a:rPr lang="en-US" sz="2000" dirty="0"/>
              <a:t>In fact, it is a set of instructions for a virtual machine which is called the </a:t>
            </a:r>
            <a:r>
              <a:rPr lang="en-US" sz="2000" dirty="0" smtClean="0"/>
              <a:t>Python </a:t>
            </a:r>
            <a:r>
              <a:rPr lang="en-US" sz="2000" dirty="0"/>
              <a:t>Virtual Machine (PVM).</a:t>
            </a:r>
            <a:endParaRPr lang="en-US" sz="2000" dirty="0"/>
          </a:p>
          <a:p>
            <a:endParaRPr lang="en-US" sz="2000" dirty="0"/>
          </a:p>
          <a:p>
            <a:r>
              <a:rPr lang="en-US" sz="2000" dirty="0">
                <a:sym typeface="+mn-ea"/>
              </a:rPr>
              <a:t>After compilation, the bytecode is sent for execution to the PVM. </a:t>
            </a:r>
            <a:endParaRPr lang="en-US" sz="2000" dirty="0">
              <a:sym typeface="+mn-ea"/>
            </a:endParaRPr>
          </a:p>
          <a:p>
            <a:endParaRPr lang="en-US" sz="2000" dirty="0" smtClean="0">
              <a:sym typeface="+mn-ea"/>
            </a:endParaRPr>
          </a:p>
          <a:p>
            <a:r>
              <a:rPr lang="en-US" sz="2000" dirty="0" smtClean="0">
                <a:sym typeface="+mn-ea"/>
              </a:rPr>
              <a:t>The </a:t>
            </a:r>
            <a:r>
              <a:rPr lang="en-US" sz="2000" dirty="0">
                <a:sym typeface="+mn-ea"/>
              </a:rPr>
              <a:t>PVM is an interpreter that runs the bytecode and is part of the Python system. </a:t>
            </a:r>
            <a:endParaRPr lang="en-US" sz="2000" dirty="0" smtClean="0"/>
          </a:p>
          <a:p>
            <a:endParaRPr lang="en-US" sz="2000" dirty="0" smtClean="0">
              <a:sym typeface="+mn-ea"/>
            </a:endParaRPr>
          </a:p>
          <a:p>
            <a:r>
              <a:rPr lang="en-US" sz="2000" dirty="0" smtClean="0">
                <a:sym typeface="+mn-ea"/>
              </a:rPr>
              <a:t>The </a:t>
            </a:r>
            <a:r>
              <a:rPr lang="en-US" sz="2000" dirty="0">
                <a:sym typeface="+mn-ea"/>
              </a:rPr>
              <a:t>bytecode is platform-independent, but PVM is specific to the target machine</a:t>
            </a:r>
            <a:r>
              <a:rPr lang="en-US" sz="2000" dirty="0" smtClean="0">
                <a:sym typeface="+mn-ea"/>
              </a:rPr>
              <a:t>.</a:t>
            </a:r>
            <a:endParaRPr lang="en-US" sz="2000" dirty="0" smtClean="0"/>
          </a:p>
          <a:p>
            <a:endParaRPr lang="en-US" sz="2000" dirty="0" smtClean="0">
              <a:sym typeface="+mn-ea"/>
            </a:endParaRPr>
          </a:p>
          <a:p>
            <a:r>
              <a:rPr lang="en-US" sz="2000" dirty="0" smtClean="0">
                <a:sym typeface="+mn-ea"/>
              </a:rPr>
              <a:t>The </a:t>
            </a:r>
            <a:r>
              <a:rPr lang="en-US" sz="2000" dirty="0">
                <a:sym typeface="+mn-ea"/>
              </a:rPr>
              <a:t>default implementation of the Python programming language is </a:t>
            </a:r>
            <a:r>
              <a:rPr lang="en-US" sz="2000" dirty="0" err="1">
                <a:sym typeface="+mn-ea"/>
              </a:rPr>
              <a:t>CPython</a:t>
            </a:r>
            <a:r>
              <a:rPr lang="en-US" sz="2000" dirty="0">
                <a:sym typeface="+mn-ea"/>
              </a:rPr>
              <a:t> which is </a:t>
            </a:r>
            <a:r>
              <a:rPr lang="en-US" sz="2000" dirty="0" smtClean="0">
                <a:sym typeface="+mn-ea"/>
              </a:rPr>
              <a:t>written </a:t>
            </a:r>
            <a:r>
              <a:rPr lang="en-US" sz="2000" dirty="0">
                <a:sym typeface="+mn-ea"/>
              </a:rPr>
              <a:t>in the C programming language.</a:t>
            </a:r>
            <a:endParaRPr lang="en-US" sz="2000" dirty="0">
              <a:sym typeface="+mn-ea"/>
            </a:endParaRPr>
          </a:p>
          <a:p>
            <a:endParaRPr lang="en-US" sz="2000" dirty="0">
              <a:sym typeface="+mn-ea"/>
            </a:endParaRPr>
          </a:p>
          <a:p>
            <a:r>
              <a:rPr lang="en-US" sz="2000" dirty="0" err="1">
                <a:sym typeface="+mn-ea"/>
              </a:rPr>
              <a:t>CPython</a:t>
            </a:r>
            <a:r>
              <a:rPr lang="en-US" sz="2000" dirty="0">
                <a:sym typeface="+mn-ea"/>
              </a:rPr>
              <a:t> compiles the python source code </a:t>
            </a:r>
            <a:r>
              <a:rPr lang="en-US" sz="2000" dirty="0" smtClean="0">
                <a:sym typeface="+mn-ea"/>
              </a:rPr>
              <a:t>into </a:t>
            </a:r>
            <a:r>
              <a:rPr lang="en-US" sz="2000" dirty="0">
                <a:sym typeface="+mn-ea"/>
              </a:rPr>
              <a:t>the bytecode, and this bytecode is then executed by the </a:t>
            </a:r>
            <a:r>
              <a:rPr lang="en-US" sz="2000" dirty="0" err="1">
                <a:sym typeface="+mn-ea"/>
              </a:rPr>
              <a:t>CPython</a:t>
            </a:r>
            <a:r>
              <a:rPr lang="en-US" sz="2000" dirty="0">
                <a:sym typeface="+mn-ea"/>
              </a:rPr>
              <a:t> virtual machine.</a:t>
            </a:r>
            <a:endParaRPr lang="en-US" sz="20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1222"/>
            <a:ext cx="329501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12. Byte Code (contd)</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pic>
        <p:nvPicPr>
          <p:cNvPr id="2" name="Picture 1"/>
          <p:cNvPicPr>
            <a:picLocks noChangeAspect="1"/>
          </p:cNvPicPr>
          <p:nvPr/>
        </p:nvPicPr>
        <p:blipFill>
          <a:blip r:embed="rId2"/>
          <a:stretch>
            <a:fillRect/>
          </a:stretch>
        </p:blipFill>
        <p:spPr>
          <a:xfrm>
            <a:off x="6925310" y="2468245"/>
            <a:ext cx="4417695" cy="2606675"/>
          </a:xfrm>
          <a:prstGeom prst="rect">
            <a:avLst/>
          </a:prstGeom>
        </p:spPr>
      </p:pic>
      <p:pic>
        <p:nvPicPr>
          <p:cNvPr id="10" name="Picture 9"/>
          <p:cNvPicPr>
            <a:picLocks noChangeAspect="1"/>
          </p:cNvPicPr>
          <p:nvPr/>
        </p:nvPicPr>
        <p:blipFill>
          <a:blip r:embed="rId3"/>
          <a:stretch>
            <a:fillRect/>
          </a:stretch>
        </p:blipFill>
        <p:spPr>
          <a:xfrm>
            <a:off x="970056" y="927487"/>
            <a:ext cx="5276850" cy="1857375"/>
          </a:xfrm>
          <a:prstGeom prst="rect">
            <a:avLst/>
          </a:prstGeom>
        </p:spPr>
      </p:pic>
      <p:sp>
        <p:nvSpPr>
          <p:cNvPr id="4" name="Text Box 3"/>
          <p:cNvSpPr txBox="1"/>
          <p:nvPr/>
        </p:nvSpPr>
        <p:spPr>
          <a:xfrm>
            <a:off x="970280" y="3084830"/>
            <a:ext cx="4994275" cy="2306955"/>
          </a:xfrm>
          <a:prstGeom prst="rect">
            <a:avLst/>
          </a:prstGeom>
          <a:noFill/>
        </p:spPr>
        <p:txBody>
          <a:bodyPr wrap="none" rtlCol="0">
            <a:spAutoFit/>
          </a:bodyPr>
          <a:p>
            <a:pPr algn="l"/>
            <a:r>
              <a:rPr lang="en-US"/>
              <a:t>Try below script to view the byte code (save as a.py)</a:t>
            </a:r>
            <a:endParaRPr lang="en-US"/>
          </a:p>
          <a:p>
            <a:pPr algn="l"/>
            <a:endParaRPr lang="en-US"/>
          </a:p>
          <a:p>
            <a:pPr algn="l"/>
            <a:r>
              <a:rPr lang="en-US" dirty="0">
                <a:sym typeface="+mn-ea"/>
              </a:rPr>
              <a:t>import dis</a:t>
            </a:r>
            <a:endParaRPr lang="en-US" dirty="0"/>
          </a:p>
          <a:p>
            <a:pPr algn="l"/>
            <a:r>
              <a:rPr lang="en-US" dirty="0">
                <a:sym typeface="+mn-ea"/>
              </a:rPr>
              <a:t>def hello():</a:t>
            </a:r>
            <a:endParaRPr lang="en-US" dirty="0"/>
          </a:p>
          <a:p>
            <a:pPr algn="l"/>
            <a:r>
              <a:rPr lang="en-US" dirty="0">
                <a:sym typeface="+mn-ea"/>
              </a:rPr>
              <a:t>    print("</a:t>
            </a:r>
            <a:r>
              <a:rPr lang="en-US" dirty="0" err="1">
                <a:sym typeface="+mn-ea"/>
              </a:rPr>
              <a:t>Helloo</a:t>
            </a:r>
            <a:r>
              <a:rPr lang="en-US" dirty="0">
                <a:sym typeface="+mn-ea"/>
              </a:rPr>
              <a:t>, World!")</a:t>
            </a:r>
            <a:endParaRPr lang="en-US" dirty="0"/>
          </a:p>
          <a:p>
            <a:pPr algn="l"/>
            <a:r>
              <a:rPr lang="en-US" dirty="0" err="1">
                <a:sym typeface="+mn-ea"/>
              </a:rPr>
              <a:t>dis.dis</a:t>
            </a:r>
            <a:r>
              <a:rPr lang="en-US" dirty="0">
                <a:sym typeface="+mn-ea"/>
              </a:rPr>
              <a:t>(hello)</a:t>
            </a:r>
            <a:endParaRPr lang="en-US"/>
          </a:p>
          <a:p>
            <a:pPr algn="l"/>
            <a:endParaRPr lang="en-US"/>
          </a:p>
          <a:p>
            <a:pPr algn="l"/>
            <a:r>
              <a:rPr lang="en-US"/>
              <a:t>command to compile :  </a:t>
            </a:r>
            <a:r>
              <a:rPr lang="en-US" dirty="0">
                <a:sym typeface="+mn-ea"/>
              </a:rPr>
              <a:t>python -m </a:t>
            </a:r>
            <a:r>
              <a:rPr lang="en-US" dirty="0" err="1">
                <a:sym typeface="+mn-ea"/>
              </a:rPr>
              <a:t>compileall</a:t>
            </a:r>
            <a:r>
              <a:rPr lang="en-US" dirty="0">
                <a:sym typeface="+mn-ea"/>
              </a:rPr>
              <a:t> a.py</a:t>
            </a:r>
            <a:endParaRPr lang="en-US"/>
          </a:p>
        </p:txBody>
      </p:sp>
      <p:sp>
        <p:nvSpPr>
          <p:cNvPr id="5" name="Text Box 4"/>
          <p:cNvSpPr txBox="1"/>
          <p:nvPr/>
        </p:nvSpPr>
        <p:spPr>
          <a:xfrm>
            <a:off x="970280" y="5940425"/>
            <a:ext cx="10425430" cy="645160"/>
          </a:xfrm>
          <a:prstGeom prst="rect">
            <a:avLst/>
          </a:prstGeom>
          <a:noFill/>
        </p:spPr>
        <p:txBody>
          <a:bodyPr wrap="square" rtlCol="0" anchor="t">
            <a:spAutoFit/>
          </a:bodyPr>
          <a:p>
            <a:r>
              <a:rPr lang="en-US" dirty="0">
                <a:sym typeface="+mn-ea"/>
              </a:rPr>
              <a:t>In Python, the bytecode is stored in a .pyc file. In Python 3, the bytecode files </a:t>
            </a:r>
            <a:r>
              <a:rPr lang="en-US" dirty="0" smtClean="0">
                <a:sym typeface="+mn-ea"/>
              </a:rPr>
              <a:t>are  </a:t>
            </a:r>
            <a:r>
              <a:rPr lang="en-US" dirty="0">
                <a:sym typeface="+mn-ea"/>
              </a:rPr>
              <a:t>stored in a folder named __</a:t>
            </a:r>
            <a:r>
              <a:rPr lang="en-US" dirty="0" err="1">
                <a:sym typeface="+mn-ea"/>
              </a:rPr>
              <a:t>pycache</a:t>
            </a:r>
            <a:r>
              <a:rPr lang="en-US" dirty="0">
                <a:sym typeface="+mn-ea"/>
              </a:rPr>
              <a:t>__ in the project directory.</a:t>
            </a: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083" y="1644"/>
              <a:ext cx="3364" cy="919"/>
            </a:xfrm>
            <a:prstGeom prst="rect">
              <a:avLst/>
            </a:prstGeom>
          </p:spPr>
          <p:txBody>
            <a:bodyPr wrap="none">
              <a:spAutoFit/>
            </a:bodyPr>
            <a:p>
              <a:pPr algn="l"/>
              <a:r>
                <a:rPr lang="en-US" sz="3200" b="1" dirty="0" smtClean="0">
                  <a:cs typeface="Times New Roman" panose="02020603050405020304" pitchFamily="18" charset="0"/>
                  <a:sym typeface="+mn-ea"/>
                </a:rPr>
                <a:t>3. Variables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10" name="Text Box 9"/>
          <p:cNvSpPr txBox="1"/>
          <p:nvPr/>
        </p:nvSpPr>
        <p:spPr>
          <a:xfrm>
            <a:off x="5544820" y="613410"/>
            <a:ext cx="4001770" cy="6000750"/>
          </a:xfrm>
          <a:prstGeom prst="rect">
            <a:avLst/>
          </a:prstGeom>
          <a:noFill/>
        </p:spPr>
        <p:txBody>
          <a:bodyPr wrap="none" rtlCol="0">
            <a:spAutoFit/>
          </a:bodyPr>
          <a:p>
            <a:pPr algn="l"/>
            <a:r>
              <a:rPr lang="en-US" sz="2400"/>
              <a:t>Contents</a:t>
            </a:r>
            <a:endParaRPr lang="en-US" sz="2400"/>
          </a:p>
          <a:p>
            <a:pPr algn="l"/>
            <a:endParaRPr lang="en-US" sz="2400"/>
          </a:p>
          <a:p>
            <a:pPr marL="457200" indent="-457200" algn="l">
              <a:buFont typeface="+mj-lt"/>
              <a:buAutoNum type="arabicPeriod"/>
            </a:pPr>
            <a:r>
              <a:rPr lang="en-US" sz="2400" dirty="0">
                <a:cs typeface="Times New Roman" panose="02020603050405020304" pitchFamily="18" charset="0"/>
                <a:sym typeface="+mn-ea"/>
              </a:rPr>
              <a:t>Variables</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Rules to declare a variable</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Identifiers and Constants</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Camel case and Pascal case</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Literals</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Multiple assignment</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Format function</a:t>
            </a:r>
            <a:endParaRPr lang="en-US" sz="2400" dirty="0">
              <a:cs typeface="Times New Roman" panose="02020603050405020304" pitchFamily="18" charset="0"/>
              <a:sym typeface="+mn-ea"/>
            </a:endParaRPr>
          </a:p>
          <a:p>
            <a:pPr marL="457200" indent="-457200" algn="l">
              <a:buFont typeface="+mj-lt"/>
              <a:buAutoNum type="arabicPeriod"/>
            </a:pPr>
            <a:r>
              <a:rPr lang="en-US" sz="2400" dirty="0">
                <a:cs typeface="Times New Roman" panose="02020603050405020304" pitchFamily="18" charset="0"/>
                <a:sym typeface="+mn-ea"/>
              </a:rPr>
              <a:t>Data types</a:t>
            </a:r>
            <a:endParaRPr lang="en-US" sz="2400" dirty="0">
              <a:cs typeface="Times New Roman" panose="02020603050405020304" pitchFamily="18" charset="0"/>
              <a:sym typeface="+mn-ea"/>
            </a:endParaRPr>
          </a:p>
          <a:p>
            <a:pPr marL="457200" indent="-457200" algn="l">
              <a:buFont typeface="+mj-lt"/>
              <a:buAutoNum type="arabicPeriod"/>
            </a:pPr>
            <a:r>
              <a:rPr lang="en-US" sz="2400" dirty="0" smtClean="0">
                <a:cs typeface="Times New Roman" panose="02020603050405020304" pitchFamily="18" charset="0"/>
                <a:sym typeface="+mn-ea"/>
              </a:rPr>
              <a:t>Type function</a:t>
            </a:r>
            <a:endParaRPr lang="en-US" sz="2400" dirty="0" smtClean="0">
              <a:cs typeface="Times New Roman" panose="02020603050405020304" pitchFamily="18" charset="0"/>
              <a:sym typeface="+mn-ea"/>
            </a:endParaRPr>
          </a:p>
          <a:p>
            <a:pPr marL="457200" indent="-457200" algn="l">
              <a:buFont typeface="+mj-lt"/>
              <a:buAutoNum type="arabicPeriod"/>
            </a:pPr>
            <a:r>
              <a:rPr lang="en-US" sz="2400" dirty="0" smtClean="0">
                <a:cs typeface="Times New Roman" panose="02020603050405020304" pitchFamily="18" charset="0"/>
                <a:sym typeface="+mn-ea"/>
              </a:rPr>
              <a:t>Data conversions</a:t>
            </a:r>
            <a:endParaRPr lang="en-US" sz="2400" dirty="0" smtClean="0">
              <a:cs typeface="Times New Roman" panose="02020603050405020304" pitchFamily="18" charset="0"/>
              <a:sym typeface="+mn-ea"/>
            </a:endParaRPr>
          </a:p>
          <a:p>
            <a:pPr marL="457200" indent="-457200" algn="l">
              <a:buFont typeface="+mj-lt"/>
              <a:buAutoNum type="arabicPeriod"/>
            </a:pPr>
            <a:r>
              <a:rPr lang="en-US" sz="2400" dirty="0" smtClean="0">
                <a:cs typeface="Times New Roman" panose="02020603050405020304" pitchFamily="18" charset="0"/>
                <a:sym typeface="+mn-ea"/>
              </a:rPr>
              <a:t>math operations</a:t>
            </a:r>
            <a:endParaRPr lang="en-US" sz="2400" dirty="0" smtClean="0">
              <a:cs typeface="Times New Roman" panose="02020603050405020304" pitchFamily="18" charset="0"/>
              <a:sym typeface="+mn-ea"/>
            </a:endParaRPr>
          </a:p>
          <a:p>
            <a:pPr marL="457200" indent="-457200" algn="l">
              <a:buFont typeface="+mj-lt"/>
              <a:buAutoNum type="arabicPeriod"/>
            </a:pPr>
            <a:r>
              <a:rPr lang="en-US" sz="2400" dirty="0" smtClean="0">
                <a:cs typeface="Times New Roman" panose="02020603050405020304" pitchFamily="18" charset="0"/>
                <a:sym typeface="+mn-ea"/>
              </a:rPr>
              <a:t>id() function</a:t>
            </a:r>
            <a:endParaRPr lang="en-US" sz="2400" dirty="0" smtClean="0">
              <a:cs typeface="Times New Roman" panose="02020603050405020304" pitchFamily="18" charset="0"/>
              <a:sym typeface="+mn-ea"/>
            </a:endParaRPr>
          </a:p>
          <a:p>
            <a:pPr marL="457200" indent="-457200" algn="l">
              <a:buFont typeface="+mj-lt"/>
              <a:buAutoNum type="arabicPeriod"/>
            </a:pPr>
            <a:r>
              <a:rPr lang="en-US" sz="2400" dirty="0" smtClean="0">
                <a:cs typeface="Times New Roman" panose="02020603050405020304" pitchFamily="18" charset="0"/>
                <a:sym typeface="+mn-ea"/>
              </a:rPr>
              <a:t>Local and Global variables</a:t>
            </a:r>
            <a:endParaRPr lang="en-US" sz="2400" dirty="0" smtClean="0">
              <a:cs typeface="Times New Roman" panose="02020603050405020304" pitchFamily="18" charset="0"/>
              <a:sym typeface="+mn-ea"/>
            </a:endParaRPr>
          </a:p>
          <a:p>
            <a:pPr marL="457200" indent="-457200" algn="l">
              <a:buFont typeface="+mj-lt"/>
              <a:buAutoNum type="arabicPeriod"/>
            </a:pPr>
            <a:r>
              <a:rPr lang="en-US" sz="2400"/>
              <a:t>Function declaration</a:t>
            </a:r>
            <a:endParaRPr 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1222"/>
            <a:ext cx="1845945"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1. </a:t>
            </a:r>
            <a:r>
              <a:rPr lang="en-US" sz="2800" dirty="0" smtClean="0">
                <a:gradFill>
                  <a:gsLst>
                    <a:gs pos="21000">
                      <a:srgbClr val="53575C"/>
                    </a:gs>
                    <a:gs pos="88000">
                      <a:srgbClr val="C5C7CA"/>
                    </a:gs>
                  </a:gsLst>
                  <a:lin ang="5400000"/>
                </a:gradFill>
                <a:effectLst/>
                <a:cs typeface="Times New Roman" panose="02020603050405020304" pitchFamily="18" charset="0"/>
              </a:rPr>
              <a:t>Variables</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746125" y="908050"/>
            <a:ext cx="9021445" cy="398780"/>
          </a:xfrm>
          <a:prstGeom prst="rect">
            <a:avLst/>
          </a:prstGeom>
          <a:noFill/>
        </p:spPr>
        <p:txBody>
          <a:bodyPr wrap="none" rtlCol="0">
            <a:spAutoFit/>
          </a:bodyPr>
          <a:lstStyle/>
          <a:p>
            <a:pPr algn="l"/>
            <a:r>
              <a:rPr lang="en-US" sz="2000" dirty="0" smtClean="0"/>
              <a:t>A variable is a name that refers to a </a:t>
            </a:r>
            <a:r>
              <a:rPr lang="en-US" sz="2000" dirty="0" smtClean="0">
                <a:sym typeface="+mn-ea"/>
              </a:rPr>
              <a:t>memory location where data is read and modified</a:t>
            </a:r>
            <a:endParaRPr lang="en-US" sz="2000" dirty="0" smtClean="0">
              <a:sym typeface="+mn-ea"/>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746125" y="2115820"/>
            <a:ext cx="10612755" cy="1322070"/>
          </a:xfrm>
          <a:prstGeom prst="rect">
            <a:avLst/>
          </a:prstGeom>
          <a:noFill/>
        </p:spPr>
        <p:txBody>
          <a:bodyPr wrap="square" rtlCol="0">
            <a:spAutoFit/>
          </a:bodyPr>
          <a:p>
            <a:r>
              <a:rPr lang="en-US" sz="2000"/>
              <a:t>int a             # Declaration         #  Python doesn’t support declaration</a:t>
            </a:r>
            <a:endParaRPr lang="en-US" sz="2000"/>
          </a:p>
          <a:p>
            <a:r>
              <a:rPr lang="en-US" sz="2000"/>
              <a:t>a = 10          #  Assignment        # Valid</a:t>
            </a:r>
            <a:endParaRPr lang="en-US" sz="2000"/>
          </a:p>
          <a:p>
            <a:r>
              <a:rPr lang="en-US" sz="2000"/>
              <a:t>a = 10+20   #  Modify/update  #  Valid</a:t>
            </a:r>
            <a:endParaRPr lang="en-US" sz="2000"/>
          </a:p>
          <a:p>
            <a:r>
              <a:rPr lang="en-US" sz="2000"/>
              <a:t>int a =30     #  Initialization     #  Invalid as python doen’t need data type to store a value in a variable</a:t>
            </a:r>
            <a:endParaRPr lang="en-US" sz="2000"/>
          </a:p>
        </p:txBody>
      </p:sp>
      <p:sp>
        <p:nvSpPr>
          <p:cNvPr id="5" name="Text Box 4"/>
          <p:cNvSpPr txBox="1"/>
          <p:nvPr/>
        </p:nvSpPr>
        <p:spPr>
          <a:xfrm>
            <a:off x="746125" y="1426210"/>
            <a:ext cx="6845300" cy="368300"/>
          </a:xfrm>
          <a:prstGeom prst="rect">
            <a:avLst/>
          </a:prstGeom>
          <a:noFill/>
        </p:spPr>
        <p:txBody>
          <a:bodyPr wrap="none" rtlCol="0">
            <a:spAutoFit/>
          </a:bodyPr>
          <a:p>
            <a:r>
              <a:rPr lang="en-US"/>
              <a:t>Below 4 statements are valid in C but only 2 of them are valid in python.</a:t>
            </a:r>
            <a:endParaRPr lang="en-US"/>
          </a:p>
        </p:txBody>
      </p:sp>
      <p:sp>
        <p:nvSpPr>
          <p:cNvPr id="6" name="Text Box 5"/>
          <p:cNvSpPr txBox="1"/>
          <p:nvPr/>
        </p:nvSpPr>
        <p:spPr>
          <a:xfrm>
            <a:off x="743585" y="3955415"/>
            <a:ext cx="5965825" cy="2030095"/>
          </a:xfrm>
          <a:prstGeom prst="rect">
            <a:avLst/>
          </a:prstGeom>
          <a:noFill/>
        </p:spPr>
        <p:txBody>
          <a:bodyPr wrap="none" rtlCol="0">
            <a:spAutoFit/>
          </a:bodyPr>
          <a:p>
            <a:r>
              <a:rPr lang="en-US"/>
              <a:t>A variable in python can hold any kind of value.</a:t>
            </a:r>
            <a:endParaRPr lang="en-US"/>
          </a:p>
          <a:p>
            <a:r>
              <a:rPr lang="en-US"/>
              <a:t>Ex:</a:t>
            </a:r>
            <a:endParaRPr lang="en-US"/>
          </a:p>
          <a:p>
            <a:r>
              <a:rPr lang="en-US"/>
              <a:t>     a = 10                             # The variable ‘a’ holds integer value</a:t>
            </a:r>
            <a:endParaRPr lang="en-US"/>
          </a:p>
          <a:p>
            <a:r>
              <a:rPr lang="en-US"/>
              <a:t>     a = “Hello World”        #   the same variable now holds string</a:t>
            </a:r>
            <a:endParaRPr lang="en-US"/>
          </a:p>
          <a:p>
            <a:r>
              <a:rPr lang="en-US"/>
              <a:t>     a = 2+j8                         #   ‘a’ holds  a complex value</a:t>
            </a:r>
            <a:endParaRPr lang="en-US"/>
          </a:p>
          <a:p>
            <a:endParaRPr lang="en-US"/>
          </a:p>
          <a:p>
            <a:r>
              <a:rPr lang="en-US"/>
              <a:t>In python, every variable is an </a:t>
            </a:r>
            <a:r>
              <a:rPr lang="en-US" b="1"/>
              <a:t>object </a:t>
            </a:r>
            <a:r>
              <a:rPr lang="en-US"/>
              <a:t>of some class.</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90880" y="855345"/>
            <a:ext cx="7346315" cy="2891790"/>
          </a:xfrm>
          <a:prstGeom prst="rect">
            <a:avLst/>
          </a:prstGeom>
          <a:noFill/>
        </p:spPr>
        <p:txBody>
          <a:bodyPr wrap="none" rtlCol="0" anchor="t">
            <a:spAutoFit/>
          </a:bodyPr>
          <a:p>
            <a:pPr algn="l"/>
            <a:r>
              <a:rPr lang="en-US" sz="2400" dirty="0" smtClean="0">
                <a:cs typeface="Times New Roman" panose="02020603050405020304" pitchFamily="18" charset="0"/>
                <a:sym typeface="+mn-ea"/>
              </a:rPr>
              <a:t>Python variables</a:t>
            </a:r>
            <a:endParaRPr lang="en-US" sz="2400" dirty="0" smtClean="0">
              <a:cs typeface="Times New Roman" panose="02020603050405020304" pitchFamily="18" charset="0"/>
              <a:sym typeface="+mn-ea"/>
            </a:endParaRPr>
          </a:p>
          <a:p>
            <a:pPr algn="l"/>
            <a:endParaRPr lang="en-US"/>
          </a:p>
          <a:p>
            <a:pPr algn="l"/>
            <a:r>
              <a:rPr lang="en-US"/>
              <a:t>	</a:t>
            </a:r>
            <a:r>
              <a:rPr lang="en-US" sz="2000" dirty="0" smtClean="0">
                <a:sym typeface="+mn-ea"/>
              </a:rPr>
              <a:t>Must begin with a letter (a-z, A-Z) or underscore ( _ )</a:t>
            </a:r>
            <a:endParaRPr lang="en-US" sz="2000" dirty="0"/>
          </a:p>
          <a:p>
            <a:pPr algn="l"/>
            <a:r>
              <a:rPr lang="en-US" sz="2000"/>
              <a:t>	</a:t>
            </a:r>
            <a:r>
              <a:rPr lang="en-US" sz="2000" dirty="0" smtClean="0">
                <a:sym typeface="+mn-ea"/>
              </a:rPr>
              <a:t>Should be combination of characters of letters, numbers or _</a:t>
            </a:r>
            <a:endParaRPr lang="en-US" sz="2000" dirty="0"/>
          </a:p>
          <a:p>
            <a:pPr algn="l"/>
            <a:r>
              <a:rPr lang="en-US" sz="2000"/>
              <a:t>	</a:t>
            </a:r>
            <a:r>
              <a:rPr lang="en-US" sz="2000" dirty="0" smtClean="0">
                <a:sym typeface="+mn-ea"/>
              </a:rPr>
              <a:t>Are Case sensitive</a:t>
            </a:r>
            <a:endParaRPr lang="en-US" sz="2000" dirty="0"/>
          </a:p>
          <a:p>
            <a:pPr algn="l"/>
            <a:r>
              <a:rPr lang="en-US" sz="2000"/>
              <a:t>	</a:t>
            </a:r>
            <a:r>
              <a:rPr lang="en-US" sz="2000" dirty="0" smtClean="0">
                <a:sym typeface="+mn-ea"/>
              </a:rPr>
              <a:t>Can be of any reasonable length</a:t>
            </a:r>
            <a:endParaRPr lang="en-US" sz="2000" dirty="0"/>
          </a:p>
          <a:p>
            <a:pPr algn="l"/>
            <a:r>
              <a:rPr lang="en-US" sz="2000"/>
              <a:t>	</a:t>
            </a:r>
            <a:r>
              <a:rPr lang="en-US" sz="2000" dirty="0" smtClean="0">
                <a:sym typeface="+mn-ea"/>
              </a:rPr>
              <a:t>Must not be a reserved word or keyword</a:t>
            </a:r>
            <a:endParaRPr lang="en-US" sz="2000" dirty="0"/>
          </a:p>
          <a:p>
            <a:pPr algn="l"/>
            <a:r>
              <a:rPr lang="en-US" sz="2000" dirty="0" smtClean="0">
                <a:sym typeface="+mn-ea"/>
              </a:rPr>
              <a:t>	Names should be written in camelCase</a:t>
            </a:r>
            <a:endParaRPr lang="en-US" sz="2000" dirty="0"/>
          </a:p>
          <a:p>
            <a:endParaRPr lang="en-US" sz="2000" dirty="0"/>
          </a:p>
        </p:txBody>
      </p:sp>
      <p:sp>
        <p:nvSpPr>
          <p:cNvPr id="17" name="TextBox 16"/>
          <p:cNvSpPr txBox="1"/>
          <p:nvPr/>
        </p:nvSpPr>
        <p:spPr>
          <a:xfrm>
            <a:off x="205" y="-48"/>
            <a:ext cx="3522952" cy="52322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2. Variable name rules:</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821690" y="3862705"/>
            <a:ext cx="6162675" cy="2245360"/>
          </a:xfrm>
          <a:prstGeom prst="rect">
            <a:avLst/>
          </a:prstGeom>
          <a:noFill/>
        </p:spPr>
        <p:txBody>
          <a:bodyPr wrap="none" rtlCol="0">
            <a:spAutoFit/>
          </a:bodyPr>
          <a:p>
            <a:pPr algn="l"/>
            <a:r>
              <a:rPr lang="en-US" sz="2000"/>
              <a:t>Examples:</a:t>
            </a:r>
            <a:endParaRPr lang="en-US" sz="2000"/>
          </a:p>
          <a:p>
            <a:pPr algn="l"/>
            <a:r>
              <a:rPr lang="en-US" sz="2000"/>
              <a:t>	</a:t>
            </a:r>
            <a:endParaRPr lang="en-US" sz="2000"/>
          </a:p>
          <a:p>
            <a:pPr algn="l"/>
            <a:r>
              <a:rPr lang="en-US" sz="2000"/>
              <a:t>	</a:t>
            </a:r>
            <a:r>
              <a:rPr lang="en-US" sz="2000" dirty="0" smtClean="0">
                <a:cs typeface="Times New Roman" panose="02020603050405020304" pitchFamily="18" charset="0"/>
                <a:sym typeface="+mn-ea"/>
              </a:rPr>
              <a:t>123Var = ‘Python’    #  starts with integer</a:t>
            </a:r>
            <a:endParaRPr lang="en-US" sz="2000" dirty="0"/>
          </a:p>
          <a:p>
            <a:pPr algn="l"/>
            <a:r>
              <a:rPr lang="en-US" sz="2000"/>
              <a:t>	</a:t>
            </a:r>
            <a:r>
              <a:rPr lang="en-US" sz="2000" dirty="0" err="1" smtClean="0">
                <a:cs typeface="Times New Roman" panose="02020603050405020304" pitchFamily="18" charset="0"/>
                <a:sym typeface="+mn-ea"/>
              </a:rPr>
              <a:t>Var</a:t>
            </a:r>
            <a:r>
              <a:rPr lang="en-US" sz="2000" dirty="0" smtClean="0">
                <a:cs typeface="Times New Roman" panose="02020603050405020304" pitchFamily="18" charset="0"/>
                <a:sym typeface="+mn-ea"/>
              </a:rPr>
              <a:t>@ = ‘Python’       # has special character</a:t>
            </a:r>
            <a:endParaRPr lang="en-US" sz="2000" dirty="0"/>
          </a:p>
          <a:p>
            <a:pPr algn="l"/>
            <a:r>
              <a:rPr lang="en-US" sz="2000"/>
              <a:t>	</a:t>
            </a:r>
            <a:r>
              <a:rPr lang="en-US" sz="2000" dirty="0" smtClean="0">
                <a:cs typeface="Times New Roman" panose="02020603050405020304" pitchFamily="18" charset="0"/>
                <a:sym typeface="+mn-ea"/>
              </a:rPr>
              <a:t>class = ‘Python’        # class is a keyword</a:t>
            </a:r>
            <a:endParaRPr lang="en-US" sz="2000" dirty="0" smtClean="0">
              <a:cs typeface="Times New Roman" panose="02020603050405020304" pitchFamily="18" charset="0"/>
              <a:sym typeface="+mn-ea"/>
            </a:endParaRPr>
          </a:p>
          <a:p>
            <a:pPr algn="l"/>
            <a:endParaRPr lang="en-US" sz="2000" dirty="0"/>
          </a:p>
          <a:p>
            <a:pPr algn="l"/>
            <a:r>
              <a:rPr lang="en-US" sz="2000"/>
              <a:t>            All 3 statements will give </a:t>
            </a:r>
            <a:r>
              <a:rPr lang="en-US" sz="2000" dirty="0">
                <a:solidFill>
                  <a:srgbClr val="FF0000"/>
                </a:solidFill>
                <a:sym typeface="+mn-ea"/>
              </a:rPr>
              <a:t>SyntaxError</a:t>
            </a:r>
            <a:r>
              <a:rPr lang="en-US" sz="2000" dirty="0">
                <a:sym typeface="+mn-ea"/>
              </a:rPr>
              <a:t>: </a:t>
            </a:r>
            <a:r>
              <a:rPr lang="en-US" sz="2000" dirty="0">
                <a:solidFill>
                  <a:srgbClr val="FF0000"/>
                </a:solidFill>
                <a:sym typeface="+mn-ea"/>
              </a:rPr>
              <a:t>invalid syntax</a:t>
            </a:r>
            <a:endParaRPr lang="en-US" sz="2000" dirty="0">
              <a:solidFill>
                <a:srgbClr val="FF0000"/>
              </a:solidFill>
              <a:sym typeface="+mn-ea"/>
            </a:endParaRPr>
          </a:p>
        </p:txBody>
      </p:sp>
      <p:sp>
        <p:nvSpPr>
          <p:cNvPr id="5" name="Text Box 4"/>
          <p:cNvSpPr txBox="1"/>
          <p:nvPr/>
        </p:nvSpPr>
        <p:spPr>
          <a:xfrm>
            <a:off x="7930515" y="4431030"/>
            <a:ext cx="3816350" cy="1938020"/>
          </a:xfrm>
          <a:prstGeom prst="rect">
            <a:avLst/>
          </a:prstGeom>
          <a:noFill/>
        </p:spPr>
        <p:txBody>
          <a:bodyPr wrap="none" rtlCol="0" anchor="t">
            <a:spAutoFit/>
          </a:bodyPr>
          <a:p>
            <a:pPr algn="l"/>
            <a:r>
              <a:rPr lang="en-US" sz="2000" dirty="0" smtClean="0">
                <a:sym typeface="+mn-ea"/>
              </a:rPr>
              <a:t>123 </a:t>
            </a:r>
            <a:r>
              <a:rPr lang="en-US" sz="2000" dirty="0">
                <a:sym typeface="+mn-ea"/>
              </a:rPr>
              <a:t>= 1    </a:t>
            </a:r>
            <a:endParaRPr lang="en-US" sz="2000" dirty="0">
              <a:sym typeface="+mn-ea"/>
            </a:endParaRPr>
          </a:p>
          <a:p>
            <a:pPr algn="l"/>
            <a:r>
              <a:rPr lang="en-US" sz="2000" dirty="0" smtClean="0">
                <a:sym typeface="+mn-ea"/>
              </a:rPr>
              <a:t>print(123)</a:t>
            </a:r>
            <a:endParaRPr lang="en-US" sz="2000" dirty="0" smtClean="0">
              <a:sym typeface="+mn-ea"/>
            </a:endParaRPr>
          </a:p>
          <a:p>
            <a:pPr algn="l"/>
            <a:endParaRPr lang="en-US" sz="2000" dirty="0" smtClean="0">
              <a:sym typeface="+mn-ea"/>
            </a:endParaRPr>
          </a:p>
          <a:p>
            <a:pPr algn="l"/>
            <a:r>
              <a:rPr lang="en-US" sz="2000" dirty="0">
                <a:solidFill>
                  <a:srgbClr val="FF0000"/>
                </a:solidFill>
                <a:sym typeface="+mn-ea"/>
              </a:rPr>
              <a:t>SyntaxError: cannot assign to literal</a:t>
            </a:r>
            <a:endParaRPr lang="en-US" sz="2000" dirty="0">
              <a:solidFill>
                <a:srgbClr val="FF0000"/>
              </a:solidFill>
            </a:endParaRPr>
          </a:p>
          <a:p>
            <a:pPr algn="l"/>
            <a:endParaRPr lang="en-US" sz="2000" dirty="0"/>
          </a:p>
          <a:p>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629876" y="2102886"/>
            <a:ext cx="969028" cy="960376"/>
          </a:xfrm>
          <a:prstGeom prst="rect">
            <a:avLst/>
          </a:prstGeom>
        </p:spPr>
      </p:pic>
      <p:pic>
        <p:nvPicPr>
          <p:cNvPr id="6" name="Picture 5"/>
          <p:cNvPicPr>
            <a:picLocks noChangeAspect="1"/>
          </p:cNvPicPr>
          <p:nvPr/>
        </p:nvPicPr>
        <p:blipFill>
          <a:blip r:embed="rId2"/>
          <a:stretch>
            <a:fillRect/>
          </a:stretch>
        </p:blipFill>
        <p:spPr>
          <a:xfrm>
            <a:off x="422452" y="4514501"/>
            <a:ext cx="960376" cy="951724"/>
          </a:xfrm>
          <a:prstGeom prst="rect">
            <a:avLst/>
          </a:prstGeom>
        </p:spPr>
      </p:pic>
      <p:pic>
        <p:nvPicPr>
          <p:cNvPr id="7" name="Picture 6"/>
          <p:cNvPicPr>
            <a:picLocks noChangeAspect="1"/>
          </p:cNvPicPr>
          <p:nvPr/>
        </p:nvPicPr>
        <p:blipFill>
          <a:blip r:embed="rId3"/>
          <a:stretch>
            <a:fillRect/>
          </a:stretch>
        </p:blipFill>
        <p:spPr>
          <a:xfrm>
            <a:off x="422210" y="3272206"/>
            <a:ext cx="960376" cy="977680"/>
          </a:xfrm>
          <a:prstGeom prst="rect">
            <a:avLst/>
          </a:prstGeom>
        </p:spPr>
      </p:pic>
      <p:pic>
        <p:nvPicPr>
          <p:cNvPr id="8" name="Picture 7"/>
          <p:cNvPicPr>
            <a:picLocks noChangeAspect="1"/>
          </p:cNvPicPr>
          <p:nvPr/>
        </p:nvPicPr>
        <p:blipFill>
          <a:blip r:embed="rId4"/>
          <a:stretch>
            <a:fillRect/>
          </a:stretch>
        </p:blipFill>
        <p:spPr>
          <a:xfrm>
            <a:off x="1638528" y="4514501"/>
            <a:ext cx="960376" cy="969028"/>
          </a:xfrm>
          <a:prstGeom prst="rect">
            <a:avLst/>
          </a:prstGeom>
        </p:spPr>
      </p:pic>
      <p:pic>
        <p:nvPicPr>
          <p:cNvPr id="10" name="Picture 9"/>
          <p:cNvPicPr>
            <a:picLocks noChangeAspect="1"/>
          </p:cNvPicPr>
          <p:nvPr/>
        </p:nvPicPr>
        <p:blipFill>
          <a:blip r:embed="rId5"/>
          <a:stretch>
            <a:fillRect/>
          </a:stretch>
        </p:blipFill>
        <p:spPr>
          <a:xfrm>
            <a:off x="422210" y="2102886"/>
            <a:ext cx="969028" cy="943072"/>
          </a:xfrm>
          <a:prstGeom prst="rect">
            <a:avLst/>
          </a:prstGeom>
        </p:spPr>
      </p:pic>
      <p:pic>
        <p:nvPicPr>
          <p:cNvPr id="13" name="Picture 12"/>
          <p:cNvPicPr>
            <a:picLocks noChangeAspect="1"/>
          </p:cNvPicPr>
          <p:nvPr/>
        </p:nvPicPr>
        <p:blipFill>
          <a:blip r:embed="rId6"/>
          <a:stretch>
            <a:fillRect/>
          </a:stretch>
        </p:blipFill>
        <p:spPr>
          <a:xfrm>
            <a:off x="2866090" y="3290247"/>
            <a:ext cx="960376" cy="960376"/>
          </a:xfrm>
          <a:prstGeom prst="rect">
            <a:avLst/>
          </a:prstGeom>
        </p:spPr>
      </p:pic>
      <p:pic>
        <p:nvPicPr>
          <p:cNvPr id="18" name="Picture 17"/>
          <p:cNvPicPr>
            <a:picLocks noChangeAspect="1"/>
          </p:cNvPicPr>
          <p:nvPr/>
        </p:nvPicPr>
        <p:blipFill>
          <a:blip r:embed="rId7"/>
          <a:stretch>
            <a:fillRect/>
          </a:stretch>
        </p:blipFill>
        <p:spPr>
          <a:xfrm>
            <a:off x="2876003" y="4514501"/>
            <a:ext cx="951724" cy="951724"/>
          </a:xfrm>
          <a:prstGeom prst="rect">
            <a:avLst/>
          </a:prstGeom>
        </p:spPr>
      </p:pic>
      <p:pic>
        <p:nvPicPr>
          <p:cNvPr id="20" name="Picture 19"/>
          <p:cNvPicPr>
            <a:picLocks noChangeAspect="1"/>
          </p:cNvPicPr>
          <p:nvPr/>
        </p:nvPicPr>
        <p:blipFill>
          <a:blip r:embed="rId8"/>
          <a:stretch>
            <a:fillRect/>
          </a:stretch>
        </p:blipFill>
        <p:spPr>
          <a:xfrm>
            <a:off x="1629876" y="3285921"/>
            <a:ext cx="969028" cy="969028"/>
          </a:xfrm>
          <a:prstGeom prst="rect">
            <a:avLst/>
          </a:prstGeom>
        </p:spPr>
      </p:pic>
      <p:sp>
        <p:nvSpPr>
          <p:cNvPr id="22" name="TextBox 21"/>
          <p:cNvSpPr txBox="1"/>
          <p:nvPr/>
        </p:nvSpPr>
        <p:spPr>
          <a:xfrm>
            <a:off x="4457362" y="960440"/>
            <a:ext cx="2149627" cy="523220"/>
          </a:xfrm>
          <a:prstGeom prst="rect">
            <a:avLst/>
          </a:prstGeom>
          <a:noFill/>
        </p:spPr>
        <p:txBody>
          <a:bodyPr wrap="none" rtlCol="0">
            <a:spAutoFit/>
          </a:bodyPr>
          <a:lstStyle/>
          <a:p>
            <a:r>
              <a:rPr lang="en-US" sz="2800" dirty="0" smtClean="0"/>
              <a:t>Programming</a:t>
            </a:r>
            <a:endParaRPr lang="en-US" dirty="0"/>
          </a:p>
        </p:txBody>
      </p:sp>
      <p:sp>
        <p:nvSpPr>
          <p:cNvPr id="24" name="TextBox 23"/>
          <p:cNvSpPr txBox="1"/>
          <p:nvPr/>
        </p:nvSpPr>
        <p:spPr>
          <a:xfrm>
            <a:off x="7258832" y="971742"/>
            <a:ext cx="1455848" cy="523220"/>
          </a:xfrm>
          <a:prstGeom prst="rect">
            <a:avLst/>
          </a:prstGeom>
          <a:noFill/>
        </p:spPr>
        <p:txBody>
          <a:bodyPr wrap="none" rtlCol="0">
            <a:spAutoFit/>
          </a:bodyPr>
          <a:lstStyle/>
          <a:p>
            <a:r>
              <a:rPr lang="en-US" sz="2800" dirty="0" smtClean="0"/>
              <a:t>Scripting</a:t>
            </a:r>
            <a:endParaRPr lang="en-US" dirty="0"/>
          </a:p>
        </p:txBody>
      </p:sp>
      <p:sp>
        <p:nvSpPr>
          <p:cNvPr id="26" name="TextBox 25"/>
          <p:cNvSpPr txBox="1"/>
          <p:nvPr/>
        </p:nvSpPr>
        <p:spPr>
          <a:xfrm>
            <a:off x="9519094" y="957821"/>
            <a:ext cx="1326261" cy="523220"/>
          </a:xfrm>
          <a:prstGeom prst="rect">
            <a:avLst/>
          </a:prstGeom>
          <a:noFill/>
        </p:spPr>
        <p:txBody>
          <a:bodyPr wrap="none" rtlCol="0">
            <a:spAutoFit/>
          </a:bodyPr>
          <a:lstStyle/>
          <a:p>
            <a:r>
              <a:rPr lang="en-US" sz="2800" dirty="0" smtClean="0"/>
              <a:t>Markup</a:t>
            </a:r>
            <a:endParaRPr lang="en-US" dirty="0"/>
          </a:p>
        </p:txBody>
      </p:sp>
      <p:grpSp>
        <p:nvGrpSpPr>
          <p:cNvPr id="31" name="Group 30"/>
          <p:cNvGrpSpPr/>
          <p:nvPr/>
        </p:nvGrpSpPr>
        <p:grpSpPr>
          <a:xfrm>
            <a:off x="2866090" y="2102886"/>
            <a:ext cx="971550" cy="971550"/>
            <a:chOff x="203731" y="5174917"/>
            <a:chExt cx="971550" cy="971550"/>
          </a:xfrm>
        </p:grpSpPr>
        <p:pic>
          <p:nvPicPr>
            <p:cNvPr id="28" name="Picture 27"/>
            <p:cNvPicPr>
              <a:picLocks noChangeAspect="1"/>
            </p:cNvPicPr>
            <p:nvPr/>
          </p:nvPicPr>
          <p:blipFill>
            <a:blip r:embed="rId9"/>
            <a:stretch>
              <a:fillRect/>
            </a:stretch>
          </p:blipFill>
          <p:spPr>
            <a:xfrm>
              <a:off x="203731" y="5174917"/>
              <a:ext cx="971550" cy="971550"/>
            </a:xfrm>
            <a:prstGeom prst="rect">
              <a:avLst/>
            </a:prstGeom>
          </p:spPr>
        </p:pic>
        <p:sp>
          <p:nvSpPr>
            <p:cNvPr id="30" name="TextBox 29"/>
            <p:cNvSpPr txBox="1"/>
            <p:nvPr/>
          </p:nvSpPr>
          <p:spPr>
            <a:xfrm>
              <a:off x="317001" y="5368521"/>
              <a:ext cx="848309" cy="523220"/>
            </a:xfrm>
            <a:prstGeom prst="rect">
              <a:avLst/>
            </a:prstGeom>
            <a:noFill/>
          </p:spPr>
          <p:txBody>
            <a:bodyPr wrap="none" rtlCol="0">
              <a:spAutoFit/>
            </a:bodyPr>
            <a:lstStyle/>
            <a:p>
              <a:r>
                <a:rPr lang="en-US" sz="2800" b="1" dirty="0" smtClean="0">
                  <a:ln w="6600">
                    <a:solidFill>
                      <a:schemeClr val="accent2"/>
                    </a:solidFill>
                    <a:prstDash val="solid"/>
                  </a:ln>
                  <a:solidFill>
                    <a:srgbClr val="FFFFFF"/>
                  </a:solidFill>
                  <a:effectLst>
                    <a:outerShdw dist="38100" dir="2700000" algn="tl" rotWithShape="0">
                      <a:schemeClr val="accent2"/>
                    </a:outerShdw>
                  </a:effectLst>
                </a:rPr>
                <a:t>XML</a:t>
              </a:r>
              <a:endParaRPr lang="en-US" dirty="0"/>
            </a:p>
          </p:txBody>
        </p:sp>
      </p:grpSp>
      <p:pic>
        <p:nvPicPr>
          <p:cNvPr id="29" name="Picture 28"/>
          <p:cNvPicPr>
            <a:picLocks noChangeAspect="1"/>
          </p:cNvPicPr>
          <p:nvPr/>
        </p:nvPicPr>
        <p:blipFill>
          <a:blip r:embed="rId10"/>
          <a:stretch>
            <a:fillRect/>
          </a:stretch>
        </p:blipFill>
        <p:spPr>
          <a:xfrm>
            <a:off x="4457362" y="1565088"/>
            <a:ext cx="6896100" cy="4610100"/>
          </a:xfrm>
          <a:prstGeom prst="rect">
            <a:avLst/>
          </a:prstGeom>
        </p:spPr>
      </p:pic>
      <p:grpSp>
        <p:nvGrpSpPr>
          <p:cNvPr id="2" name="Group 1"/>
          <p:cNvGrpSpPr/>
          <p:nvPr/>
        </p:nvGrpSpPr>
        <p:grpSpPr>
          <a:xfrm>
            <a:off x="229540" y="1395852"/>
            <a:ext cx="4110515" cy="4779336"/>
            <a:chOff x="229540" y="1395852"/>
            <a:chExt cx="4110515" cy="4779336"/>
          </a:xfrm>
        </p:grpSpPr>
        <p:pic>
          <p:nvPicPr>
            <p:cNvPr id="23" name="Picture 22"/>
            <p:cNvPicPr>
              <a:picLocks noChangeAspect="1"/>
            </p:cNvPicPr>
            <p:nvPr/>
          </p:nvPicPr>
          <p:blipFill>
            <a:blip r:embed="rId11"/>
            <a:stretch>
              <a:fillRect/>
            </a:stretch>
          </p:blipFill>
          <p:spPr>
            <a:xfrm>
              <a:off x="229540" y="1751867"/>
              <a:ext cx="4110515" cy="4044483"/>
            </a:xfrm>
            <a:prstGeom prst="rect">
              <a:avLst/>
            </a:prstGeom>
          </p:spPr>
        </p:pic>
        <p:sp>
          <p:nvSpPr>
            <p:cNvPr id="27" name="TextBox 26"/>
            <p:cNvSpPr txBox="1"/>
            <p:nvPr/>
          </p:nvSpPr>
          <p:spPr>
            <a:xfrm>
              <a:off x="801355" y="1395852"/>
              <a:ext cx="1510300" cy="461665"/>
            </a:xfrm>
            <a:prstGeom prst="rect">
              <a:avLst/>
            </a:prstGeom>
            <a:noFill/>
          </p:spPr>
          <p:txBody>
            <a:bodyPr wrap="square" rtlCol="0">
              <a:spAutoFit/>
            </a:bodyPr>
            <a:lstStyle/>
            <a:p>
              <a:r>
                <a:rPr lang="en-US" sz="2400" dirty="0" smtClean="0"/>
                <a:t>Source file</a:t>
              </a:r>
              <a:endParaRPr lang="en-US" sz="2400" dirty="0"/>
            </a:p>
          </p:txBody>
        </p:sp>
        <p:sp>
          <p:nvSpPr>
            <p:cNvPr id="32" name="TextBox 31"/>
            <p:cNvSpPr txBox="1"/>
            <p:nvPr/>
          </p:nvSpPr>
          <p:spPr>
            <a:xfrm>
              <a:off x="1556505" y="5713523"/>
              <a:ext cx="2008682" cy="461665"/>
            </a:xfrm>
            <a:prstGeom prst="rect">
              <a:avLst/>
            </a:prstGeom>
            <a:noFill/>
          </p:spPr>
          <p:txBody>
            <a:bodyPr wrap="square" rtlCol="0">
              <a:spAutoFit/>
            </a:bodyPr>
            <a:lstStyle/>
            <a:p>
              <a:r>
                <a:rPr lang="en-US" sz="2400" dirty="0" smtClean="0"/>
                <a:t>Executable file</a:t>
              </a:r>
              <a:endParaRPr lang="en-US" sz="2400" dirty="0"/>
            </a:p>
          </p:txBody>
        </p:sp>
      </p:grpSp>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2" name="TextBox 21"/>
          <p:cNvSpPr txBox="1"/>
          <p:nvPr/>
        </p:nvSpPr>
        <p:spPr>
          <a:xfrm>
            <a:off x="205" y="1222"/>
            <a:ext cx="5339080" cy="460375"/>
          </a:xfrm>
          <a:prstGeom prst="rect">
            <a:avLst/>
          </a:prstGeom>
          <a:noFill/>
        </p:spPr>
        <p:txBody>
          <a:bodyPr wrap="none" rtlCol="0">
            <a:spAutoFit/>
            <a:scene3d>
              <a:camera prst="orthographicFront"/>
              <a:lightRig rig="threePt" dir="t"/>
            </a:scene3d>
          </a:bodyPr>
          <a:p>
            <a:r>
              <a:rPr lang="en-US" sz="2400" dirty="0" smtClean="0">
                <a:gradFill>
                  <a:gsLst>
                    <a:gs pos="21000">
                      <a:srgbClr val="53575C"/>
                    </a:gs>
                    <a:gs pos="88000">
                      <a:srgbClr val="C5C7CA"/>
                    </a:gs>
                  </a:gsLst>
                  <a:lin ang="5400000"/>
                </a:gradFill>
                <a:effectLst/>
                <a:cs typeface="Times New Roman" panose="02020603050405020304" pitchFamily="18" charset="0"/>
              </a:rPr>
              <a:t>Computer languages - broad classification</a:t>
            </a:r>
            <a:endParaRPr lang="en-US" sz="2400" dirty="0" smtClean="0">
              <a:gradFill>
                <a:gsLst>
                  <a:gs pos="21000">
                    <a:srgbClr val="53575C"/>
                  </a:gs>
                  <a:gs pos="88000">
                    <a:srgbClr val="C5C7CA"/>
                  </a:gs>
                </a:gsLst>
                <a:lin ang="5400000"/>
              </a:gradFill>
              <a:effectLst/>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par>
                                <p:cTn id="37" presetID="10"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par>
                                <p:cTn id="40" presetID="10" presetClass="entr" presetSubtype="0" fill="hold" nodeType="with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9"/>
                                        </p:tgtEl>
                                      </p:cBhvr>
                                    </p:animEffect>
                                    <p:set>
                                      <p:cBhvr>
                                        <p:cTn id="47" dur="1" fill="hold">
                                          <p:stCondLst>
                                            <p:cond delay="499"/>
                                          </p:stCondLst>
                                        </p:cTn>
                                        <p:tgtEl>
                                          <p:spTgt spid="2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nodeType="clickEffect">
                                  <p:stCondLst>
                                    <p:cond delay="0"/>
                                  </p:stCondLst>
                                  <p:childTnLst>
                                    <p:animMotion origin="layout" path="M 2.5E-6 -3.7037E-7 L 0.27044 0.17431 " pathEditMode="relative" rAng="0" ptsTypes="AA">
                                      <p:cBhvr>
                                        <p:cTn id="59" dur="2000" fill="hold"/>
                                        <p:tgtEl>
                                          <p:spTgt spid="5"/>
                                        </p:tgtEl>
                                        <p:attrNameLst>
                                          <p:attrName>ppt_x</p:attrName>
                                          <p:attrName>ppt_y</p:attrName>
                                        </p:attrNameLst>
                                      </p:cBhvr>
                                      <p:rCtr x="13516" y="8704"/>
                                    </p:animMotion>
                                  </p:childTnLst>
                                </p:cTn>
                              </p:par>
                              <p:par>
                                <p:cTn id="60" presetID="42" presetClass="path" presetSubtype="0" accel="50000" decel="50000" fill="hold" nodeType="withEffect">
                                  <p:stCondLst>
                                    <p:cond delay="0"/>
                                  </p:stCondLst>
                                  <p:childTnLst>
                                    <p:animMotion origin="layout" path="M 1.66667E-6 3.7037E-6 L 0.37357 -0.35602 " pathEditMode="relative" rAng="0" ptsTypes="AA">
                                      <p:cBhvr>
                                        <p:cTn id="61" dur="2000" fill="hold"/>
                                        <p:tgtEl>
                                          <p:spTgt spid="6"/>
                                        </p:tgtEl>
                                        <p:attrNameLst>
                                          <p:attrName>ppt_x</p:attrName>
                                          <p:attrName>ppt_y</p:attrName>
                                        </p:attrNameLst>
                                      </p:cBhvr>
                                      <p:rCtr x="18672" y="-17801"/>
                                    </p:animMotion>
                                  </p:childTnLst>
                                </p:cTn>
                              </p:par>
                              <p:par>
                                <p:cTn id="62" presetID="42" presetClass="path" presetSubtype="0" accel="50000" decel="50000" fill="hold" nodeType="withEffect">
                                  <p:stCondLst>
                                    <p:cond delay="0"/>
                                  </p:stCondLst>
                                  <p:childTnLst>
                                    <p:animMotion origin="layout" path="M 1.04167E-6 1.48148E-6 L 0.1707 0.17801 " pathEditMode="relative" rAng="0" ptsTypes="AA">
                                      <p:cBhvr>
                                        <p:cTn id="63" dur="2000" fill="hold"/>
                                        <p:tgtEl>
                                          <p:spTgt spid="13"/>
                                        </p:tgtEl>
                                        <p:attrNameLst>
                                          <p:attrName>ppt_x</p:attrName>
                                          <p:attrName>ppt_y</p:attrName>
                                        </p:attrNameLst>
                                      </p:cBhvr>
                                      <p:rCtr x="8529" y="8889"/>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2.5E-6 1.48148E-6 L 0.47695 -0.18033 " pathEditMode="relative" rAng="0" ptsTypes="AA">
                                      <p:cBhvr>
                                        <p:cTn id="67" dur="2000" fill="hold"/>
                                        <p:tgtEl>
                                          <p:spTgt spid="20"/>
                                        </p:tgtEl>
                                        <p:attrNameLst>
                                          <p:attrName>ppt_x</p:attrName>
                                          <p:attrName>ppt_y</p:attrName>
                                        </p:attrNameLst>
                                      </p:cBhvr>
                                      <p:rCtr x="23841" y="-9028"/>
                                    </p:animMotion>
                                  </p:childTnLst>
                                </p:cTn>
                              </p:par>
                              <p:par>
                                <p:cTn id="68" presetID="42" presetClass="path" presetSubtype="0" accel="50000" decel="50000" fill="hold" nodeType="withEffect">
                                  <p:stCondLst>
                                    <p:cond delay="0"/>
                                  </p:stCondLst>
                                  <p:childTnLst>
                                    <p:animMotion origin="layout" path="M 2.08333E-7 3.7037E-6 L 0.37552 -0.18334 " pathEditMode="relative" rAng="0" ptsTypes="AA">
                                      <p:cBhvr>
                                        <p:cTn id="69" dur="2000" fill="hold"/>
                                        <p:tgtEl>
                                          <p:spTgt spid="18"/>
                                        </p:tgtEl>
                                        <p:attrNameLst>
                                          <p:attrName>ppt_x</p:attrName>
                                          <p:attrName>ppt_y</p:attrName>
                                        </p:attrNameLst>
                                      </p:cBhvr>
                                      <p:rCtr x="18776" y="-9167"/>
                                    </p:animMotion>
                                  </p:childTnLst>
                                </p:cTn>
                              </p:par>
                              <p:par>
                                <p:cTn id="70" presetID="42" presetClass="path" presetSubtype="0" accel="50000" decel="50000" fill="hold" nodeType="withEffect">
                                  <p:stCondLst>
                                    <p:cond delay="0"/>
                                  </p:stCondLst>
                                  <p:childTnLst>
                                    <p:animMotion origin="layout" path="M 1.04167E-6 -2.96296E-6 L 0.57357 0.35463 " pathEditMode="relative" rAng="0" ptsTypes="AA">
                                      <p:cBhvr>
                                        <p:cTn id="71" dur="2000" fill="hold"/>
                                        <p:tgtEl>
                                          <p:spTgt spid="10"/>
                                        </p:tgtEl>
                                        <p:attrNameLst>
                                          <p:attrName>ppt_x</p:attrName>
                                          <p:attrName>ppt_y</p:attrName>
                                        </p:attrNameLst>
                                      </p:cBhvr>
                                      <p:rCtr x="28672" y="17731"/>
                                    </p:animMotion>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1.66667E-6 3.7037E-7 L 0.7612 -0.18125 " pathEditMode="relative" rAng="0" ptsTypes="AA">
                                      <p:cBhvr>
                                        <p:cTn id="75" dur="2000" fill="hold"/>
                                        <p:tgtEl>
                                          <p:spTgt spid="7"/>
                                        </p:tgtEl>
                                        <p:attrNameLst>
                                          <p:attrName>ppt_x</p:attrName>
                                          <p:attrName>ppt_y</p:attrName>
                                        </p:attrNameLst>
                                      </p:cBhvr>
                                      <p:rCtr x="38060" y="-9074"/>
                                    </p:animMotion>
                                  </p:childTnLst>
                                </p:cTn>
                              </p:par>
                              <p:par>
                                <p:cTn id="76" presetID="42" presetClass="path" presetSubtype="0" accel="50000" decel="50000" fill="hold" nodeType="withEffect">
                                  <p:stCondLst>
                                    <p:cond delay="0"/>
                                  </p:stCondLst>
                                  <p:childTnLst>
                                    <p:animMotion origin="layout" path="M 2.08333E-6 4.81481E-6 L 0.66146 -0.18473 " pathEditMode="relative" rAng="0" ptsTypes="AA">
                                      <p:cBhvr>
                                        <p:cTn id="77" dur="2000" fill="hold"/>
                                        <p:tgtEl>
                                          <p:spTgt spid="8"/>
                                        </p:tgtEl>
                                        <p:attrNameLst>
                                          <p:attrName>ppt_x</p:attrName>
                                          <p:attrName>ppt_y</p:attrName>
                                        </p:attrNameLst>
                                      </p:cBhvr>
                                      <p:rCtr x="33073" y="-9236"/>
                                    </p:animMotion>
                                  </p:childTnLst>
                                </p:cTn>
                              </p:par>
                              <p:par>
                                <p:cTn id="78" presetID="42" presetClass="path" presetSubtype="0" accel="50000" decel="50000" fill="hold" nodeType="withEffect">
                                  <p:stCondLst>
                                    <p:cond delay="0"/>
                                  </p:stCondLst>
                                  <p:childTnLst>
                                    <p:animMotion origin="layout" path="M 2.08333E-7 3.7037E-6 L 0.56029 0.35463 " pathEditMode="relative" rAng="0" ptsTypes="AA">
                                      <p:cBhvr>
                                        <p:cTn id="79" dur="2000" fill="hold"/>
                                        <p:tgtEl>
                                          <p:spTgt spid="31"/>
                                        </p:tgtEl>
                                        <p:attrNameLst>
                                          <p:attrName>ppt_x</p:attrName>
                                          <p:attrName>ppt_y</p:attrName>
                                        </p:attrNameLst>
                                      </p:cBhvr>
                                      <p:rCtr x="28008" y="17731"/>
                                    </p:animMotion>
                                  </p:childTnLst>
                                </p:cTn>
                              </p:par>
                            </p:childTnLst>
                          </p:cTn>
                        </p:par>
                      </p:childTnLst>
                    </p:cTn>
                  </p:par>
                  <p:par>
                    <p:cTn id="80" fill="hold">
                      <p:stCondLst>
                        <p:cond delay="indefinite"/>
                      </p:stCondLst>
                      <p:childTnLst>
                        <p:par>
                          <p:cTn id="81" fill="hold">
                            <p:stCondLst>
                              <p:cond delay="0"/>
                            </p:stCondLst>
                            <p:childTnLst>
                              <p:par>
                                <p:cTn id="82" presetID="8" presetClass="emph" presetSubtype="0" fill="hold" nodeType="clickEffect">
                                  <p:stCondLst>
                                    <p:cond delay="0"/>
                                  </p:stCondLst>
                                  <p:childTnLst>
                                    <p:animRot by="21600000">
                                      <p:cBhvr>
                                        <p:cTn id="83" dur="2000" fill="hold"/>
                                        <p:tgtEl>
                                          <p:spTgt spid="2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7" name="TextBox 16"/>
          <p:cNvSpPr txBox="1"/>
          <p:nvPr/>
        </p:nvSpPr>
        <p:spPr>
          <a:xfrm>
            <a:off x="205" y="42497"/>
            <a:ext cx="4772781" cy="52322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Python variables - Classification</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 Box 1"/>
          <p:cNvSpPr txBox="1"/>
          <p:nvPr/>
        </p:nvSpPr>
        <p:spPr>
          <a:xfrm>
            <a:off x="495935" y="962025"/>
            <a:ext cx="10004425" cy="398780"/>
          </a:xfrm>
          <a:prstGeom prst="rect">
            <a:avLst/>
          </a:prstGeom>
          <a:noFill/>
        </p:spPr>
        <p:txBody>
          <a:bodyPr wrap="none" rtlCol="0">
            <a:spAutoFit/>
          </a:bodyPr>
          <a:p>
            <a:r>
              <a:rPr lang="en-US" sz="2000"/>
              <a:t>Python variables can be classified under procedural oriented and object oriented programming.</a:t>
            </a:r>
            <a:endParaRPr lang="en-US" sz="2000"/>
          </a:p>
        </p:txBody>
      </p:sp>
      <p:sp>
        <p:nvSpPr>
          <p:cNvPr id="4" name="Text Box 3"/>
          <p:cNvSpPr txBox="1"/>
          <p:nvPr/>
        </p:nvSpPr>
        <p:spPr>
          <a:xfrm>
            <a:off x="604520" y="1597660"/>
            <a:ext cx="5113020" cy="1014730"/>
          </a:xfrm>
          <a:prstGeom prst="rect">
            <a:avLst/>
          </a:prstGeom>
          <a:noFill/>
        </p:spPr>
        <p:txBody>
          <a:bodyPr wrap="none" rtlCol="0">
            <a:spAutoFit/>
          </a:bodyPr>
          <a:p>
            <a:pPr algn="l"/>
            <a:r>
              <a:rPr lang="en-US" sz="2000"/>
              <a:t>Procedural:</a:t>
            </a:r>
            <a:endParaRPr lang="en-US" sz="2000"/>
          </a:p>
          <a:p>
            <a:pPr algn="l"/>
            <a:r>
              <a:rPr lang="en-US" sz="2000"/>
              <a:t>                Local variables </a:t>
            </a:r>
            <a:r>
              <a:rPr lang="en-US" sz="2000">
                <a:sym typeface="+mn-ea"/>
              </a:rPr>
              <a:t> (+ </a:t>
            </a:r>
            <a:r>
              <a:rPr lang="en-US" sz="2000">
                <a:sym typeface="+mn-ea"/>
              </a:rPr>
              <a:t>Function arguments)</a:t>
            </a:r>
            <a:endParaRPr lang="en-US" sz="2000"/>
          </a:p>
          <a:p>
            <a:pPr algn="l"/>
            <a:r>
              <a:rPr lang="en-US" sz="2000"/>
              <a:t>                Global variables</a:t>
            </a:r>
            <a:endParaRPr lang="en-US" sz="2000"/>
          </a:p>
        </p:txBody>
      </p:sp>
      <p:sp>
        <p:nvSpPr>
          <p:cNvPr id="5" name="Text Box 4"/>
          <p:cNvSpPr txBox="1"/>
          <p:nvPr/>
        </p:nvSpPr>
        <p:spPr>
          <a:xfrm>
            <a:off x="6685280" y="1597660"/>
            <a:ext cx="5055870" cy="1938020"/>
          </a:xfrm>
          <a:prstGeom prst="rect">
            <a:avLst/>
          </a:prstGeom>
          <a:noFill/>
        </p:spPr>
        <p:txBody>
          <a:bodyPr wrap="none" rtlCol="0">
            <a:spAutoFit/>
          </a:bodyPr>
          <a:p>
            <a:pPr algn="l"/>
            <a:r>
              <a:rPr lang="en-US" sz="2000"/>
              <a:t>Objet oriented:</a:t>
            </a:r>
            <a:endParaRPr lang="en-US" sz="2000"/>
          </a:p>
          <a:p>
            <a:pPr algn="l"/>
            <a:r>
              <a:rPr lang="en-US" sz="2000"/>
              <a:t>                Local variables (+ </a:t>
            </a:r>
            <a:r>
              <a:rPr lang="en-US" sz="2000">
                <a:sym typeface="+mn-ea"/>
              </a:rPr>
              <a:t>Function arguments)</a:t>
            </a:r>
            <a:endParaRPr lang="en-US" sz="2000"/>
          </a:p>
          <a:p>
            <a:pPr algn="l"/>
            <a:r>
              <a:rPr lang="en-US" sz="2000"/>
              <a:t>                Global variables</a:t>
            </a:r>
            <a:endParaRPr lang="en-US" sz="2000"/>
          </a:p>
          <a:p>
            <a:pPr algn="l"/>
            <a:r>
              <a:rPr lang="en-US" sz="2000"/>
              <a:t>                Class level variables</a:t>
            </a:r>
            <a:endParaRPr lang="en-US" sz="2000"/>
          </a:p>
          <a:p>
            <a:pPr algn="l"/>
            <a:r>
              <a:rPr lang="en-US" sz="2000"/>
              <a:t>                Object level variables</a:t>
            </a:r>
            <a:endParaRPr lang="en-US" sz="2000"/>
          </a:p>
          <a:p>
            <a:pPr algn="l"/>
            <a:r>
              <a:rPr lang="en-US" sz="2000"/>
              <a:t>                </a:t>
            </a:r>
            <a:endParaRPr lang="en-US" sz="2000"/>
          </a:p>
        </p:txBody>
      </p:sp>
      <p:graphicFrame>
        <p:nvGraphicFramePr>
          <p:cNvPr id="7" name="Table 6"/>
          <p:cNvGraphicFramePr>
            <a:graphicFrameLocks noGrp="1"/>
          </p:cNvGraphicFramePr>
          <p:nvPr/>
        </p:nvGraphicFramePr>
        <p:xfrm>
          <a:off x="2226310" y="3535680"/>
          <a:ext cx="6543675" cy="3086735"/>
        </p:xfrm>
        <a:graphic>
          <a:graphicData uri="http://schemas.openxmlformats.org/drawingml/2006/table">
            <a:tbl>
              <a:tblPr firstRow="1" bandRow="1">
                <a:tableStyleId>{16D9F66E-5EB9-4882-86FB-DCBF35E3C3E4}</a:tableStyleId>
              </a:tblPr>
              <a:tblGrid>
                <a:gridCol w="1308735"/>
                <a:gridCol w="1308735"/>
                <a:gridCol w="1308735"/>
                <a:gridCol w="1308735"/>
                <a:gridCol w="1308735"/>
              </a:tblGrid>
              <a:tr h="396240">
                <a:tc>
                  <a:txBody>
                    <a:bodyPr/>
                    <a:lstStyle/>
                    <a:p>
                      <a:r>
                        <a:rPr lang="en-US" sz="2000" b="0" dirty="0" smtClean="0">
                          <a:latin typeface="+mn-lt"/>
                        </a:rPr>
                        <a:t>False</a:t>
                      </a:r>
                      <a:endParaRPr lang="en-US" sz="2000" b="0" dirty="0" smtClean="0">
                        <a:latin typeface="+mn-lt"/>
                      </a:endParaRPr>
                    </a:p>
                  </a:txBody>
                  <a:tcPr/>
                </a:tc>
                <a:tc>
                  <a:txBody>
                    <a:bodyPr/>
                    <a:lstStyle/>
                    <a:p>
                      <a:r>
                        <a:rPr lang="en-US" sz="2000" b="0" dirty="0" smtClean="0">
                          <a:latin typeface="+mn-lt"/>
                        </a:rPr>
                        <a:t>class</a:t>
                      </a:r>
                      <a:endParaRPr lang="en-US" sz="2000" b="0" dirty="0" smtClean="0">
                        <a:latin typeface="+mn-lt"/>
                      </a:endParaRPr>
                    </a:p>
                  </a:txBody>
                  <a:tcPr/>
                </a:tc>
                <a:tc>
                  <a:txBody>
                    <a:bodyPr/>
                    <a:lstStyle/>
                    <a:p>
                      <a:r>
                        <a:rPr lang="en-US" sz="2000" b="0" dirty="0" smtClean="0">
                          <a:latin typeface="+mn-lt"/>
                        </a:rPr>
                        <a:t>finally</a:t>
                      </a:r>
                      <a:endParaRPr lang="en-US" sz="2000" b="0" dirty="0" smtClean="0">
                        <a:latin typeface="+mn-lt"/>
                      </a:endParaRPr>
                    </a:p>
                  </a:txBody>
                  <a:tcPr/>
                </a:tc>
                <a:tc>
                  <a:txBody>
                    <a:bodyPr/>
                    <a:lstStyle/>
                    <a:p>
                      <a:r>
                        <a:rPr lang="en-US" sz="2000" b="0" dirty="0" smtClean="0">
                          <a:latin typeface="+mn-lt"/>
                        </a:rPr>
                        <a:t>is</a:t>
                      </a:r>
                      <a:endParaRPr lang="en-US" sz="2000" b="0" dirty="0" smtClean="0">
                        <a:latin typeface="+mn-lt"/>
                      </a:endParaRPr>
                    </a:p>
                  </a:txBody>
                  <a:tcPr/>
                </a:tc>
                <a:tc>
                  <a:txBody>
                    <a:bodyPr/>
                    <a:lstStyle/>
                    <a:p>
                      <a:r>
                        <a:rPr lang="en-US" sz="2000" b="0" dirty="0" smtClean="0">
                          <a:latin typeface="+mn-lt"/>
                        </a:rPr>
                        <a:t>return</a:t>
                      </a:r>
                      <a:endParaRPr lang="en-US" sz="2000" b="0" dirty="0" smtClean="0">
                        <a:latin typeface="+mn-lt"/>
                      </a:endParaRPr>
                    </a:p>
                  </a:txBody>
                  <a:tcPr/>
                </a:tc>
              </a:tr>
              <a:tr h="552450">
                <a:tc>
                  <a:txBody>
                    <a:bodyPr/>
                    <a:lstStyle/>
                    <a:p>
                      <a:r>
                        <a:rPr lang="en-US" sz="2000" b="0" dirty="0" smtClean="0">
                          <a:latin typeface="+mn-lt"/>
                        </a:rPr>
                        <a:t>None</a:t>
                      </a:r>
                      <a:endParaRPr lang="en-US" sz="2000" b="0" dirty="0" smtClean="0">
                        <a:latin typeface="+mn-lt"/>
                      </a:endParaRPr>
                    </a:p>
                  </a:txBody>
                  <a:tcPr/>
                </a:tc>
                <a:tc>
                  <a:txBody>
                    <a:bodyPr/>
                    <a:lstStyle/>
                    <a:p>
                      <a:r>
                        <a:rPr lang="en-US" sz="2000" b="0" dirty="0" smtClean="0">
                          <a:latin typeface="+mn-lt"/>
                        </a:rPr>
                        <a:t>continue</a:t>
                      </a:r>
                      <a:endParaRPr lang="en-US" sz="2000" b="0" dirty="0" smtClean="0">
                        <a:latin typeface="+mn-lt"/>
                      </a:endParaRPr>
                    </a:p>
                  </a:txBody>
                  <a:tcPr/>
                </a:tc>
                <a:tc>
                  <a:txBody>
                    <a:bodyPr/>
                    <a:lstStyle/>
                    <a:p>
                      <a:r>
                        <a:rPr lang="en-US" sz="2000" b="0" dirty="0" smtClean="0">
                          <a:latin typeface="+mn-lt"/>
                        </a:rPr>
                        <a:t>for</a:t>
                      </a:r>
                      <a:endParaRPr lang="en-US" sz="2000" b="0" dirty="0" smtClean="0">
                        <a:latin typeface="+mn-lt"/>
                      </a:endParaRPr>
                    </a:p>
                  </a:txBody>
                  <a:tcPr/>
                </a:tc>
                <a:tc>
                  <a:txBody>
                    <a:bodyPr/>
                    <a:lstStyle/>
                    <a:p>
                      <a:r>
                        <a:rPr lang="en-US" sz="2000" b="0" dirty="0" smtClean="0">
                          <a:latin typeface="+mn-lt"/>
                        </a:rPr>
                        <a:t>lambda</a:t>
                      </a:r>
                      <a:endParaRPr lang="en-US" sz="2000" b="0" dirty="0" smtClean="0">
                        <a:latin typeface="+mn-lt"/>
                      </a:endParaRPr>
                    </a:p>
                  </a:txBody>
                  <a:tcPr/>
                </a:tc>
                <a:tc>
                  <a:txBody>
                    <a:bodyPr/>
                    <a:lstStyle/>
                    <a:p>
                      <a:r>
                        <a:rPr lang="en-US" sz="2000" b="0" dirty="0" smtClean="0">
                          <a:latin typeface="+mn-lt"/>
                        </a:rPr>
                        <a:t>try</a:t>
                      </a:r>
                      <a:endParaRPr lang="en-US" sz="2000" b="0" dirty="0" smtClean="0">
                        <a:latin typeface="+mn-lt"/>
                      </a:endParaRPr>
                    </a:p>
                  </a:txBody>
                  <a:tcPr/>
                </a:tc>
              </a:tr>
              <a:tr h="553085">
                <a:tc>
                  <a:txBody>
                    <a:bodyPr/>
                    <a:lstStyle/>
                    <a:p>
                      <a:r>
                        <a:rPr lang="en-US" sz="2000" b="0" dirty="0" smtClean="0">
                          <a:latin typeface="+mn-lt"/>
                        </a:rPr>
                        <a:t>True</a:t>
                      </a:r>
                      <a:endParaRPr lang="en-US" sz="2000" b="0" dirty="0" smtClean="0">
                        <a:latin typeface="+mn-lt"/>
                      </a:endParaRPr>
                    </a:p>
                  </a:txBody>
                  <a:tcPr/>
                </a:tc>
                <a:tc>
                  <a:txBody>
                    <a:bodyPr/>
                    <a:lstStyle/>
                    <a:p>
                      <a:r>
                        <a:rPr lang="en-US" sz="2000" b="0" dirty="0" smtClean="0">
                          <a:latin typeface="+mn-lt"/>
                        </a:rPr>
                        <a:t>def</a:t>
                      </a:r>
                      <a:endParaRPr lang="en-US" sz="2000" b="0" dirty="0" smtClean="0">
                        <a:latin typeface="+mn-lt"/>
                      </a:endParaRPr>
                    </a:p>
                  </a:txBody>
                  <a:tcPr/>
                </a:tc>
                <a:tc>
                  <a:txBody>
                    <a:bodyPr/>
                    <a:lstStyle/>
                    <a:p>
                      <a:r>
                        <a:rPr lang="en-US" sz="2000" b="0" dirty="0" smtClean="0">
                          <a:latin typeface="+mn-lt"/>
                        </a:rPr>
                        <a:t>from </a:t>
                      </a:r>
                      <a:endParaRPr lang="en-US" sz="2000" b="0" dirty="0" smtClean="0">
                        <a:latin typeface="+mn-lt"/>
                      </a:endParaRPr>
                    </a:p>
                  </a:txBody>
                  <a:tcPr/>
                </a:tc>
                <a:tc>
                  <a:txBody>
                    <a:bodyPr/>
                    <a:lstStyle/>
                    <a:p>
                      <a:r>
                        <a:rPr lang="en-US" sz="2000" b="0" dirty="0" smtClean="0">
                          <a:latin typeface="+mn-lt"/>
                        </a:rPr>
                        <a:t>nonlocal</a:t>
                      </a:r>
                      <a:endParaRPr lang="en-US" sz="2000" b="0" dirty="0" smtClean="0">
                        <a:latin typeface="+mn-lt"/>
                      </a:endParaRPr>
                    </a:p>
                  </a:txBody>
                  <a:tcPr/>
                </a:tc>
                <a:tc>
                  <a:txBody>
                    <a:bodyPr/>
                    <a:lstStyle/>
                    <a:p>
                      <a:r>
                        <a:rPr lang="en-US" sz="2000" b="0" dirty="0" smtClean="0">
                          <a:latin typeface="+mn-lt"/>
                        </a:rPr>
                        <a:t>while</a:t>
                      </a:r>
                      <a:endParaRPr lang="en-US" sz="2000" b="0" dirty="0" smtClean="0">
                        <a:latin typeface="+mn-lt"/>
                      </a:endParaRPr>
                    </a:p>
                  </a:txBody>
                  <a:tcPr/>
                </a:tc>
              </a:tr>
              <a:tr h="396240">
                <a:tc>
                  <a:txBody>
                    <a:bodyPr/>
                    <a:lstStyle/>
                    <a:p>
                      <a:r>
                        <a:rPr lang="en-US" sz="2000" b="0" dirty="0" smtClean="0">
                          <a:latin typeface="+mn-lt"/>
                        </a:rPr>
                        <a:t>and</a:t>
                      </a:r>
                      <a:endParaRPr lang="en-US" sz="2000" b="0" dirty="0" smtClean="0">
                        <a:latin typeface="+mn-lt"/>
                      </a:endParaRPr>
                    </a:p>
                  </a:txBody>
                  <a:tcPr/>
                </a:tc>
                <a:tc>
                  <a:txBody>
                    <a:bodyPr/>
                    <a:lstStyle/>
                    <a:p>
                      <a:r>
                        <a:rPr lang="en-US" sz="2000" b="0" dirty="0" smtClean="0">
                          <a:latin typeface="+mn-lt"/>
                        </a:rPr>
                        <a:t>del</a:t>
                      </a:r>
                      <a:endParaRPr lang="en-US" sz="2000" b="0" dirty="0" smtClean="0">
                        <a:latin typeface="+mn-lt"/>
                      </a:endParaRPr>
                    </a:p>
                  </a:txBody>
                  <a:tcPr/>
                </a:tc>
                <a:tc>
                  <a:txBody>
                    <a:bodyPr/>
                    <a:lstStyle/>
                    <a:p>
                      <a:r>
                        <a:rPr lang="en-US" sz="2000" b="0" dirty="0" smtClean="0">
                          <a:latin typeface="+mn-lt"/>
                        </a:rPr>
                        <a:t>global</a:t>
                      </a:r>
                      <a:endParaRPr lang="en-US" sz="2000" b="0" dirty="0" smtClean="0">
                        <a:latin typeface="+mn-lt"/>
                      </a:endParaRPr>
                    </a:p>
                  </a:txBody>
                  <a:tcPr/>
                </a:tc>
                <a:tc>
                  <a:txBody>
                    <a:bodyPr/>
                    <a:lstStyle/>
                    <a:p>
                      <a:r>
                        <a:rPr lang="en-US" sz="2000" b="0" dirty="0" smtClean="0">
                          <a:latin typeface="+mn-lt"/>
                        </a:rPr>
                        <a:t>not</a:t>
                      </a:r>
                      <a:endParaRPr lang="en-US" sz="2000" b="0" dirty="0" smtClean="0">
                        <a:latin typeface="+mn-lt"/>
                      </a:endParaRPr>
                    </a:p>
                  </a:txBody>
                  <a:tcPr/>
                </a:tc>
                <a:tc>
                  <a:txBody>
                    <a:bodyPr/>
                    <a:lstStyle/>
                    <a:p>
                      <a:r>
                        <a:rPr lang="en-US" sz="2000" b="0" dirty="0" smtClean="0">
                          <a:latin typeface="+mn-lt"/>
                        </a:rPr>
                        <a:t>with</a:t>
                      </a:r>
                      <a:endParaRPr lang="en-US" sz="2000" b="0" dirty="0" smtClean="0">
                        <a:latin typeface="+mn-lt"/>
                      </a:endParaRPr>
                    </a:p>
                  </a:txBody>
                  <a:tcPr/>
                </a:tc>
              </a:tr>
              <a:tr h="396240">
                <a:tc>
                  <a:txBody>
                    <a:bodyPr/>
                    <a:lstStyle/>
                    <a:p>
                      <a:r>
                        <a:rPr lang="en-US" sz="2000" b="0" dirty="0" smtClean="0">
                          <a:latin typeface="+mn-lt"/>
                        </a:rPr>
                        <a:t>as</a:t>
                      </a:r>
                      <a:endParaRPr lang="en-US" sz="2000" b="0" dirty="0" smtClean="0">
                        <a:latin typeface="+mn-lt"/>
                      </a:endParaRPr>
                    </a:p>
                  </a:txBody>
                  <a:tcPr/>
                </a:tc>
                <a:tc>
                  <a:txBody>
                    <a:bodyPr/>
                    <a:lstStyle/>
                    <a:p>
                      <a:r>
                        <a:rPr lang="en-US" sz="2000" b="0" dirty="0" smtClean="0">
                          <a:latin typeface="+mn-lt"/>
                        </a:rPr>
                        <a:t>elif</a:t>
                      </a:r>
                      <a:endParaRPr lang="en-US" sz="2000" b="0" dirty="0" smtClean="0">
                        <a:latin typeface="+mn-lt"/>
                      </a:endParaRPr>
                    </a:p>
                  </a:txBody>
                  <a:tcPr/>
                </a:tc>
                <a:tc>
                  <a:txBody>
                    <a:bodyPr/>
                    <a:lstStyle/>
                    <a:p>
                      <a:r>
                        <a:rPr lang="en-US" sz="2000" b="0" dirty="0" smtClean="0">
                          <a:latin typeface="+mn-lt"/>
                        </a:rPr>
                        <a:t>if</a:t>
                      </a:r>
                      <a:endParaRPr lang="en-US" sz="2000" b="0" dirty="0" smtClean="0">
                        <a:latin typeface="+mn-lt"/>
                      </a:endParaRPr>
                    </a:p>
                  </a:txBody>
                  <a:tcPr/>
                </a:tc>
                <a:tc>
                  <a:txBody>
                    <a:bodyPr/>
                    <a:lstStyle/>
                    <a:p>
                      <a:r>
                        <a:rPr lang="en-US" sz="2000" b="0" dirty="0" smtClean="0">
                          <a:latin typeface="+mn-lt"/>
                        </a:rPr>
                        <a:t>or</a:t>
                      </a:r>
                      <a:endParaRPr lang="en-US" sz="2000" b="0" dirty="0" smtClean="0">
                        <a:latin typeface="+mn-lt"/>
                      </a:endParaRPr>
                    </a:p>
                  </a:txBody>
                  <a:tcPr/>
                </a:tc>
                <a:tc>
                  <a:txBody>
                    <a:bodyPr/>
                    <a:lstStyle/>
                    <a:p>
                      <a:r>
                        <a:rPr lang="en-US" sz="2000" b="0" dirty="0" smtClean="0">
                          <a:latin typeface="+mn-lt"/>
                        </a:rPr>
                        <a:t>yield</a:t>
                      </a:r>
                      <a:endParaRPr lang="en-US" sz="2000" b="0" dirty="0" smtClean="0">
                        <a:latin typeface="+mn-lt"/>
                      </a:endParaRPr>
                    </a:p>
                  </a:txBody>
                  <a:tcPr/>
                </a:tc>
              </a:tr>
              <a:tr h="396240">
                <a:tc>
                  <a:txBody>
                    <a:bodyPr/>
                    <a:lstStyle/>
                    <a:p>
                      <a:r>
                        <a:rPr lang="en-US" sz="2000" b="0" dirty="0" smtClean="0">
                          <a:latin typeface="+mn-lt"/>
                        </a:rPr>
                        <a:t>assert</a:t>
                      </a:r>
                      <a:endParaRPr lang="en-US" sz="2000" b="0" dirty="0" smtClean="0">
                        <a:latin typeface="+mn-lt"/>
                      </a:endParaRPr>
                    </a:p>
                  </a:txBody>
                  <a:tcPr/>
                </a:tc>
                <a:tc>
                  <a:txBody>
                    <a:bodyPr/>
                    <a:lstStyle/>
                    <a:p>
                      <a:r>
                        <a:rPr lang="en-US" sz="2000" b="0" dirty="0" smtClean="0">
                          <a:latin typeface="+mn-lt"/>
                        </a:rPr>
                        <a:t>else</a:t>
                      </a:r>
                      <a:endParaRPr lang="en-US" sz="2000" b="0" dirty="0" smtClean="0">
                        <a:latin typeface="+mn-lt"/>
                      </a:endParaRPr>
                    </a:p>
                  </a:txBody>
                  <a:tcPr/>
                </a:tc>
                <a:tc>
                  <a:txBody>
                    <a:bodyPr/>
                    <a:lstStyle/>
                    <a:p>
                      <a:r>
                        <a:rPr lang="en-US" sz="2000" b="0" dirty="0" smtClean="0">
                          <a:latin typeface="+mn-lt"/>
                        </a:rPr>
                        <a:t>import</a:t>
                      </a:r>
                      <a:endParaRPr lang="en-US" sz="2000" b="0" dirty="0" smtClean="0">
                        <a:latin typeface="+mn-lt"/>
                      </a:endParaRPr>
                    </a:p>
                  </a:txBody>
                  <a:tcPr/>
                </a:tc>
                <a:tc>
                  <a:txBody>
                    <a:bodyPr/>
                    <a:lstStyle/>
                    <a:p>
                      <a:r>
                        <a:rPr lang="en-US" sz="2000" b="0" dirty="0" smtClean="0">
                          <a:latin typeface="+mn-lt"/>
                        </a:rPr>
                        <a:t>pass</a:t>
                      </a:r>
                      <a:endParaRPr lang="en-US" sz="2000" b="0" dirty="0" smtClean="0">
                        <a:latin typeface="+mn-lt"/>
                      </a:endParaRPr>
                    </a:p>
                  </a:txBody>
                  <a:tcPr/>
                </a:tc>
                <a:tc>
                  <a:txBody>
                    <a:bodyPr/>
                    <a:lstStyle/>
                    <a:p>
                      <a:endParaRPr lang="en-US" sz="2000" b="0" dirty="0">
                        <a:latin typeface="+mn-lt"/>
                      </a:endParaRPr>
                    </a:p>
                  </a:txBody>
                  <a:tcPr/>
                </a:tc>
              </a:tr>
              <a:tr h="396240">
                <a:tc>
                  <a:txBody>
                    <a:bodyPr/>
                    <a:lstStyle/>
                    <a:p>
                      <a:r>
                        <a:rPr lang="en-US" sz="2000" b="0" dirty="0" smtClean="0">
                          <a:latin typeface="+mn-lt"/>
                        </a:rPr>
                        <a:t>break</a:t>
                      </a:r>
                      <a:endParaRPr lang="en-US" sz="2000" b="0" dirty="0" smtClean="0">
                        <a:latin typeface="+mn-lt"/>
                      </a:endParaRPr>
                    </a:p>
                  </a:txBody>
                  <a:tcPr/>
                </a:tc>
                <a:tc>
                  <a:txBody>
                    <a:bodyPr/>
                    <a:lstStyle/>
                    <a:p>
                      <a:r>
                        <a:rPr lang="en-US" sz="2000" b="0" dirty="0" smtClean="0">
                          <a:latin typeface="+mn-lt"/>
                        </a:rPr>
                        <a:t>except</a:t>
                      </a:r>
                      <a:endParaRPr lang="en-US" sz="2000" b="0" dirty="0" smtClean="0">
                        <a:latin typeface="+mn-lt"/>
                      </a:endParaRPr>
                    </a:p>
                  </a:txBody>
                  <a:tcPr/>
                </a:tc>
                <a:tc>
                  <a:txBody>
                    <a:bodyPr/>
                    <a:lstStyle/>
                    <a:p>
                      <a:r>
                        <a:rPr lang="en-US" sz="2000" b="0" dirty="0" smtClean="0">
                          <a:latin typeface="+mn-lt"/>
                        </a:rPr>
                        <a:t>in</a:t>
                      </a:r>
                      <a:endParaRPr lang="en-US" sz="2000" b="0" dirty="0" smtClean="0">
                        <a:latin typeface="+mn-lt"/>
                      </a:endParaRPr>
                    </a:p>
                  </a:txBody>
                  <a:tcPr/>
                </a:tc>
                <a:tc>
                  <a:txBody>
                    <a:bodyPr/>
                    <a:lstStyle/>
                    <a:p>
                      <a:r>
                        <a:rPr lang="en-US" sz="2000" b="0" dirty="0" smtClean="0">
                          <a:latin typeface="+mn-lt"/>
                        </a:rPr>
                        <a:t>raise</a:t>
                      </a:r>
                      <a:endParaRPr lang="en-US" sz="2000" b="0" dirty="0" smtClean="0">
                        <a:latin typeface="+mn-lt"/>
                      </a:endParaRPr>
                    </a:p>
                  </a:txBody>
                  <a:tcPr/>
                </a:tc>
                <a:tc>
                  <a:txBody>
                    <a:bodyPr/>
                    <a:lstStyle/>
                    <a:p>
                      <a:endParaRPr lang="en-US" sz="2000" b="0" dirty="0">
                        <a:latin typeface="+mn-lt"/>
                      </a:endParaRPr>
                    </a:p>
                  </a:txBody>
                  <a:tcPr/>
                </a:tc>
              </a:tr>
            </a:tbl>
          </a:graphicData>
        </a:graphic>
      </p:graphicFrame>
      <p:sp>
        <p:nvSpPr>
          <p:cNvPr id="8" name="Text Box 7"/>
          <p:cNvSpPr txBox="1"/>
          <p:nvPr/>
        </p:nvSpPr>
        <p:spPr>
          <a:xfrm>
            <a:off x="604520" y="3229610"/>
            <a:ext cx="1179830" cy="398780"/>
          </a:xfrm>
          <a:prstGeom prst="rect">
            <a:avLst/>
          </a:prstGeom>
          <a:noFill/>
        </p:spPr>
        <p:txBody>
          <a:bodyPr wrap="none" rtlCol="0">
            <a:spAutoFit/>
          </a:bodyPr>
          <a:p>
            <a:r>
              <a:rPr lang="en-US" sz="2000"/>
              <a:t>Keywords</a:t>
            </a:r>
            <a:endParaRPr 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4124960"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3. Identifiers and Constants</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7" name="TextBox 6"/>
          <p:cNvSpPr txBox="1"/>
          <p:nvPr/>
        </p:nvSpPr>
        <p:spPr>
          <a:xfrm>
            <a:off x="705924" y="910700"/>
            <a:ext cx="6442710" cy="2553335"/>
          </a:xfrm>
          <a:prstGeom prst="rect">
            <a:avLst/>
          </a:prstGeom>
          <a:noFill/>
        </p:spPr>
        <p:txBody>
          <a:bodyPr wrap="none" rtlCol="0">
            <a:spAutoFit/>
          </a:bodyPr>
          <a:lstStyle/>
          <a:p>
            <a:pPr algn="l"/>
            <a:r>
              <a:rPr lang="en-US" sz="2000" dirty="0" smtClean="0"/>
              <a:t>Identifier is just the name of the variable/class/function</a:t>
            </a:r>
            <a:endParaRPr lang="en-US" sz="2000" dirty="0" smtClean="0"/>
          </a:p>
          <a:p>
            <a:pPr algn="l"/>
            <a:endParaRPr lang="en-US" sz="2000" dirty="0" smtClean="0"/>
          </a:p>
          <a:p>
            <a:pPr algn="l"/>
            <a:r>
              <a:rPr lang="en-US" sz="2000" dirty="0" smtClean="0"/>
              <a:t>Examples:</a:t>
            </a:r>
            <a:endParaRPr lang="en-US" sz="2000" dirty="0" smtClean="0"/>
          </a:p>
          <a:p>
            <a:pPr algn="l"/>
            <a:endParaRPr lang="en-US" sz="2000" dirty="0" smtClean="0"/>
          </a:p>
          <a:p>
            <a:pPr algn="l"/>
            <a:r>
              <a:rPr lang="en-US" sz="2000" dirty="0" smtClean="0"/>
              <a:t>	</a:t>
            </a:r>
            <a:r>
              <a:rPr lang="en-US" sz="2000" dirty="0" smtClean="0">
                <a:sym typeface="+mn-ea"/>
              </a:rPr>
              <a:t>MAX = 50			# variable name</a:t>
            </a:r>
            <a:endParaRPr lang="en-US" sz="2000" dirty="0"/>
          </a:p>
          <a:p>
            <a:pPr algn="l"/>
            <a:r>
              <a:rPr lang="en-US" sz="2000" dirty="0" smtClean="0"/>
              <a:t>	</a:t>
            </a:r>
            <a:r>
              <a:rPr lang="en-US" sz="2000" dirty="0" err="1" smtClean="0">
                <a:sym typeface="+mn-ea"/>
              </a:rPr>
              <a:t>fib_series</a:t>
            </a:r>
            <a:r>
              <a:rPr lang="en-US" sz="2000" dirty="0" smtClean="0">
                <a:sym typeface="+mn-ea"/>
              </a:rPr>
              <a:t>()   or  </a:t>
            </a:r>
            <a:r>
              <a:rPr lang="en-US" sz="2000" dirty="0" err="1" smtClean="0">
                <a:sym typeface="+mn-ea"/>
              </a:rPr>
              <a:t>fibSeries</a:t>
            </a:r>
            <a:r>
              <a:rPr lang="en-US" sz="2000" dirty="0" smtClean="0">
                <a:sym typeface="+mn-ea"/>
              </a:rPr>
              <a:t>()		# function name</a:t>
            </a:r>
            <a:endParaRPr lang="en-US" sz="2000" dirty="0" smtClean="0">
              <a:sym typeface="+mn-ea"/>
            </a:endParaRPr>
          </a:p>
          <a:p>
            <a:pPr algn="l"/>
            <a:r>
              <a:rPr lang="en-US" sz="2000" dirty="0" smtClean="0">
                <a:sym typeface="+mn-ea"/>
              </a:rPr>
              <a:t>	class   </a:t>
            </a:r>
            <a:r>
              <a:rPr lang="en-US" sz="2000" dirty="0" err="1" smtClean="0">
                <a:sym typeface="+mn-ea"/>
              </a:rPr>
              <a:t>Employee</a:t>
            </a:r>
            <a:r>
              <a:rPr lang="en-US" sz="2000" dirty="0" smtClean="0">
                <a:sym typeface="+mn-ea"/>
              </a:rPr>
              <a:t>():		# class name</a:t>
            </a:r>
            <a:endParaRPr lang="en-US" sz="2000" dirty="0"/>
          </a:p>
          <a:p>
            <a:pPr algn="l"/>
            <a:endParaRPr lang="en-US" sz="2000" dirty="0" smtClean="0"/>
          </a:p>
        </p:txBody>
      </p:sp>
      <p:sp>
        <p:nvSpPr>
          <p:cNvPr id="8" name="TextBox 7"/>
          <p:cNvSpPr txBox="1"/>
          <p:nvPr/>
        </p:nvSpPr>
        <p:spPr>
          <a:xfrm>
            <a:off x="570435" y="3755217"/>
            <a:ext cx="7515860" cy="2245360"/>
          </a:xfrm>
          <a:prstGeom prst="rect">
            <a:avLst/>
          </a:prstGeom>
          <a:noFill/>
        </p:spPr>
        <p:txBody>
          <a:bodyPr wrap="none" rtlCol="0">
            <a:spAutoFit/>
          </a:bodyPr>
          <a:lstStyle/>
          <a:p>
            <a:pPr algn="l"/>
            <a:r>
              <a:rPr lang="en-US" sz="2000" dirty="0">
                <a:cs typeface="Times New Roman" panose="02020603050405020304" pitchFamily="18" charset="0"/>
              </a:rPr>
              <a:t> F</a:t>
            </a:r>
            <a:r>
              <a:rPr lang="en-US" sz="2000" dirty="0" smtClean="0">
                <a:sym typeface="+mn-ea"/>
              </a:rPr>
              <a:t>ixed values such as numbers, letters and strings are called “constants”</a:t>
            </a:r>
            <a:endParaRPr lang="en-US" sz="2000" dirty="0" smtClean="0">
              <a:sym typeface="+mn-ea"/>
            </a:endParaRPr>
          </a:p>
          <a:p>
            <a:pPr algn="l"/>
            <a:endParaRPr lang="en-US" sz="2000" dirty="0" smtClean="0">
              <a:cs typeface="Times New Roman" panose="02020603050405020304" pitchFamily="18" charset="0"/>
            </a:endParaRPr>
          </a:p>
          <a:p>
            <a:pPr algn="l"/>
            <a:r>
              <a:rPr lang="en-US" sz="2000" dirty="0" smtClean="0">
                <a:cs typeface="Times New Roman" panose="02020603050405020304" pitchFamily="18" charset="0"/>
              </a:rPr>
              <a:t> Examples:</a:t>
            </a:r>
            <a:endParaRPr lang="en-US" sz="2000" dirty="0" smtClean="0">
              <a:cs typeface="Times New Roman" panose="02020603050405020304" pitchFamily="18" charset="0"/>
            </a:endParaRPr>
          </a:p>
          <a:p>
            <a:pPr algn="l"/>
            <a:endParaRPr lang="en-US" sz="2000" dirty="0" smtClean="0">
              <a:cs typeface="Times New Roman" panose="02020603050405020304" pitchFamily="18" charset="0"/>
            </a:endParaRPr>
          </a:p>
          <a:p>
            <a:pPr algn="l"/>
            <a:r>
              <a:rPr lang="en-US" sz="2000" dirty="0" smtClean="0">
                <a:cs typeface="Times New Roman" panose="02020603050405020304" pitchFamily="18" charset="0"/>
              </a:rPr>
              <a:t>	MAX = 50</a:t>
            </a:r>
            <a:endParaRPr lang="en-US" sz="2000" dirty="0" smtClean="0">
              <a:cs typeface="Times New Roman" panose="02020603050405020304" pitchFamily="18" charset="0"/>
            </a:endParaRPr>
          </a:p>
          <a:p>
            <a:pPr algn="l"/>
            <a:r>
              <a:rPr lang="en-US" sz="2000" dirty="0" smtClean="0">
                <a:cs typeface="Times New Roman" panose="02020603050405020304" pitchFamily="18" charset="0"/>
              </a:rPr>
              <a:t>	str = “Hello World”</a:t>
            </a:r>
            <a:endParaRPr lang="en-US" sz="2000" dirty="0" smtClean="0">
              <a:cs typeface="Times New Roman" panose="02020603050405020304" pitchFamily="18" charset="0"/>
            </a:endParaRPr>
          </a:p>
          <a:p>
            <a:pPr algn="l"/>
            <a:r>
              <a:rPr lang="en-US" sz="2000" dirty="0" smtClean="0">
                <a:cs typeface="Times New Roman" panose="02020603050405020304" pitchFamily="18" charset="0"/>
              </a:rPr>
              <a:t>	a = ‘B’</a:t>
            </a:r>
            <a:endParaRPr lang="en-US" sz="2000" dirty="0" smtClean="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4453890" cy="521970"/>
          </a:xfrm>
          <a:prstGeom prst="rect">
            <a:avLst/>
          </a:prstGeom>
          <a:noFill/>
        </p:spPr>
        <p:txBody>
          <a:bodyPr wrap="none" rtlCol="0">
            <a:spAutoFit/>
            <a:scene3d>
              <a:camera prst="orthographicFront"/>
              <a:lightRig rig="threePt" dir="t"/>
            </a:scene3d>
          </a:bodyPr>
          <a:p>
            <a:r>
              <a:rPr lang="en-US" sz="2800" dirty="0">
                <a:gradFill>
                  <a:gsLst>
                    <a:gs pos="21000">
                      <a:srgbClr val="53575C"/>
                    </a:gs>
                    <a:gs pos="88000">
                      <a:srgbClr val="C5C7CA"/>
                    </a:gs>
                  </a:gsLst>
                  <a:lin ang="5400000"/>
                </a:gradFill>
                <a:effectLst/>
                <a:cs typeface="Times New Roman" panose="02020603050405020304" pitchFamily="18" charset="0"/>
              </a:rPr>
              <a:t>4. Camel case and Pascal case</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1"/>
          <p:cNvSpPr txBox="1"/>
          <p:nvPr/>
        </p:nvSpPr>
        <p:spPr>
          <a:xfrm>
            <a:off x="922655" y="921385"/>
            <a:ext cx="10126980" cy="5015865"/>
          </a:xfrm>
          <a:prstGeom prst="rect">
            <a:avLst/>
          </a:prstGeom>
          <a:noFill/>
        </p:spPr>
        <p:txBody>
          <a:bodyPr wrap="square" rtlCol="0">
            <a:spAutoFit/>
          </a:bodyPr>
          <a:lstStyle/>
          <a:p>
            <a:r>
              <a:rPr lang="en-US" sz="2000" dirty="0" smtClean="0"/>
              <a:t>In Real Time Projects, camelCase is a naming convention in which  a name is formed of multiple words that are joined together as a  single word for better readability.</a:t>
            </a:r>
            <a:endParaRPr lang="en-US" sz="2000" dirty="0" smtClean="0"/>
          </a:p>
          <a:p>
            <a:endParaRPr lang="en-US" sz="2000" dirty="0" smtClean="0">
              <a:cs typeface="Times New Roman" panose="02020603050405020304" pitchFamily="18" charset="0"/>
              <a:sym typeface="+mn-ea"/>
            </a:endParaRPr>
          </a:p>
          <a:p>
            <a:r>
              <a:rPr lang="en-US" sz="2000" dirty="0" smtClean="0">
                <a:cs typeface="Times New Roman" panose="02020603050405020304" pitchFamily="18" charset="0"/>
                <a:sym typeface="+mn-ea"/>
              </a:rPr>
              <a:t>Examples : “iPhone”, “eBay”, “FedEx”, “PayPal” etc</a:t>
            </a:r>
            <a:endParaRPr lang="en-US" sz="2000" dirty="0" smtClean="0">
              <a:cs typeface="Times New Roman" panose="02020603050405020304" pitchFamily="18" charset="0"/>
              <a:sym typeface="+mn-ea"/>
            </a:endParaRPr>
          </a:p>
          <a:p>
            <a:endParaRPr lang="en-US" sz="2000" dirty="0" smtClean="0">
              <a:cs typeface="Times New Roman" panose="02020603050405020304" pitchFamily="18" charset="0"/>
              <a:sym typeface="+mn-ea"/>
            </a:endParaRPr>
          </a:p>
          <a:p>
            <a:endParaRPr lang="en-US" sz="2000" dirty="0" smtClean="0">
              <a:cs typeface="Times New Roman" panose="02020603050405020304" pitchFamily="18" charset="0"/>
              <a:sym typeface="+mn-ea"/>
            </a:endParaRPr>
          </a:p>
          <a:p>
            <a:r>
              <a:rPr lang="en-US" sz="2000" dirty="0" smtClean="0">
                <a:cs typeface="Times New Roman" panose="02020603050405020304" pitchFamily="18" charset="0"/>
                <a:sym typeface="+mn-ea"/>
              </a:rPr>
              <a:t>NOTE:  From Programmer’s perspective, PascalCase means the first char of the first word should be capitalized while camelCase means the first char of the first word should be lowercased</a:t>
            </a:r>
            <a:endParaRPr lang="en-US" sz="2000" dirty="0" smtClean="0">
              <a:cs typeface="Times New Roman" panose="02020603050405020304" pitchFamily="18" charset="0"/>
            </a:endParaRPr>
          </a:p>
          <a:p>
            <a:endParaRPr lang="en-US" sz="2000" dirty="0" smtClean="0">
              <a:cs typeface="Times New Roman" panose="02020603050405020304" pitchFamily="18" charset="0"/>
              <a:sym typeface="+mn-ea"/>
            </a:endParaRPr>
          </a:p>
          <a:p>
            <a:r>
              <a:rPr lang="en-US" sz="2000" dirty="0" smtClean="0"/>
              <a:t>Function names and identifiers are usually written in came case where as class names are written in pascal case</a:t>
            </a:r>
            <a:endParaRPr lang="en-US" sz="2000" dirty="0" smtClean="0"/>
          </a:p>
          <a:p>
            <a:endParaRPr lang="en-US" sz="2000" dirty="0" smtClean="0"/>
          </a:p>
          <a:p>
            <a:r>
              <a:rPr lang="en-US" sz="2000" dirty="0" smtClean="0"/>
              <a:t>Examples :</a:t>
            </a:r>
            <a:endParaRPr lang="en-US" sz="2000" dirty="0" smtClean="0"/>
          </a:p>
          <a:p>
            <a:endParaRPr lang="en-US" sz="2000" dirty="0" smtClean="0"/>
          </a:p>
          <a:p>
            <a:r>
              <a:rPr lang="en-US" sz="2000" dirty="0" smtClean="0"/>
              <a:t>	fibanocciSeries()</a:t>
            </a:r>
            <a:endParaRPr lang="en-US" sz="2000" dirty="0" smtClean="0"/>
          </a:p>
          <a:p>
            <a:r>
              <a:rPr lang="en-US" sz="2000" dirty="0" smtClean="0"/>
              <a:t>                class EmployeeInfo():</a:t>
            </a:r>
            <a:endParaRPr lang="en-US" sz="2000" dirty="0"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4" y="-306"/>
            <a:ext cx="1644650"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5</a:t>
            </a:r>
            <a:r>
              <a:rPr lang="en-US" sz="2800" dirty="0" smtClean="0">
                <a:gradFill>
                  <a:gsLst>
                    <a:gs pos="21000">
                      <a:srgbClr val="53575C"/>
                    </a:gs>
                    <a:gs pos="88000">
                      <a:srgbClr val="C5C7CA"/>
                    </a:gs>
                  </a:gsLst>
                  <a:lin ang="5400000"/>
                </a:gradFill>
                <a:effectLst/>
                <a:cs typeface="Times New Roman" panose="02020603050405020304" pitchFamily="18" charset="0"/>
              </a:rPr>
              <a:t>. </a:t>
            </a:r>
            <a:r>
              <a:rPr lang="en-US" sz="2800" dirty="0">
                <a:gradFill>
                  <a:gsLst>
                    <a:gs pos="21000">
                      <a:srgbClr val="53575C"/>
                    </a:gs>
                    <a:gs pos="88000">
                      <a:srgbClr val="C5C7CA"/>
                    </a:gs>
                  </a:gsLst>
                  <a:lin ang="5400000"/>
                </a:gradFill>
                <a:effectLst/>
                <a:cs typeface="Times New Roman" panose="02020603050405020304" pitchFamily="18" charset="0"/>
              </a:rPr>
              <a:t>Literals </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1"/>
          <p:cNvSpPr txBox="1"/>
          <p:nvPr/>
        </p:nvSpPr>
        <p:spPr>
          <a:xfrm>
            <a:off x="470166" y="792837"/>
            <a:ext cx="5427980" cy="2553335"/>
          </a:xfrm>
          <a:prstGeom prst="rect">
            <a:avLst/>
          </a:prstGeom>
          <a:noFill/>
        </p:spPr>
        <p:txBody>
          <a:bodyPr wrap="none" rtlCol="0">
            <a:spAutoFit/>
          </a:bodyPr>
          <a:lstStyle/>
          <a:p>
            <a:pPr algn="l"/>
            <a:r>
              <a:rPr lang="en-US" sz="2000" dirty="0" smtClean="0"/>
              <a:t>A literal is a notation for representing a fixed value.</a:t>
            </a:r>
            <a:endParaRPr lang="en-US" sz="2000" dirty="0" smtClean="0"/>
          </a:p>
          <a:p>
            <a:pPr algn="l"/>
            <a:r>
              <a:rPr lang="en-US" sz="2000" dirty="0" smtClean="0">
                <a:sym typeface="+mn-ea"/>
              </a:rPr>
              <a:t>Python supports the following literals :</a:t>
            </a:r>
            <a:endParaRPr lang="en-US" sz="2000" dirty="0" smtClean="0">
              <a:sym typeface="+mn-ea"/>
            </a:endParaRPr>
          </a:p>
          <a:p>
            <a:pPr algn="l"/>
            <a:endParaRPr lang="en-US" sz="2000" dirty="0" smtClean="0"/>
          </a:p>
          <a:p>
            <a:pPr algn="l"/>
            <a:r>
              <a:rPr lang="en-US" sz="2000" dirty="0" smtClean="0"/>
              <a:t>	</a:t>
            </a:r>
            <a:r>
              <a:rPr lang="en-US" sz="2000" dirty="0" smtClean="0">
                <a:sym typeface="+mn-ea"/>
              </a:rPr>
              <a:t>String literals</a:t>
            </a:r>
            <a:endParaRPr lang="en-US" sz="2000" dirty="0" smtClean="0">
              <a:sym typeface="+mn-ea"/>
            </a:endParaRPr>
          </a:p>
          <a:p>
            <a:pPr algn="l"/>
            <a:r>
              <a:rPr lang="en-US" sz="2000" dirty="0" smtClean="0"/>
              <a:t>	</a:t>
            </a:r>
            <a:r>
              <a:rPr lang="en-US" sz="2000" dirty="0" smtClean="0">
                <a:sym typeface="+mn-ea"/>
              </a:rPr>
              <a:t>Numeric literals</a:t>
            </a:r>
            <a:endParaRPr lang="en-US" sz="2000" dirty="0" smtClean="0">
              <a:sym typeface="+mn-ea"/>
            </a:endParaRPr>
          </a:p>
          <a:p>
            <a:pPr algn="l"/>
            <a:r>
              <a:rPr lang="en-US" sz="2000" dirty="0" smtClean="0"/>
              <a:t>	</a:t>
            </a:r>
            <a:r>
              <a:rPr lang="en-US" sz="2000" dirty="0" smtClean="0">
                <a:sym typeface="+mn-ea"/>
              </a:rPr>
              <a:t>Boolean literals</a:t>
            </a:r>
            <a:endParaRPr lang="en-US" sz="2000" dirty="0" smtClean="0">
              <a:sym typeface="+mn-ea"/>
            </a:endParaRPr>
          </a:p>
          <a:p>
            <a:pPr algn="l"/>
            <a:r>
              <a:rPr lang="en-US" sz="2000" dirty="0" smtClean="0"/>
              <a:t>	</a:t>
            </a:r>
            <a:r>
              <a:rPr lang="en-US" sz="2000" dirty="0" smtClean="0">
                <a:sym typeface="+mn-ea"/>
              </a:rPr>
              <a:t>Special literals</a:t>
            </a:r>
            <a:endParaRPr lang="en-US" sz="2000" dirty="0" smtClean="0">
              <a:sym typeface="+mn-ea"/>
            </a:endParaRPr>
          </a:p>
          <a:p>
            <a:pPr algn="l"/>
            <a:r>
              <a:rPr lang="en-US" sz="2000" dirty="0" smtClean="0"/>
              <a:t>	</a:t>
            </a:r>
            <a:r>
              <a:rPr lang="en-US" sz="2000" dirty="0" smtClean="0">
                <a:sym typeface="+mn-ea"/>
              </a:rPr>
              <a:t>Literal Collections</a:t>
            </a:r>
            <a:endParaRPr lang="en-US" sz="2000" dirty="0" smtClean="0"/>
          </a:p>
        </p:txBody>
      </p:sp>
      <p:sp>
        <p:nvSpPr>
          <p:cNvPr id="4" name="Text Box 3"/>
          <p:cNvSpPr txBox="1"/>
          <p:nvPr/>
        </p:nvSpPr>
        <p:spPr>
          <a:xfrm>
            <a:off x="4699635" y="2192020"/>
            <a:ext cx="6722745" cy="4399915"/>
          </a:xfrm>
          <a:prstGeom prst="rect">
            <a:avLst/>
          </a:prstGeom>
          <a:noFill/>
        </p:spPr>
        <p:txBody>
          <a:bodyPr wrap="none" rtlCol="0" anchor="t">
            <a:spAutoFit/>
          </a:bodyPr>
          <a:p>
            <a:pPr algn="l"/>
            <a:r>
              <a:rPr lang="en-US" sz="2000" dirty="0" smtClean="0">
                <a:cs typeface="Times New Roman" panose="02020603050405020304" pitchFamily="18" charset="0"/>
                <a:sym typeface="+mn-ea"/>
              </a:rPr>
              <a:t>Examples :</a:t>
            </a:r>
            <a:endParaRPr lang="en-US" sz="2000" dirty="0" smtClean="0">
              <a:cs typeface="Times New Roman" panose="02020603050405020304" pitchFamily="18" charset="0"/>
              <a:sym typeface="+mn-ea"/>
            </a:endParaRPr>
          </a:p>
          <a:p>
            <a:pPr algn="l"/>
            <a:endParaRPr lang="en-US" sz="2000"/>
          </a:p>
          <a:p>
            <a:pPr algn="l"/>
            <a:r>
              <a:rPr lang="en-US" sz="2000" dirty="0" smtClean="0">
                <a:sym typeface="+mn-ea"/>
              </a:rPr>
              <a:t>intVar = 100                                      Numeric literal  </a:t>
            </a:r>
            <a:endParaRPr lang="en-US" sz="2000" dirty="0"/>
          </a:p>
          <a:p>
            <a:pPr algn="l"/>
            <a:r>
              <a:rPr lang="en-US" sz="2000" dirty="0" smtClean="0">
                <a:sym typeface="+mn-ea"/>
              </a:rPr>
              <a:t>floatVar = 100.00                             Numeric float literal</a:t>
            </a:r>
            <a:endParaRPr lang="en-US" sz="2000" dirty="0"/>
          </a:p>
          <a:p>
            <a:pPr algn="l"/>
            <a:r>
              <a:rPr lang="en-US" sz="2000" dirty="0" smtClean="0">
                <a:sym typeface="+mn-ea"/>
              </a:rPr>
              <a:t>complexVar = complex(1,2)           Numeric complex literal</a:t>
            </a:r>
            <a:endParaRPr lang="en-US" sz="2000" dirty="0"/>
          </a:p>
          <a:p>
            <a:pPr algn="l"/>
            <a:r>
              <a:rPr lang="en-US" sz="2000" dirty="0" smtClean="0">
                <a:sym typeface="+mn-ea"/>
              </a:rPr>
              <a:t>strVar = “Python”                             String literal</a:t>
            </a:r>
            <a:endParaRPr lang="en-US" sz="2000" dirty="0"/>
          </a:p>
          <a:p>
            <a:pPr algn="l"/>
            <a:r>
              <a:rPr lang="en-US" sz="2000" dirty="0" smtClean="0">
                <a:sym typeface="+mn-ea"/>
              </a:rPr>
              <a:t>boolVar = True                                  Boolean literal</a:t>
            </a:r>
            <a:endParaRPr lang="en-US" sz="2000" dirty="0"/>
          </a:p>
          <a:p>
            <a:pPr algn="l"/>
            <a:r>
              <a:rPr lang="en-US" sz="2000" dirty="0" smtClean="0">
                <a:sym typeface="+mn-ea"/>
              </a:rPr>
              <a:t>noneVar = None                               Represents absence of a value</a:t>
            </a:r>
            <a:endParaRPr lang="en-US" sz="2000" dirty="0"/>
          </a:p>
          <a:p>
            <a:pPr algn="l"/>
            <a:r>
              <a:rPr lang="en-US" sz="2000" dirty="0" smtClean="0">
                <a:sym typeface="+mn-ea"/>
              </a:rPr>
              <a:t>listVar = [1,2,3,4,5]                          List literal</a:t>
            </a:r>
            <a:endParaRPr lang="en-US" sz="2000" dirty="0"/>
          </a:p>
          <a:p>
            <a:pPr algn="l"/>
            <a:r>
              <a:rPr lang="en-US" sz="2000" dirty="0" smtClean="0">
                <a:sym typeface="+mn-ea"/>
              </a:rPr>
              <a:t>tupleVar = (1,2,3,4,5)                      Tuple literal</a:t>
            </a:r>
            <a:endParaRPr lang="en-US" sz="2000" dirty="0"/>
          </a:p>
          <a:p>
            <a:pPr algn="l"/>
            <a:r>
              <a:rPr lang="en-US" sz="2000" dirty="0" smtClean="0">
                <a:sym typeface="+mn-ea"/>
              </a:rPr>
              <a:t>setVar = {1,2,2,3,4}                          Set literal</a:t>
            </a:r>
            <a:endParaRPr lang="en-US" sz="2000" dirty="0"/>
          </a:p>
          <a:p>
            <a:pPr algn="l"/>
            <a:r>
              <a:rPr lang="en-US" sz="2000" dirty="0" smtClean="0">
                <a:sym typeface="+mn-ea"/>
              </a:rPr>
              <a:t>dictVar = {1:”ONE”, 2: “TWO”}      Dictionary literal</a:t>
            </a:r>
            <a:endParaRPr lang="en-US" sz="2000" dirty="0" smtClean="0">
              <a:sym typeface="+mn-ea"/>
            </a:endParaRPr>
          </a:p>
          <a:p>
            <a:pPr algn="l"/>
            <a:endParaRPr lang="en-US" sz="2000" dirty="0" smtClean="0">
              <a:sym typeface="+mn-ea"/>
            </a:endParaRPr>
          </a:p>
          <a:p>
            <a:pPr algn="l"/>
            <a:r>
              <a:rPr lang="en-US" sz="2000" dirty="0" smtClean="0">
                <a:sym typeface="+mn-ea"/>
              </a:rPr>
              <a:t>Note: All the variables are declared in came case</a:t>
            </a:r>
            <a:endParaRPr lang="en-US" sz="2000" dirty="0" smtClean="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3481705"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6. Multiple assignment</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1"/>
          <p:cNvSpPr txBox="1"/>
          <p:nvPr/>
        </p:nvSpPr>
        <p:spPr>
          <a:xfrm>
            <a:off x="719642" y="820132"/>
            <a:ext cx="9531985" cy="6247130"/>
          </a:xfrm>
          <a:prstGeom prst="rect">
            <a:avLst/>
          </a:prstGeom>
          <a:noFill/>
        </p:spPr>
        <p:txBody>
          <a:bodyPr wrap="none" rtlCol="0">
            <a:spAutoFit/>
          </a:bodyPr>
          <a:lstStyle/>
          <a:p>
            <a:pPr algn="l"/>
            <a:r>
              <a:rPr lang="en-US" sz="2000" dirty="0" smtClean="0"/>
              <a:t>Python allows assigning single value to multiple variables simultaneously in one statement.</a:t>
            </a:r>
            <a:endParaRPr lang="en-US" sz="2000" dirty="0" smtClean="0"/>
          </a:p>
          <a:p>
            <a:pPr algn="l"/>
            <a:endParaRPr lang="en-US" sz="2000" dirty="0" smtClean="0"/>
          </a:p>
          <a:p>
            <a:pPr algn="l"/>
            <a:r>
              <a:rPr lang="en-US" sz="2000" dirty="0" smtClean="0">
                <a:sym typeface="+mn-ea"/>
              </a:rPr>
              <a:t>Examples :</a:t>
            </a:r>
            <a:endParaRPr lang="en-US" sz="2000" dirty="0" smtClean="0">
              <a:sym typeface="+mn-ea"/>
            </a:endParaRPr>
          </a:p>
          <a:p>
            <a:pPr algn="l"/>
            <a:endParaRPr lang="en-US" sz="2000" dirty="0" smtClean="0"/>
          </a:p>
          <a:p>
            <a:pPr algn="l"/>
            <a:r>
              <a:rPr lang="en-US" sz="2000" dirty="0" smtClean="0"/>
              <a:t>	&gt;&gt;&gt; </a:t>
            </a:r>
            <a:r>
              <a:rPr lang="en-US" sz="2000" dirty="0" smtClean="0">
                <a:sym typeface="+mn-ea"/>
              </a:rPr>
              <a:t>a = b = c = 5</a:t>
            </a:r>
            <a:endParaRPr lang="en-US" sz="2000" dirty="0" smtClean="0">
              <a:sym typeface="+mn-ea"/>
            </a:endParaRPr>
          </a:p>
          <a:p>
            <a:pPr algn="l"/>
            <a:r>
              <a:rPr lang="en-US" sz="2000" dirty="0" smtClean="0">
                <a:sym typeface="+mn-ea"/>
              </a:rPr>
              <a:t>	&gt;&gt;&gt; print(a,b,c)</a:t>
            </a:r>
            <a:endParaRPr lang="en-US" sz="2000" dirty="0" smtClean="0">
              <a:sym typeface="+mn-ea"/>
            </a:endParaRPr>
          </a:p>
          <a:p>
            <a:pPr algn="l"/>
            <a:r>
              <a:rPr lang="en-US" sz="2000" dirty="0"/>
              <a:t>	5 5 5</a:t>
            </a:r>
            <a:endParaRPr lang="en-US" sz="2000" dirty="0"/>
          </a:p>
          <a:p>
            <a:pPr algn="l"/>
            <a:r>
              <a:rPr lang="en-US" sz="2000" dirty="0"/>
              <a:t>	&gt;&gt;&gt; </a:t>
            </a:r>
            <a:endParaRPr lang="en-US" sz="2000" dirty="0"/>
          </a:p>
          <a:p>
            <a:pPr algn="l"/>
            <a:r>
              <a:rPr lang="en-US" sz="2000" dirty="0" smtClean="0">
                <a:sym typeface="+mn-ea"/>
              </a:rPr>
              <a:t>	</a:t>
            </a:r>
            <a:endParaRPr lang="en-US" sz="2000" dirty="0" smtClean="0">
              <a:sym typeface="+mn-ea"/>
            </a:endParaRPr>
          </a:p>
          <a:p>
            <a:pPr algn="l"/>
            <a:r>
              <a:rPr lang="en-US" sz="2000" dirty="0" smtClean="0">
                <a:sym typeface="+mn-ea"/>
              </a:rPr>
              <a:t>	&gt;&gt;&gt; a, b, c, d = 10, 20.5, "Python", True</a:t>
            </a:r>
            <a:endParaRPr lang="en-US" sz="2000" dirty="0" smtClean="0">
              <a:sym typeface="+mn-ea"/>
            </a:endParaRPr>
          </a:p>
          <a:p>
            <a:pPr algn="l"/>
            <a:r>
              <a:rPr lang="en-US" sz="2000" dirty="0" smtClean="0">
                <a:sym typeface="+mn-ea"/>
              </a:rPr>
              <a:t>	&gt;&gt;&gt; print(a,b,c,d)</a:t>
            </a:r>
            <a:endParaRPr lang="en-US" sz="2000" dirty="0" smtClean="0">
              <a:sym typeface="+mn-ea"/>
            </a:endParaRPr>
          </a:p>
          <a:p>
            <a:pPr algn="l"/>
            <a:r>
              <a:rPr lang="en-US" sz="2000" dirty="0" smtClean="0">
                <a:sym typeface="+mn-ea"/>
              </a:rPr>
              <a:t>	10 20.5 Python True</a:t>
            </a:r>
            <a:endParaRPr lang="en-US" sz="2000" dirty="0" smtClean="0">
              <a:sym typeface="+mn-ea"/>
            </a:endParaRPr>
          </a:p>
          <a:p>
            <a:pPr algn="l"/>
            <a:r>
              <a:rPr lang="en-US" sz="2000" dirty="0" smtClean="0">
                <a:sym typeface="+mn-ea"/>
              </a:rPr>
              <a:t>	&gt;&gt;&gt; 	</a:t>
            </a:r>
            <a:endParaRPr lang="en-US" sz="2000" dirty="0" smtClean="0">
              <a:sym typeface="+mn-ea"/>
            </a:endParaRPr>
          </a:p>
          <a:p>
            <a:pPr algn="l"/>
            <a:r>
              <a:rPr lang="en-US" sz="2000" dirty="0" smtClean="0">
                <a:sym typeface="+mn-ea"/>
              </a:rPr>
              <a:t>	&gt;&gt;&gt; print(d,c,b,a)</a:t>
            </a:r>
            <a:endParaRPr lang="en-US" sz="2000" dirty="0" smtClean="0">
              <a:sym typeface="+mn-ea"/>
            </a:endParaRPr>
          </a:p>
          <a:p>
            <a:pPr algn="l"/>
            <a:r>
              <a:rPr lang="en-US" sz="2000" dirty="0" smtClean="0">
                <a:sym typeface="+mn-ea"/>
              </a:rPr>
              <a:t>	True Python 20.5 10</a:t>
            </a:r>
            <a:endParaRPr lang="en-US" sz="2000" dirty="0" smtClean="0">
              <a:sym typeface="+mn-ea"/>
            </a:endParaRPr>
          </a:p>
          <a:p>
            <a:pPr algn="l"/>
            <a:r>
              <a:rPr lang="en-US" sz="2000" dirty="0" smtClean="0">
                <a:sym typeface="+mn-ea"/>
              </a:rPr>
              <a:t>	&gt;&gt;&gt;</a:t>
            </a:r>
            <a:endParaRPr lang="en-US" sz="2000" dirty="0" smtClean="0">
              <a:sym typeface="+mn-ea"/>
            </a:endParaRPr>
          </a:p>
          <a:p>
            <a:pPr algn="l"/>
            <a:endParaRPr lang="en-US" sz="2000" dirty="0" smtClean="0">
              <a:sym typeface="+mn-ea"/>
            </a:endParaRPr>
          </a:p>
          <a:p>
            <a:pPr algn="l"/>
            <a:r>
              <a:rPr lang="en-US" sz="2000" dirty="0" smtClean="0"/>
              <a:t>	</a:t>
            </a:r>
            <a:r>
              <a:rPr lang="en-US" sz="2000" dirty="0" smtClean="0">
                <a:sym typeface="+mn-ea"/>
              </a:rPr>
              <a:t>a = None = 2           #   </a:t>
            </a:r>
            <a:r>
              <a:rPr lang="en-US" sz="2000" dirty="0">
                <a:solidFill>
                  <a:srgbClr val="FF0000"/>
                </a:solidFill>
                <a:sym typeface="+mn-ea"/>
              </a:rPr>
              <a:t>SyntaxError: cannot assign to None</a:t>
            </a:r>
            <a:endParaRPr lang="en-US" sz="2000" dirty="0">
              <a:solidFill>
                <a:srgbClr val="FF0000"/>
              </a:solidFill>
            </a:endParaRPr>
          </a:p>
          <a:p>
            <a:pPr algn="l"/>
            <a:endParaRPr lang="en-US" sz="2000" dirty="0"/>
          </a:p>
          <a:p>
            <a:pPr algn="l"/>
            <a:endParaRPr lang="en-US" sz="2000" dirty="0"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3019425" cy="521970"/>
          </a:xfrm>
          <a:prstGeom prst="rect">
            <a:avLst/>
          </a:prstGeom>
          <a:noFill/>
        </p:spPr>
        <p:txBody>
          <a:bodyPr wrap="none" rtlCol="0">
            <a:spAutoFit/>
            <a:scene3d>
              <a:camera prst="orthographicFront"/>
              <a:lightRig rig="threePt" dir="t"/>
            </a:scene3d>
          </a:bodyPr>
          <a:p>
            <a:r>
              <a:rPr lang="en-US" sz="2800" dirty="0">
                <a:gradFill>
                  <a:gsLst>
                    <a:gs pos="21000">
                      <a:srgbClr val="53575C"/>
                    </a:gs>
                    <a:gs pos="88000">
                      <a:srgbClr val="C5C7CA"/>
                    </a:gs>
                  </a:gsLst>
                  <a:lin ang="5400000"/>
                </a:gradFill>
                <a:effectLst/>
                <a:cs typeface="Times New Roman" panose="02020603050405020304" pitchFamily="18" charset="0"/>
              </a:rPr>
              <a:t>7. format() function</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1"/>
          <p:cNvSpPr txBox="1"/>
          <p:nvPr/>
        </p:nvSpPr>
        <p:spPr>
          <a:xfrm>
            <a:off x="600075" y="680720"/>
            <a:ext cx="10765155" cy="6862445"/>
          </a:xfrm>
          <a:prstGeom prst="rect">
            <a:avLst/>
          </a:prstGeom>
          <a:noFill/>
        </p:spPr>
        <p:txBody>
          <a:bodyPr wrap="square" rtlCol="0">
            <a:spAutoFit/>
          </a:bodyPr>
          <a:lstStyle/>
          <a:p>
            <a:r>
              <a:rPr lang="en-US" sz="2000" dirty="0" smtClean="0"/>
              <a:t>It returns a formatted representation of the given value controlled by the format specifier.</a:t>
            </a:r>
            <a:endParaRPr lang="en-US" sz="2000" dirty="0" smtClean="0"/>
          </a:p>
          <a:p>
            <a:endParaRPr lang="en-US" sz="2000" dirty="0" smtClean="0"/>
          </a:p>
          <a:p>
            <a:r>
              <a:rPr lang="en-US" sz="2000" dirty="0" smtClean="0">
                <a:sym typeface="+mn-ea"/>
              </a:rPr>
              <a:t>Syntax :     format(value, “format_specifier”)</a:t>
            </a:r>
            <a:endParaRPr lang="en-US" sz="2000" dirty="0" smtClean="0">
              <a:sym typeface="+mn-ea"/>
            </a:endParaRPr>
          </a:p>
          <a:p>
            <a:endParaRPr lang="en-US" sz="2000" dirty="0" smtClean="0">
              <a:sym typeface="+mn-ea"/>
            </a:endParaRPr>
          </a:p>
          <a:p>
            <a:r>
              <a:rPr lang="en-US" sz="2000" dirty="0" smtClean="0">
                <a:sym typeface="+mn-ea"/>
              </a:rPr>
              <a:t>Examples :</a:t>
            </a:r>
            <a:endParaRPr lang="en-US" sz="2000" dirty="0" smtClean="0">
              <a:sym typeface="+mn-ea"/>
            </a:endParaRPr>
          </a:p>
          <a:p>
            <a:endParaRPr lang="en-US" sz="2000" dirty="0" smtClean="0">
              <a:sym typeface="+mn-ea"/>
            </a:endParaRPr>
          </a:p>
          <a:p>
            <a:r>
              <a:rPr lang="en-US" sz="2000" dirty="0" smtClean="0">
                <a:sym typeface="+mn-ea"/>
              </a:rPr>
              <a:t>&gt;&gt;&gt; txt = "My name is {fname}, I'm {age} years old.".format(fname = "Dolly", age = 2)</a:t>
            </a:r>
            <a:endParaRPr lang="en-US" sz="2000" dirty="0" smtClean="0">
              <a:sym typeface="+mn-ea"/>
            </a:endParaRPr>
          </a:p>
          <a:p>
            <a:r>
              <a:rPr lang="en-US" sz="2000" dirty="0" smtClean="0">
                <a:sym typeface="+mn-ea"/>
              </a:rPr>
              <a:t>&gt;&gt;&gt; txt</a:t>
            </a:r>
            <a:endParaRPr lang="en-US" sz="2000" dirty="0" smtClean="0">
              <a:sym typeface="+mn-ea"/>
            </a:endParaRPr>
          </a:p>
          <a:p>
            <a:r>
              <a:rPr lang="en-US" sz="2000" dirty="0" smtClean="0">
                <a:sym typeface="+mn-ea"/>
              </a:rPr>
              <a:t>"My name is Dolly, I'm 2 years old."</a:t>
            </a:r>
            <a:endParaRPr lang="en-US" sz="2000" dirty="0" smtClean="0">
              <a:sym typeface="+mn-ea"/>
            </a:endParaRPr>
          </a:p>
          <a:p>
            <a:r>
              <a:rPr lang="en-US" sz="2000" dirty="0" smtClean="0">
                <a:sym typeface="+mn-ea"/>
              </a:rPr>
              <a:t>&gt;&gt;&gt; </a:t>
            </a:r>
            <a:endParaRPr lang="en-US" sz="2000" dirty="0" smtClean="0">
              <a:sym typeface="+mn-ea"/>
            </a:endParaRPr>
          </a:p>
          <a:p>
            <a:endParaRPr lang="en-US" sz="2000" dirty="0" smtClean="0">
              <a:sym typeface="+mn-ea"/>
            </a:endParaRPr>
          </a:p>
          <a:p>
            <a:r>
              <a:rPr lang="en-US" sz="2000" dirty="0" smtClean="0">
                <a:sym typeface="+mn-ea"/>
              </a:rPr>
              <a:t>&gt;&gt;&gt; txt = "My name is {0}, I'm {1} years old.".format("Dolly",2)</a:t>
            </a:r>
            <a:endParaRPr lang="en-US" sz="2000" dirty="0" smtClean="0">
              <a:sym typeface="+mn-ea"/>
            </a:endParaRPr>
          </a:p>
          <a:p>
            <a:r>
              <a:rPr lang="en-US" sz="2000" dirty="0" smtClean="0">
                <a:sym typeface="+mn-ea"/>
              </a:rPr>
              <a:t>&gt;&gt;&gt; txt</a:t>
            </a:r>
            <a:endParaRPr lang="en-US" sz="2000" dirty="0" smtClean="0">
              <a:sym typeface="+mn-ea"/>
            </a:endParaRPr>
          </a:p>
          <a:p>
            <a:r>
              <a:rPr lang="en-US" sz="2000" dirty="0" smtClean="0">
                <a:sym typeface="+mn-ea"/>
              </a:rPr>
              <a:t>"My name is Dolly, I'm 2 years old."</a:t>
            </a:r>
            <a:endParaRPr lang="en-US" sz="2000" dirty="0" smtClean="0">
              <a:sym typeface="+mn-ea"/>
            </a:endParaRPr>
          </a:p>
          <a:p>
            <a:r>
              <a:rPr lang="en-US" sz="2000" dirty="0" smtClean="0">
                <a:sym typeface="+mn-ea"/>
              </a:rPr>
              <a:t>&gt;&gt;&gt;</a:t>
            </a:r>
            <a:endParaRPr lang="en-US" sz="2000" dirty="0" smtClean="0">
              <a:sym typeface="+mn-ea"/>
            </a:endParaRPr>
          </a:p>
          <a:p>
            <a:endParaRPr lang="en-US" sz="2000" dirty="0" smtClean="0">
              <a:sym typeface="+mn-ea"/>
            </a:endParaRPr>
          </a:p>
          <a:p>
            <a:r>
              <a:rPr lang="en-US" sz="2000" dirty="0" smtClean="0">
                <a:sym typeface="+mn-ea"/>
              </a:rPr>
              <a:t>&gt;&gt;&gt; txt = "My name is {}, I'm {} years old.".format("Dolly",2)</a:t>
            </a:r>
            <a:endParaRPr lang="en-US" sz="2000" dirty="0" smtClean="0">
              <a:sym typeface="+mn-ea"/>
            </a:endParaRPr>
          </a:p>
          <a:p>
            <a:r>
              <a:rPr lang="en-US" sz="2000" dirty="0" smtClean="0">
                <a:sym typeface="+mn-ea"/>
              </a:rPr>
              <a:t>&gt;&gt;&gt; txt</a:t>
            </a:r>
            <a:endParaRPr lang="en-US" sz="2000" dirty="0" smtClean="0">
              <a:sym typeface="+mn-ea"/>
            </a:endParaRPr>
          </a:p>
          <a:p>
            <a:r>
              <a:rPr lang="en-US" sz="2000" dirty="0" smtClean="0">
                <a:sym typeface="+mn-ea"/>
              </a:rPr>
              <a:t>"My name is Dolly, I'm 2 years old."</a:t>
            </a:r>
            <a:endParaRPr lang="en-US" sz="2000" dirty="0" smtClean="0">
              <a:sym typeface="+mn-ea"/>
            </a:endParaRPr>
          </a:p>
          <a:p>
            <a:r>
              <a:rPr lang="en-US" sz="2000" dirty="0" smtClean="0">
                <a:sym typeface="+mn-ea"/>
              </a:rPr>
              <a:t>&gt;&gt;&gt; </a:t>
            </a:r>
            <a:endParaRPr lang="en-US" sz="2000" dirty="0" smtClean="0">
              <a:sym typeface="+mn-ea"/>
            </a:endParaRPr>
          </a:p>
          <a:p>
            <a:endParaRPr lang="en-US" sz="2000" dirty="0" smtClean="0"/>
          </a:p>
          <a:p>
            <a:r>
              <a:rPr lang="en-US" sz="2000" dirty="0" smtClean="0"/>
              <a:t>	</a:t>
            </a:r>
            <a:endParaRPr lang="en-US" sz="2000"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8"/>
            <a:ext cx="1983105"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8. Datatypes</a:t>
            </a:r>
            <a:endParaRPr lang="en-US" sz="2800" dirty="0">
              <a:gradFill>
                <a:gsLst>
                  <a:gs pos="21000">
                    <a:srgbClr val="53575C"/>
                  </a:gs>
                  <a:gs pos="88000">
                    <a:srgbClr val="C5C7CA"/>
                  </a:gs>
                </a:gsLst>
                <a:lin ang="5400000"/>
              </a:gradFill>
              <a:effectLst/>
              <a:cs typeface="Times New Roman" panose="02020603050405020304" pitchFamily="18" charset="0"/>
            </a:endParaRPr>
          </a:p>
        </p:txBody>
      </p:sp>
      <p:sp>
        <p:nvSpPr>
          <p:cNvPr id="11" name="TextBox 10"/>
          <p:cNvSpPr txBox="1"/>
          <p:nvPr/>
        </p:nvSpPr>
        <p:spPr>
          <a:xfrm>
            <a:off x="358775" y="784225"/>
            <a:ext cx="11210925" cy="5015865"/>
          </a:xfrm>
          <a:prstGeom prst="rect">
            <a:avLst/>
          </a:prstGeom>
          <a:noFill/>
        </p:spPr>
        <p:txBody>
          <a:bodyPr wrap="square" rtlCol="0">
            <a:spAutoFit/>
          </a:bodyPr>
          <a:lstStyle/>
          <a:p>
            <a:pPr algn="l"/>
            <a:r>
              <a:rPr lang="en-US" sz="2000" dirty="0"/>
              <a:t>Python is an object-orientated language, and as such it uses classes to </a:t>
            </a:r>
            <a:r>
              <a:rPr lang="en-US" sz="2000" dirty="0" smtClean="0"/>
              <a:t>define data </a:t>
            </a:r>
            <a:r>
              <a:rPr lang="en-US" sz="2000" dirty="0"/>
              <a:t>types, including its primitive types.</a:t>
            </a:r>
            <a:endParaRPr lang="en-US" sz="2000" dirty="0"/>
          </a:p>
          <a:p>
            <a:pPr algn="l"/>
            <a:r>
              <a:rPr lang="en-US" sz="2000" dirty="0">
                <a:sym typeface="+mn-ea"/>
              </a:rPr>
              <a:t>Every element in a Python program is an object of a class.</a:t>
            </a:r>
            <a:endParaRPr lang="en-US" sz="2000" dirty="0">
              <a:sym typeface="+mn-ea"/>
            </a:endParaRPr>
          </a:p>
          <a:p>
            <a:pPr algn="l"/>
            <a:r>
              <a:rPr lang="en-US" sz="2000" dirty="0">
                <a:sym typeface="+mn-ea"/>
              </a:rPr>
              <a:t>A number, string, list, dictionary, etc. used in a program is an object of a </a:t>
            </a:r>
            <a:r>
              <a:rPr lang="en-US" sz="2000" dirty="0" smtClean="0">
                <a:sym typeface="+mn-ea"/>
              </a:rPr>
              <a:t>corresponding </a:t>
            </a:r>
            <a:r>
              <a:rPr lang="en-US" sz="2000" dirty="0">
                <a:sym typeface="+mn-ea"/>
              </a:rPr>
              <a:t>built-in class. </a:t>
            </a:r>
            <a:endParaRPr lang="en-US" sz="2000" dirty="0">
              <a:sym typeface="+mn-ea"/>
            </a:endParaRPr>
          </a:p>
          <a:p>
            <a:pPr algn="l"/>
            <a:endParaRPr lang="en-US" sz="2000" dirty="0">
              <a:sym typeface="+mn-ea"/>
            </a:endParaRPr>
          </a:p>
          <a:p>
            <a:pPr algn="l"/>
            <a:r>
              <a:rPr lang="en-US" sz="2000" dirty="0">
                <a:sym typeface="+mn-ea"/>
              </a:rPr>
              <a:t>Examples:</a:t>
            </a:r>
            <a:endParaRPr lang="en-US" sz="2000" dirty="0">
              <a:sym typeface="+mn-ea"/>
            </a:endParaRPr>
          </a:p>
          <a:p>
            <a:pPr algn="l"/>
            <a:endParaRPr lang="en-US" sz="2000" dirty="0">
              <a:sym typeface="+mn-ea"/>
            </a:endParaRPr>
          </a:p>
          <a:p>
            <a:pPr algn="l"/>
            <a:r>
              <a:rPr lang="en-US" sz="2000" dirty="0">
                <a:sym typeface="+mn-ea"/>
              </a:rPr>
              <a:t>	a = 10		# The variable ‘a’ is an object of class ‘integer’</a:t>
            </a:r>
            <a:endParaRPr lang="en-US" sz="2000" dirty="0">
              <a:sym typeface="+mn-ea"/>
            </a:endParaRPr>
          </a:p>
          <a:p>
            <a:pPr algn="l"/>
            <a:r>
              <a:rPr lang="en-US" sz="2000" dirty="0">
                <a:sym typeface="+mn-ea"/>
              </a:rPr>
              <a:t>	str = “Python”	# str is an object of class ‘string’ </a:t>
            </a:r>
            <a:endParaRPr lang="en-US" sz="2000" dirty="0">
              <a:sym typeface="+mn-ea"/>
            </a:endParaRPr>
          </a:p>
          <a:p>
            <a:pPr algn="l"/>
            <a:r>
              <a:rPr lang="en-US" sz="2000" dirty="0">
                <a:sym typeface="+mn-ea"/>
              </a:rPr>
              <a:t>	value =10.20	# value is an object of class ‘float’</a:t>
            </a:r>
            <a:endParaRPr lang="en-US" sz="2000" dirty="0">
              <a:sym typeface="+mn-ea"/>
            </a:endParaRPr>
          </a:p>
          <a:p>
            <a:pPr algn="l"/>
            <a:r>
              <a:rPr lang="en-US" sz="2000" dirty="0">
                <a:sym typeface="+mn-ea"/>
              </a:rPr>
              <a:t>	comp = 2+j8	# comp is an object of class ‘complex’</a:t>
            </a:r>
            <a:endParaRPr lang="en-US" sz="2000" dirty="0">
              <a:sym typeface="+mn-ea"/>
            </a:endParaRPr>
          </a:p>
          <a:p>
            <a:pPr algn="l"/>
            <a:endParaRPr lang="en-US" sz="2000" dirty="0">
              <a:sym typeface="+mn-ea"/>
            </a:endParaRPr>
          </a:p>
          <a:p>
            <a:pPr algn="l"/>
            <a:r>
              <a:rPr lang="en-US" sz="2000" dirty="0">
                <a:sym typeface="+mn-ea"/>
              </a:rPr>
              <a:t>	b = 10		# b is an object that points to the same memory location as a</a:t>
            </a:r>
            <a:endParaRPr lang="en-US" sz="2000" dirty="0">
              <a:sym typeface="+mn-ea"/>
            </a:endParaRPr>
          </a:p>
          <a:p>
            <a:pPr algn="l"/>
            <a:r>
              <a:rPr lang="en-US" sz="2000" dirty="0">
                <a:sym typeface="+mn-ea"/>
              </a:rPr>
              <a:t>			# a and b are different object of the same class ‘integer’</a:t>
            </a:r>
            <a:endParaRPr lang="en-US" sz="2000" dirty="0">
              <a:sym typeface="+mn-ea"/>
            </a:endParaRPr>
          </a:p>
          <a:p>
            <a:pPr algn="l"/>
            <a:r>
              <a:rPr lang="en-US" sz="2000" dirty="0">
                <a:sym typeface="+mn-ea"/>
              </a:rPr>
              <a:t>	a = “Python”	# a now becomes an object of ‘string’ class and points to the same memory</a:t>
            </a:r>
            <a:endParaRPr lang="en-US" sz="2000" dirty="0">
              <a:sym typeface="+mn-ea"/>
            </a:endParaRPr>
          </a:p>
          <a:p>
            <a:pPr algn="l"/>
            <a:r>
              <a:rPr lang="en-US" sz="2000" dirty="0">
                <a:sym typeface="+mn-ea"/>
              </a:rPr>
              <a:t>			    location that str variable points to.</a:t>
            </a:r>
            <a:endParaRPr lang="en-US" sz="2000" dirty="0">
              <a:sym typeface="+mn-ea"/>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2324100" cy="460375"/>
          </a:xfrm>
          <a:prstGeom prst="rect">
            <a:avLst/>
          </a:prstGeom>
          <a:noFill/>
        </p:spPr>
        <p:txBody>
          <a:bodyPr wrap="none" rtlCol="0" anchor="t">
            <a:spAutoFit/>
            <a:scene3d>
              <a:camera prst="orthographicFront"/>
              <a:lightRig rig="threePt" dir="t"/>
            </a:scene3d>
          </a:bodyPr>
          <a:lstStyle/>
          <a:p>
            <a:pPr lvl="0" algn="l">
              <a:buClrTx/>
              <a:buSzTx/>
              <a:buFontTx/>
            </a:pPr>
            <a:r>
              <a:rPr lang="en-US" sz="2800" dirty="0">
                <a:gradFill>
                  <a:gsLst>
                    <a:gs pos="21000">
                      <a:srgbClr val="53575C"/>
                    </a:gs>
                    <a:gs pos="88000">
                      <a:srgbClr val="C5C7CA"/>
                    </a:gs>
                  </a:gsLst>
                  <a:lin ang="5400000"/>
                </a:gradFill>
                <a:effectLst/>
                <a:cs typeface="Times New Roman" panose="02020603050405020304" pitchFamily="18" charset="0"/>
                <a:sym typeface="+mn-ea"/>
              </a:rPr>
              <a:t>9. type() function</a:t>
            </a:r>
            <a:endParaRPr lang="en-US" sz="2800" dirty="0">
              <a:gradFill>
                <a:gsLst>
                  <a:gs pos="21000">
                    <a:srgbClr val="53575C"/>
                  </a:gs>
                  <a:gs pos="88000">
                    <a:srgbClr val="C5C7CA"/>
                  </a:gs>
                </a:gsLst>
                <a:lin ang="5400000"/>
              </a:gradFill>
              <a:effectLst/>
              <a:cs typeface="Times New Roman" panose="02020603050405020304" pitchFamily="18" charset="0"/>
              <a:sym typeface="+mn-ea"/>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516255" y="734060"/>
            <a:ext cx="6483985" cy="1198880"/>
          </a:xfrm>
          <a:prstGeom prst="rect">
            <a:avLst/>
          </a:prstGeom>
          <a:noFill/>
        </p:spPr>
        <p:txBody>
          <a:bodyPr wrap="none" rtlCol="0" anchor="t">
            <a:spAutoFit/>
          </a:bodyPr>
          <a:p>
            <a:pPr algn="l"/>
            <a:r>
              <a:rPr lang="en-US" dirty="0">
                <a:sym typeface="+mn-ea"/>
              </a:rPr>
              <a:t>In Python, the data type is set when you assign a value to a </a:t>
            </a:r>
            <a:r>
              <a:rPr lang="en-US" dirty="0" smtClean="0">
                <a:sym typeface="+mn-ea"/>
              </a:rPr>
              <a:t>variable.</a:t>
            </a:r>
            <a:endParaRPr lang="en-US" dirty="0" smtClean="0">
              <a:sym typeface="+mn-ea"/>
            </a:endParaRPr>
          </a:p>
          <a:p>
            <a:pPr algn="l"/>
            <a:endParaRPr lang="en-US"/>
          </a:p>
          <a:p>
            <a:pPr algn="l"/>
            <a:r>
              <a:rPr lang="en-US"/>
              <a:t>type() function is used to get the data type of the variable.</a:t>
            </a:r>
            <a:endParaRPr lang="en-US"/>
          </a:p>
          <a:p>
            <a:pPr algn="l"/>
            <a:r>
              <a:rPr lang="en-US"/>
              <a:t>(i.e., it returns the the class to which that variable is object of)</a:t>
            </a:r>
            <a:endParaRPr lang="en-US"/>
          </a:p>
        </p:txBody>
      </p:sp>
      <p:sp>
        <p:nvSpPr>
          <p:cNvPr id="5" name="Text Box 4"/>
          <p:cNvSpPr txBox="1"/>
          <p:nvPr/>
        </p:nvSpPr>
        <p:spPr>
          <a:xfrm>
            <a:off x="736600" y="2424430"/>
            <a:ext cx="2540000" cy="3476625"/>
          </a:xfrm>
          <a:prstGeom prst="rect">
            <a:avLst/>
          </a:prstGeom>
          <a:noFill/>
        </p:spPr>
        <p:txBody>
          <a:bodyPr wrap="square" rtlCol="0" anchor="t">
            <a:spAutoFit/>
          </a:bodyPr>
          <a:p>
            <a:pPr algn="l"/>
            <a:r>
              <a:rPr lang="en-US" sz="2000">
                <a:sym typeface="+mn-ea"/>
              </a:rPr>
              <a:t>Examples : </a:t>
            </a:r>
            <a:endParaRPr lang="en-US" sz="2000"/>
          </a:p>
          <a:p>
            <a:pPr algn="l"/>
            <a:endParaRPr lang="en-US" sz="2000"/>
          </a:p>
          <a:p>
            <a:pPr algn="l"/>
            <a:r>
              <a:rPr lang="en-US" sz="2000">
                <a:sym typeface="+mn-ea"/>
              </a:rPr>
              <a:t>&gt;&gt;&gt; a = 10</a:t>
            </a:r>
            <a:endParaRPr lang="en-US" sz="2000"/>
          </a:p>
          <a:p>
            <a:pPr algn="l"/>
            <a:r>
              <a:rPr lang="en-US" sz="2000">
                <a:sym typeface="+mn-ea"/>
              </a:rPr>
              <a:t>&gt;&gt;&gt; type(a)</a:t>
            </a:r>
            <a:endParaRPr lang="en-US" sz="2000"/>
          </a:p>
          <a:p>
            <a:pPr algn="l"/>
            <a:r>
              <a:rPr lang="en-US" sz="2000">
                <a:sym typeface="+mn-ea"/>
              </a:rPr>
              <a:t>&lt;class 'int'&gt;</a:t>
            </a:r>
            <a:endParaRPr lang="en-US" sz="2000"/>
          </a:p>
          <a:p>
            <a:pPr algn="l"/>
            <a:r>
              <a:rPr lang="en-US" sz="2000">
                <a:sym typeface="+mn-ea"/>
              </a:rPr>
              <a:t>&gt;&gt;&gt;</a:t>
            </a:r>
            <a:endParaRPr lang="en-US" sz="2000"/>
          </a:p>
          <a:p>
            <a:pPr algn="l"/>
            <a:r>
              <a:rPr lang="en-US" sz="2000">
                <a:sym typeface="+mn-ea"/>
              </a:rPr>
              <a:t>&gt;&gt;&gt; str = "Python"</a:t>
            </a:r>
            <a:endParaRPr lang="en-US" sz="2000"/>
          </a:p>
          <a:p>
            <a:pPr algn="l"/>
            <a:r>
              <a:rPr lang="en-US" sz="2000">
                <a:sym typeface="+mn-ea"/>
              </a:rPr>
              <a:t>&gt;&gt;&gt; type(str)</a:t>
            </a:r>
            <a:endParaRPr lang="en-US" sz="2000"/>
          </a:p>
          <a:p>
            <a:pPr algn="l"/>
            <a:r>
              <a:rPr lang="en-US" sz="2000">
                <a:sym typeface="+mn-ea"/>
              </a:rPr>
              <a:t>&lt;class 'str'&gt;</a:t>
            </a:r>
            <a:endParaRPr lang="en-US" sz="2000"/>
          </a:p>
          <a:p>
            <a:pPr algn="l"/>
            <a:r>
              <a:rPr lang="en-US" sz="2000">
                <a:sym typeface="+mn-ea"/>
              </a:rPr>
              <a:t>&gt;&gt;&gt;</a:t>
            </a:r>
            <a:endParaRPr lang="en-US" sz="2000"/>
          </a:p>
          <a:p>
            <a:pPr algn="l"/>
            <a:endParaRPr lang="en-US" sz="2000">
              <a:sym typeface="+mn-ea"/>
            </a:endParaRPr>
          </a:p>
        </p:txBody>
      </p:sp>
      <p:sp>
        <p:nvSpPr>
          <p:cNvPr id="9" name="Text Box 8"/>
          <p:cNvSpPr txBox="1"/>
          <p:nvPr/>
        </p:nvSpPr>
        <p:spPr>
          <a:xfrm>
            <a:off x="4114165" y="3025775"/>
            <a:ext cx="7561580" cy="3476625"/>
          </a:xfrm>
          <a:prstGeom prst="rect">
            <a:avLst/>
          </a:prstGeom>
          <a:noFill/>
        </p:spPr>
        <p:txBody>
          <a:bodyPr wrap="square" rtlCol="0" anchor="t">
            <a:spAutoFit/>
          </a:bodyPr>
          <a:p>
            <a:pPr algn="l"/>
            <a:r>
              <a:rPr lang="en-US" sz="2000">
                <a:sym typeface="+mn-ea"/>
              </a:rPr>
              <a:t>&gt;&gt;&gt; value = 10.20</a:t>
            </a:r>
            <a:endParaRPr lang="en-US" sz="2000"/>
          </a:p>
          <a:p>
            <a:pPr algn="l"/>
            <a:r>
              <a:rPr lang="en-US" sz="2000">
                <a:sym typeface="+mn-ea"/>
              </a:rPr>
              <a:t>&gt;&gt;&gt; type(value)</a:t>
            </a:r>
            <a:endParaRPr lang="en-US" sz="2000"/>
          </a:p>
          <a:p>
            <a:pPr algn="l"/>
            <a:r>
              <a:rPr lang="en-US" sz="2000">
                <a:sym typeface="+mn-ea"/>
              </a:rPr>
              <a:t>&lt;class 'float'&gt;</a:t>
            </a:r>
            <a:endParaRPr lang="en-US" sz="2000"/>
          </a:p>
          <a:p>
            <a:pPr algn="l"/>
            <a:r>
              <a:rPr lang="en-US" sz="2000">
                <a:sym typeface="+mn-ea"/>
              </a:rPr>
              <a:t>&gt;&gt;&gt; </a:t>
            </a:r>
            <a:endParaRPr lang="en-US" sz="2000"/>
          </a:p>
          <a:p>
            <a:pPr algn="l"/>
            <a:r>
              <a:rPr lang="en-US" sz="2000">
                <a:sym typeface="+mn-ea"/>
              </a:rPr>
              <a:t>&gt;&gt;&gt; comp = complex(2,8)     # complex() function is used to generate                     </a:t>
            </a:r>
            <a:endParaRPr lang="en-US" sz="2000">
              <a:sym typeface="+mn-ea"/>
            </a:endParaRPr>
          </a:p>
          <a:p>
            <a:pPr algn="l"/>
            <a:r>
              <a:rPr lang="en-US" sz="2000">
                <a:sym typeface="+mn-ea"/>
              </a:rPr>
              <a:t>                                                      complex numbers </a:t>
            </a:r>
            <a:endParaRPr lang="en-US" sz="2000">
              <a:sym typeface="+mn-ea"/>
            </a:endParaRPr>
          </a:p>
          <a:p>
            <a:pPr algn="l"/>
            <a:r>
              <a:rPr lang="en-US" sz="2000">
                <a:sym typeface="+mn-ea"/>
              </a:rPr>
              <a:t>&gt;&gt;&gt; print(comp)</a:t>
            </a:r>
            <a:endParaRPr lang="en-US" sz="2000"/>
          </a:p>
          <a:p>
            <a:pPr algn="l"/>
            <a:r>
              <a:rPr lang="en-US" sz="2000">
                <a:sym typeface="+mn-ea"/>
              </a:rPr>
              <a:t>(2+8j)</a:t>
            </a:r>
            <a:endParaRPr lang="en-US" sz="2000"/>
          </a:p>
          <a:p>
            <a:pPr algn="l"/>
            <a:r>
              <a:rPr lang="en-US" sz="2000">
                <a:sym typeface="+mn-ea"/>
              </a:rPr>
              <a:t>&gt;&gt;&gt; type(comp)</a:t>
            </a:r>
            <a:endParaRPr lang="en-US" sz="2000"/>
          </a:p>
          <a:p>
            <a:pPr algn="l"/>
            <a:r>
              <a:rPr lang="en-US" sz="2000">
                <a:sym typeface="+mn-ea"/>
              </a:rPr>
              <a:t>&lt;class 'complex'&gt;</a:t>
            </a:r>
            <a:endParaRPr lang="en-US" sz="2000"/>
          </a:p>
          <a:p>
            <a:pPr algn="l"/>
            <a:r>
              <a:rPr lang="en-US" sz="2000">
                <a:sym typeface="+mn-ea"/>
              </a:rPr>
              <a:t>&gt;&gt;&gt; </a:t>
            </a:r>
            <a:endParaRPr lang="en-US" sz="2000">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TextBox 7"/>
          <p:cNvSpPr txBox="1"/>
          <p:nvPr/>
        </p:nvSpPr>
        <p:spPr>
          <a:xfrm>
            <a:off x="-256" y="-113"/>
            <a:ext cx="1725930" cy="460375"/>
          </a:xfrm>
          <a:prstGeom prst="rect">
            <a:avLst/>
          </a:prstGeom>
          <a:noFill/>
        </p:spPr>
        <p:txBody>
          <a:bodyPr wrap="none" rtlCol="0" anchor="t">
            <a:spAutoFit/>
            <a:scene3d>
              <a:camera prst="orthographicFront"/>
              <a:lightRig rig="threePt" dir="t"/>
            </a:scene3d>
          </a:bodyPr>
          <a:lstStyle/>
          <a:p>
            <a:pPr lvl="0" algn="l">
              <a:buClrTx/>
              <a:buSzTx/>
              <a:buFontTx/>
            </a:pPr>
            <a:r>
              <a:rPr lang="en-US" sz="2800" dirty="0">
                <a:gradFill>
                  <a:gsLst>
                    <a:gs pos="21000">
                      <a:srgbClr val="53575C"/>
                    </a:gs>
                    <a:gs pos="88000">
                      <a:srgbClr val="C5C7CA"/>
                    </a:gs>
                  </a:gsLst>
                  <a:lin ang="5400000"/>
                </a:gradFill>
                <a:effectLst/>
                <a:cs typeface="Times New Roman" panose="02020603050405020304" pitchFamily="18" charset="0"/>
                <a:sym typeface="+mn-ea"/>
              </a:rPr>
              <a:t>T</a:t>
            </a:r>
            <a:r>
              <a:rPr lang="en-US" sz="2800" dirty="0">
                <a:gradFill>
                  <a:gsLst>
                    <a:gs pos="21000">
                      <a:srgbClr val="53575C"/>
                    </a:gs>
                    <a:gs pos="88000">
                      <a:srgbClr val="C5C7CA"/>
                    </a:gs>
                  </a:gsLst>
                  <a:lin ang="5400000"/>
                </a:gradFill>
                <a:effectLst/>
                <a:cs typeface="Times New Roman" panose="02020603050405020304" pitchFamily="18" charset="0"/>
                <a:sym typeface="+mn-ea"/>
              </a:rPr>
              <a:t>ypecasting:</a:t>
            </a:r>
            <a:endParaRPr lang="en-US" sz="2800" dirty="0">
              <a:gradFill>
                <a:gsLst>
                  <a:gs pos="21000">
                    <a:srgbClr val="53575C"/>
                  </a:gs>
                  <a:gs pos="88000">
                    <a:srgbClr val="C5C7CA"/>
                  </a:gs>
                </a:gsLst>
                <a:lin ang="5400000"/>
              </a:gradFill>
              <a:effectLst/>
              <a:cs typeface="Times New Roman" panose="02020603050405020304" pitchFamily="18" charset="0"/>
              <a:sym typeface="+mn-ea"/>
            </a:endParaRPr>
          </a:p>
        </p:txBody>
      </p:sp>
      <p:sp>
        <p:nvSpPr>
          <p:cNvPr id="6" name="Text Box 5"/>
          <p:cNvSpPr txBox="1"/>
          <p:nvPr/>
        </p:nvSpPr>
        <p:spPr>
          <a:xfrm>
            <a:off x="5952490" y="3488055"/>
            <a:ext cx="1630680" cy="2553335"/>
          </a:xfrm>
          <a:prstGeom prst="rect">
            <a:avLst/>
          </a:prstGeom>
          <a:noFill/>
        </p:spPr>
        <p:txBody>
          <a:bodyPr wrap="square" rtlCol="0" anchor="t">
            <a:spAutoFit/>
          </a:bodyPr>
          <a:p>
            <a:pPr algn="l"/>
            <a:r>
              <a:rPr lang="en-US" sz="2000" dirty="0">
                <a:sym typeface="+mn-ea"/>
              </a:rPr>
              <a:t>&gt;&gt;&gt; a =10</a:t>
            </a:r>
            <a:endParaRPr lang="en-US" sz="2000" dirty="0"/>
          </a:p>
          <a:p>
            <a:pPr algn="l"/>
            <a:r>
              <a:rPr lang="en-US" sz="2000" dirty="0">
                <a:sym typeface="+mn-ea"/>
              </a:rPr>
              <a:t>&gt;&gt;&gt; float(a)</a:t>
            </a:r>
            <a:endParaRPr lang="en-US" sz="2000" dirty="0"/>
          </a:p>
          <a:p>
            <a:pPr algn="l"/>
            <a:r>
              <a:rPr lang="en-US" sz="2000" dirty="0">
                <a:sym typeface="+mn-ea"/>
              </a:rPr>
              <a:t>10.0</a:t>
            </a:r>
            <a:endParaRPr lang="en-US" sz="2000" dirty="0">
              <a:sym typeface="+mn-ea"/>
            </a:endParaRPr>
          </a:p>
          <a:p>
            <a:pPr algn="l"/>
            <a:endParaRPr lang="en-US" sz="2000" dirty="0"/>
          </a:p>
          <a:p>
            <a:pPr algn="l"/>
            <a:r>
              <a:rPr lang="en-US" sz="2000" dirty="0">
                <a:sym typeface="+mn-ea"/>
              </a:rPr>
              <a:t>&gt;&gt;&gt; b = 10.5</a:t>
            </a:r>
            <a:endParaRPr lang="en-US" sz="2000" dirty="0"/>
          </a:p>
          <a:p>
            <a:pPr algn="l"/>
            <a:r>
              <a:rPr lang="en-US" sz="2000" dirty="0">
                <a:sym typeface="+mn-ea"/>
              </a:rPr>
              <a:t>&gt;&gt;&gt; int(b)</a:t>
            </a:r>
            <a:endParaRPr lang="en-US" sz="2000" dirty="0"/>
          </a:p>
          <a:p>
            <a:pPr algn="l"/>
            <a:r>
              <a:rPr lang="en-US" sz="2000" dirty="0">
                <a:sym typeface="+mn-ea"/>
              </a:rPr>
              <a:t>10</a:t>
            </a:r>
            <a:endParaRPr lang="en-US" sz="2000" dirty="0"/>
          </a:p>
          <a:p>
            <a:pPr algn="l"/>
            <a:r>
              <a:rPr lang="en-US" sz="2000" dirty="0">
                <a:sym typeface="+mn-ea"/>
              </a:rPr>
              <a:t>&gt;&gt;&gt; </a:t>
            </a:r>
            <a:endParaRPr lang="en-US" sz="2000" dirty="0">
              <a:sym typeface="+mn-ea"/>
            </a:endParaRPr>
          </a:p>
        </p:txBody>
      </p:sp>
      <p:sp>
        <p:nvSpPr>
          <p:cNvPr id="7" name="Text Box 6"/>
          <p:cNvSpPr txBox="1"/>
          <p:nvPr/>
        </p:nvSpPr>
        <p:spPr>
          <a:xfrm>
            <a:off x="8089265" y="3488055"/>
            <a:ext cx="2540000" cy="2861310"/>
          </a:xfrm>
          <a:prstGeom prst="rect">
            <a:avLst/>
          </a:prstGeom>
          <a:noFill/>
        </p:spPr>
        <p:txBody>
          <a:bodyPr wrap="square" rtlCol="0" anchor="t">
            <a:spAutoFit/>
          </a:bodyPr>
          <a:p>
            <a:r>
              <a:rPr lang="en-US" sz="2000"/>
              <a:t>&gt;&gt;&gt; int("Python")</a:t>
            </a:r>
            <a:endParaRPr lang="en-US" sz="2000"/>
          </a:p>
          <a:p>
            <a:r>
              <a:rPr lang="en-US" sz="2000"/>
              <a:t>gives </a:t>
            </a:r>
            <a:r>
              <a:rPr lang="en-US" sz="2000">
                <a:solidFill>
                  <a:srgbClr val="FF0000"/>
                </a:solidFill>
              </a:rPr>
              <a:t>Value Error</a:t>
            </a:r>
            <a:endParaRPr lang="en-US" sz="2000">
              <a:solidFill>
                <a:srgbClr val="FF0000"/>
              </a:solidFill>
            </a:endParaRPr>
          </a:p>
          <a:p>
            <a:endParaRPr lang="en-US" sz="2000">
              <a:solidFill>
                <a:srgbClr val="FF0000"/>
              </a:solidFill>
            </a:endParaRPr>
          </a:p>
          <a:p>
            <a:r>
              <a:rPr lang="en-US" sz="2000">
                <a:solidFill>
                  <a:schemeClr val="tx1"/>
                </a:solidFill>
              </a:rPr>
              <a:t>&gt;&gt;&gt; comp = complex(2,8)</a:t>
            </a:r>
            <a:endParaRPr lang="en-US" sz="2000">
              <a:solidFill>
                <a:schemeClr val="tx1"/>
              </a:solidFill>
            </a:endParaRPr>
          </a:p>
          <a:p>
            <a:r>
              <a:rPr lang="en-US" sz="2000">
                <a:solidFill>
                  <a:schemeClr val="tx1"/>
                </a:solidFill>
              </a:rPr>
              <a:t>&gt;&gt;&gt; print(comp)</a:t>
            </a:r>
            <a:endParaRPr lang="en-US" sz="2000">
              <a:solidFill>
                <a:schemeClr val="tx1"/>
              </a:solidFill>
            </a:endParaRPr>
          </a:p>
          <a:p>
            <a:r>
              <a:rPr lang="en-US" sz="2000">
                <a:solidFill>
                  <a:schemeClr val="tx1"/>
                </a:solidFill>
              </a:rPr>
              <a:t>(2+8j)</a:t>
            </a:r>
            <a:endParaRPr lang="en-US" sz="2000">
              <a:solidFill>
                <a:schemeClr val="tx1"/>
              </a:solidFill>
            </a:endParaRPr>
          </a:p>
          <a:p>
            <a:r>
              <a:rPr lang="en-US" sz="2000">
                <a:solidFill>
                  <a:schemeClr val="tx1"/>
                </a:solidFill>
              </a:rPr>
              <a:t>&gt;&gt;&gt; int(comp)</a:t>
            </a:r>
            <a:endParaRPr lang="en-US" sz="2000">
              <a:solidFill>
                <a:schemeClr val="tx1"/>
              </a:solidFill>
            </a:endParaRPr>
          </a:p>
          <a:p>
            <a:r>
              <a:rPr lang="en-US" sz="2000">
                <a:solidFill>
                  <a:schemeClr val="tx1"/>
                </a:solidFill>
              </a:rPr>
              <a:t>gives </a:t>
            </a:r>
            <a:r>
              <a:rPr lang="en-US" sz="2000">
                <a:solidFill>
                  <a:srgbClr val="FF0000"/>
                </a:solidFill>
              </a:rPr>
              <a:t>Type Error</a:t>
            </a:r>
            <a:endParaRPr lang="en-US" sz="2000">
              <a:solidFill>
                <a:srgbClr val="FF0000"/>
              </a:solidFill>
            </a:endParaRPr>
          </a:p>
        </p:txBody>
      </p:sp>
      <p:pic>
        <p:nvPicPr>
          <p:cNvPr id="2" name="Picture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5952490" y="2736215"/>
            <a:ext cx="3971290" cy="398780"/>
          </a:xfrm>
          <a:prstGeom prst="rect">
            <a:avLst/>
          </a:prstGeom>
          <a:noFill/>
        </p:spPr>
        <p:txBody>
          <a:bodyPr wrap="none" rtlCol="0">
            <a:spAutoFit/>
          </a:bodyPr>
          <a:p>
            <a:pPr algn="l"/>
            <a:r>
              <a:rPr lang="en-US" sz="2000" dirty="0">
                <a:sym typeface="+mn-ea"/>
              </a:rPr>
              <a:t>Examples of Explicit type conversion:</a:t>
            </a:r>
            <a:endParaRPr lang="en-US" sz="2000" dirty="0">
              <a:sym typeface="+mn-ea"/>
            </a:endParaRPr>
          </a:p>
        </p:txBody>
      </p:sp>
      <p:sp>
        <p:nvSpPr>
          <p:cNvPr id="5" name="Text Box 4"/>
          <p:cNvSpPr txBox="1"/>
          <p:nvPr/>
        </p:nvSpPr>
        <p:spPr>
          <a:xfrm>
            <a:off x="429895" y="2736215"/>
            <a:ext cx="3905885" cy="3476625"/>
          </a:xfrm>
          <a:prstGeom prst="rect">
            <a:avLst/>
          </a:prstGeom>
          <a:noFill/>
        </p:spPr>
        <p:txBody>
          <a:bodyPr wrap="none" rtlCol="0">
            <a:spAutoFit/>
          </a:bodyPr>
          <a:p>
            <a:pPr algn="l"/>
            <a:r>
              <a:rPr lang="en-US" sz="2000"/>
              <a:t>Example of Implicit type conversion:</a:t>
            </a:r>
            <a:endParaRPr lang="en-US" sz="2000"/>
          </a:p>
          <a:p>
            <a:pPr algn="l"/>
            <a:endParaRPr lang="en-US" sz="2000"/>
          </a:p>
          <a:p>
            <a:pPr algn="l"/>
            <a:r>
              <a:rPr lang="en-US" sz="2000"/>
              <a:t>&gt;&gt;&gt; a = 10</a:t>
            </a:r>
            <a:endParaRPr lang="en-US" sz="2000"/>
          </a:p>
          <a:p>
            <a:pPr algn="l"/>
            <a:r>
              <a:rPr lang="en-US" sz="2000"/>
              <a:t>&gt;&gt;&gt; b = 0.5</a:t>
            </a:r>
            <a:endParaRPr lang="en-US" sz="2000"/>
          </a:p>
          <a:p>
            <a:pPr algn="l"/>
            <a:r>
              <a:rPr lang="en-US" sz="2000"/>
              <a:t>&gt;&gt;&gt; c = 0</a:t>
            </a:r>
            <a:endParaRPr lang="en-US" sz="2000"/>
          </a:p>
          <a:p>
            <a:pPr algn="l"/>
            <a:r>
              <a:rPr lang="en-US" sz="2000"/>
              <a:t>&gt;&gt;&gt; type(c)</a:t>
            </a:r>
            <a:endParaRPr lang="en-US" sz="2000"/>
          </a:p>
          <a:p>
            <a:pPr algn="l"/>
            <a:r>
              <a:rPr lang="en-US" sz="2000"/>
              <a:t>&lt;class 'int'&gt;</a:t>
            </a:r>
            <a:endParaRPr lang="en-US" sz="2000"/>
          </a:p>
          <a:p>
            <a:pPr algn="l"/>
            <a:r>
              <a:rPr lang="en-US" sz="2000"/>
              <a:t>&gt;&gt;&gt; c = a+b</a:t>
            </a:r>
            <a:endParaRPr lang="en-US" sz="2000"/>
          </a:p>
          <a:p>
            <a:pPr algn="l"/>
            <a:r>
              <a:rPr lang="en-US" sz="2000"/>
              <a:t>&gt;&gt;&gt; type(c)</a:t>
            </a:r>
            <a:endParaRPr lang="en-US" sz="2000"/>
          </a:p>
          <a:p>
            <a:pPr algn="l"/>
            <a:r>
              <a:rPr lang="en-US" sz="2000"/>
              <a:t>&lt;class 'float'&gt;</a:t>
            </a:r>
            <a:endParaRPr lang="en-US" sz="2000"/>
          </a:p>
          <a:p>
            <a:pPr algn="l"/>
            <a:r>
              <a:rPr lang="en-US" sz="2000"/>
              <a:t>&gt;&gt;&gt;</a:t>
            </a:r>
            <a:endParaRPr lang="en-US" sz="2000"/>
          </a:p>
        </p:txBody>
      </p:sp>
      <p:sp>
        <p:nvSpPr>
          <p:cNvPr id="3" name="Text Box 2"/>
          <p:cNvSpPr txBox="1"/>
          <p:nvPr/>
        </p:nvSpPr>
        <p:spPr>
          <a:xfrm>
            <a:off x="429895" y="1140460"/>
            <a:ext cx="4866640" cy="1322070"/>
          </a:xfrm>
          <a:prstGeom prst="rect">
            <a:avLst/>
          </a:prstGeom>
          <a:noFill/>
        </p:spPr>
        <p:txBody>
          <a:bodyPr wrap="square" rtlCol="0" anchor="t">
            <a:spAutoFit/>
          </a:bodyPr>
          <a:p>
            <a:pPr algn="l"/>
            <a:r>
              <a:rPr lang="en-US" sz="2000" dirty="0">
                <a:sym typeface="+mn-ea"/>
              </a:rPr>
              <a:t>Converting from one data type to another.</a:t>
            </a:r>
            <a:endParaRPr lang="en-US" sz="2000" dirty="0"/>
          </a:p>
          <a:p>
            <a:pPr algn="l"/>
            <a:r>
              <a:rPr lang="en-US" sz="2000" dirty="0">
                <a:sym typeface="+mn-ea"/>
              </a:rPr>
              <a:t>There are two types of conversions.</a:t>
            </a:r>
            <a:endParaRPr lang="en-US" sz="2000" dirty="0"/>
          </a:p>
          <a:p>
            <a:pPr algn="l"/>
            <a:r>
              <a:rPr lang="en-US" sz="2000" dirty="0">
                <a:sym typeface="+mn-ea"/>
              </a:rPr>
              <a:t>1. Implicit</a:t>
            </a:r>
            <a:endParaRPr lang="en-US" sz="2000" dirty="0"/>
          </a:p>
          <a:p>
            <a:pPr algn="l"/>
            <a:r>
              <a:rPr lang="en-US" sz="2000" dirty="0">
                <a:sym typeface="+mn-ea"/>
              </a:rPr>
              <a:t>2. Explicit</a:t>
            </a:r>
            <a:endParaRPr lang="en-US" sz="2000" dirty="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3132"/>
            <a:ext cx="445389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10. Data conversion functions</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Box 1"/>
          <p:cNvSpPr txBox="1"/>
          <p:nvPr/>
        </p:nvSpPr>
        <p:spPr>
          <a:xfrm>
            <a:off x="683639" y="1587304"/>
            <a:ext cx="4396740" cy="398780"/>
          </a:xfrm>
          <a:prstGeom prst="rect">
            <a:avLst/>
          </a:prstGeom>
          <a:noFill/>
        </p:spPr>
        <p:txBody>
          <a:bodyPr wrap="none" rtlCol="0">
            <a:spAutoFit/>
          </a:bodyPr>
          <a:lstStyle/>
          <a:p>
            <a:r>
              <a:rPr lang="en-US" sz="2000" dirty="0" smtClean="0"/>
              <a:t>1)  int() -&gt; converts input value to integer</a:t>
            </a:r>
            <a:endParaRPr lang="en-US" sz="2000" dirty="0" smtClean="0"/>
          </a:p>
        </p:txBody>
      </p:sp>
      <p:sp>
        <p:nvSpPr>
          <p:cNvPr id="5" name="TextBox 4"/>
          <p:cNvSpPr txBox="1"/>
          <p:nvPr/>
        </p:nvSpPr>
        <p:spPr>
          <a:xfrm>
            <a:off x="581660" y="920750"/>
            <a:ext cx="10736580" cy="398780"/>
          </a:xfrm>
          <a:prstGeom prst="rect">
            <a:avLst/>
          </a:prstGeom>
          <a:noFill/>
        </p:spPr>
        <p:txBody>
          <a:bodyPr wrap="square" rtlCol="0">
            <a:spAutoFit/>
          </a:bodyPr>
          <a:lstStyle/>
          <a:p>
            <a:r>
              <a:rPr lang="en-US" sz="2000" dirty="0" smtClean="0"/>
              <a:t>Python library provides predefined functions to convert the data from one type to  another type.</a:t>
            </a:r>
            <a:endParaRPr lang="en-US" sz="2000" dirty="0" smtClean="0"/>
          </a:p>
        </p:txBody>
      </p:sp>
      <p:sp>
        <p:nvSpPr>
          <p:cNvPr id="9" name="TextBox 8"/>
          <p:cNvSpPr txBox="1"/>
          <p:nvPr/>
        </p:nvSpPr>
        <p:spPr>
          <a:xfrm>
            <a:off x="1072957" y="1985977"/>
            <a:ext cx="3982720" cy="1938020"/>
          </a:xfrm>
          <a:prstGeom prst="rect">
            <a:avLst/>
          </a:prstGeom>
          <a:noFill/>
        </p:spPr>
        <p:txBody>
          <a:bodyPr wrap="none" rtlCol="0">
            <a:spAutoFit/>
          </a:bodyPr>
          <a:lstStyle/>
          <a:p>
            <a:r>
              <a:rPr lang="en-US" sz="2000" dirty="0"/>
              <a:t>s</a:t>
            </a:r>
            <a:r>
              <a:rPr lang="en-US" sz="2000" dirty="0" smtClean="0"/>
              <a:t>=“100”          </a:t>
            </a:r>
            <a:r>
              <a:rPr lang="en-US" sz="2000" dirty="0" err="1" smtClean="0"/>
              <a:t>ints</a:t>
            </a:r>
            <a:r>
              <a:rPr lang="en-US" sz="2000" dirty="0" smtClean="0"/>
              <a:t>(s)          100</a:t>
            </a:r>
            <a:endParaRPr lang="en-US" sz="2000" dirty="0" smtClean="0"/>
          </a:p>
          <a:p>
            <a:r>
              <a:rPr lang="en-US" sz="2000" dirty="0"/>
              <a:t>f</a:t>
            </a:r>
            <a:r>
              <a:rPr lang="en-US" sz="2000" dirty="0" smtClean="0"/>
              <a:t>=“35.5           </a:t>
            </a:r>
            <a:r>
              <a:rPr lang="en-US" sz="2000" dirty="0" err="1" smtClean="0"/>
              <a:t>int</a:t>
            </a:r>
            <a:r>
              <a:rPr lang="en-US" sz="2000" dirty="0" smtClean="0"/>
              <a:t>(f)             35 </a:t>
            </a:r>
            <a:endParaRPr lang="en-US" sz="2000" dirty="0" smtClean="0"/>
          </a:p>
          <a:p>
            <a:r>
              <a:rPr lang="en-US" sz="2000" dirty="0"/>
              <a:t>b</a:t>
            </a:r>
            <a:r>
              <a:rPr lang="en-US" sz="2000" dirty="0" smtClean="0"/>
              <a:t>=True            </a:t>
            </a:r>
            <a:r>
              <a:rPr lang="en-US" sz="2000" dirty="0" err="1" smtClean="0"/>
              <a:t>int</a:t>
            </a:r>
            <a:r>
              <a:rPr lang="en-US" sz="2000" dirty="0" smtClean="0"/>
              <a:t>(b)             1</a:t>
            </a:r>
            <a:endParaRPr lang="en-US" sz="2000" dirty="0" smtClean="0"/>
          </a:p>
          <a:p>
            <a:r>
              <a:rPr lang="en-US" sz="2000" dirty="0"/>
              <a:t>s</a:t>
            </a:r>
            <a:r>
              <a:rPr lang="en-US" sz="2000" dirty="0" smtClean="0"/>
              <a:t>=“Python”    </a:t>
            </a:r>
            <a:r>
              <a:rPr lang="en-US" sz="2000" dirty="0" err="1" smtClean="0"/>
              <a:t>int</a:t>
            </a:r>
            <a:r>
              <a:rPr lang="en-US" sz="2000" dirty="0" smtClean="0"/>
              <a:t>(s)             value error</a:t>
            </a:r>
            <a:endParaRPr lang="en-US" sz="2000" dirty="0" smtClean="0"/>
          </a:p>
          <a:p>
            <a:r>
              <a:rPr lang="en-US" sz="2000" dirty="0" smtClean="0"/>
              <a:t>                         int</a:t>
            </a:r>
            <a:r>
              <a:rPr lang="en-US" sz="2000" dirty="0"/>
              <a:t>(‘a’)          value error</a:t>
            </a:r>
            <a:endParaRPr lang="en-US" sz="2000" dirty="0"/>
          </a:p>
          <a:p>
            <a:endParaRPr lang="en-US" sz="2000" dirty="0" smtClean="0"/>
          </a:p>
        </p:txBody>
      </p:sp>
      <p:sp>
        <p:nvSpPr>
          <p:cNvPr id="13" name="TextBox 12"/>
          <p:cNvSpPr txBox="1"/>
          <p:nvPr/>
        </p:nvSpPr>
        <p:spPr>
          <a:xfrm>
            <a:off x="6562816" y="1587304"/>
            <a:ext cx="4956175" cy="398780"/>
          </a:xfrm>
          <a:prstGeom prst="rect">
            <a:avLst/>
          </a:prstGeom>
          <a:noFill/>
        </p:spPr>
        <p:txBody>
          <a:bodyPr wrap="none" rtlCol="0">
            <a:spAutoFit/>
          </a:bodyPr>
          <a:lstStyle/>
          <a:p>
            <a:r>
              <a:rPr lang="en-US" sz="2000" dirty="0" err="1" smtClean="0"/>
              <a:t>2)  chr</a:t>
            </a:r>
            <a:r>
              <a:rPr lang="en-US" sz="2000" dirty="0" smtClean="0"/>
              <a:t>() -&gt; takes a value and gives its ascii char</a:t>
            </a:r>
            <a:endParaRPr lang="en-US" sz="2000" dirty="0" smtClean="0"/>
          </a:p>
        </p:txBody>
      </p:sp>
      <p:sp>
        <p:nvSpPr>
          <p:cNvPr id="14" name="TextBox 13"/>
          <p:cNvSpPr txBox="1"/>
          <p:nvPr/>
        </p:nvSpPr>
        <p:spPr>
          <a:xfrm>
            <a:off x="6910224" y="1985977"/>
            <a:ext cx="3926205" cy="1322070"/>
          </a:xfrm>
          <a:prstGeom prst="rect">
            <a:avLst/>
          </a:prstGeom>
          <a:noFill/>
        </p:spPr>
        <p:txBody>
          <a:bodyPr wrap="none" rtlCol="0">
            <a:spAutoFit/>
          </a:bodyPr>
          <a:lstStyle/>
          <a:p>
            <a:r>
              <a:rPr lang="en-US" sz="2000" dirty="0"/>
              <a:t>s</a:t>
            </a:r>
            <a:r>
              <a:rPr lang="en-US" sz="2000" dirty="0" smtClean="0"/>
              <a:t>=“65”               </a:t>
            </a:r>
            <a:r>
              <a:rPr lang="en-US" sz="2000" dirty="0" err="1" smtClean="0"/>
              <a:t>chr</a:t>
            </a:r>
            <a:r>
              <a:rPr lang="en-US" sz="2000" dirty="0" smtClean="0"/>
              <a:t>(x)           A</a:t>
            </a:r>
            <a:endParaRPr lang="en-US" sz="2000" dirty="0" smtClean="0"/>
          </a:p>
          <a:p>
            <a:r>
              <a:rPr lang="en-US" sz="2000" dirty="0" smtClean="0"/>
              <a:t> x=100               </a:t>
            </a:r>
            <a:r>
              <a:rPr lang="en-US" sz="2000" dirty="0" err="1" smtClean="0"/>
              <a:t>chr</a:t>
            </a:r>
            <a:r>
              <a:rPr lang="en-US" sz="2000" dirty="0" smtClean="0"/>
              <a:t>(x)           d </a:t>
            </a:r>
            <a:endParaRPr lang="en-US" sz="2000" dirty="0" smtClean="0"/>
          </a:p>
          <a:p>
            <a:r>
              <a:rPr lang="en-US" sz="2000" dirty="0" smtClean="0"/>
              <a:t>                           </a:t>
            </a:r>
            <a:r>
              <a:rPr lang="en-US" sz="2000" dirty="0" err="1" smtClean="0"/>
              <a:t>chr</a:t>
            </a:r>
            <a:r>
              <a:rPr lang="en-US" sz="2000" dirty="0" smtClean="0"/>
              <a:t>(‘#’)       Type error</a:t>
            </a:r>
            <a:endParaRPr lang="en-US" sz="2000" dirty="0" smtClean="0"/>
          </a:p>
          <a:p>
            <a:r>
              <a:rPr lang="en-US" sz="2000" dirty="0"/>
              <a:t> </a:t>
            </a:r>
            <a:r>
              <a:rPr lang="en-US" sz="2000" dirty="0" smtClean="0"/>
              <a:t>                          </a:t>
            </a:r>
            <a:r>
              <a:rPr lang="en-US" sz="2000" dirty="0" err="1" smtClean="0"/>
              <a:t>chr</a:t>
            </a:r>
            <a:r>
              <a:rPr lang="en-US" sz="2000" dirty="0" smtClean="0"/>
              <a:t>(1.5)        ?</a:t>
            </a:r>
            <a:endParaRPr lang="en-US" sz="2000" dirty="0" smtClean="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1"/>
          <p:cNvSpPr txBox="1"/>
          <p:nvPr/>
        </p:nvSpPr>
        <p:spPr>
          <a:xfrm>
            <a:off x="683639" y="3795834"/>
            <a:ext cx="4739640" cy="706755"/>
          </a:xfrm>
          <a:prstGeom prst="rect">
            <a:avLst/>
          </a:prstGeom>
          <a:noFill/>
        </p:spPr>
        <p:txBody>
          <a:bodyPr wrap="none" rtlCol="0">
            <a:spAutoFit/>
          </a:bodyPr>
          <a:lstStyle/>
          <a:p>
            <a:r>
              <a:rPr lang="en-US" sz="2000" dirty="0" err="1" smtClean="0"/>
              <a:t>3)  ord</a:t>
            </a:r>
            <a:r>
              <a:rPr lang="en-US" sz="2000" dirty="0" smtClean="0"/>
              <a:t>() -&gt; returns constant integer value of </a:t>
            </a:r>
            <a:endParaRPr lang="en-US" sz="2000" dirty="0" smtClean="0"/>
          </a:p>
          <a:p>
            <a:r>
              <a:rPr lang="en-US" sz="2000" dirty="0" smtClean="0"/>
              <a:t>specified character</a:t>
            </a:r>
            <a:endParaRPr lang="en-US" sz="2000" dirty="0" smtClean="0"/>
          </a:p>
        </p:txBody>
      </p:sp>
      <p:sp>
        <p:nvSpPr>
          <p:cNvPr id="8" name="TextBox 8"/>
          <p:cNvSpPr txBox="1"/>
          <p:nvPr/>
        </p:nvSpPr>
        <p:spPr>
          <a:xfrm>
            <a:off x="1072957" y="4612337"/>
            <a:ext cx="3188970" cy="1322070"/>
          </a:xfrm>
          <a:prstGeom prst="rect">
            <a:avLst/>
          </a:prstGeom>
          <a:noFill/>
        </p:spPr>
        <p:txBody>
          <a:bodyPr wrap="none" rtlCol="0">
            <a:spAutoFit/>
          </a:bodyPr>
          <a:p>
            <a:r>
              <a:rPr lang="en-US" sz="2000" dirty="0" smtClean="0"/>
              <a:t>x=‘A’               </a:t>
            </a:r>
            <a:r>
              <a:rPr lang="en-US" sz="2000" dirty="0"/>
              <a:t> </a:t>
            </a:r>
            <a:r>
              <a:rPr lang="en-US" sz="2000" dirty="0" err="1" smtClean="0"/>
              <a:t>ord</a:t>
            </a:r>
            <a:r>
              <a:rPr lang="en-US" sz="2000" dirty="0" smtClean="0"/>
              <a:t>(x)            65</a:t>
            </a:r>
            <a:endParaRPr lang="en-US" sz="2000" dirty="0" smtClean="0"/>
          </a:p>
          <a:p>
            <a:r>
              <a:rPr lang="en-US" sz="2000" dirty="0"/>
              <a:t> </a:t>
            </a:r>
            <a:r>
              <a:rPr lang="en-US" sz="2000" dirty="0" smtClean="0"/>
              <a:t>                        </a:t>
            </a:r>
            <a:r>
              <a:rPr lang="en-US" sz="2000" dirty="0" err="1" smtClean="0"/>
              <a:t>ord</a:t>
            </a:r>
            <a:r>
              <a:rPr lang="en-US" sz="2000" dirty="0" smtClean="0"/>
              <a:t>(‘a’)         97 </a:t>
            </a:r>
            <a:endParaRPr lang="en-US" sz="2000" dirty="0" smtClean="0"/>
          </a:p>
          <a:p>
            <a:r>
              <a:rPr lang="en-US" sz="2000" dirty="0" smtClean="0"/>
              <a:t>                         </a:t>
            </a:r>
            <a:r>
              <a:rPr lang="en-US" sz="2000" dirty="0" err="1" smtClean="0"/>
              <a:t>ord</a:t>
            </a:r>
            <a:r>
              <a:rPr lang="en-US" sz="2000" dirty="0" smtClean="0"/>
              <a:t>(1)           49</a:t>
            </a:r>
            <a:endParaRPr lang="en-US" sz="2000" dirty="0" smtClean="0"/>
          </a:p>
          <a:p>
            <a:r>
              <a:rPr lang="en-US" sz="2000" dirty="0" smtClean="0"/>
              <a:t>                         </a:t>
            </a:r>
            <a:endParaRPr lang="en-US" sz="2000" dirty="0" smtClean="0"/>
          </a:p>
        </p:txBody>
      </p:sp>
      <p:sp>
        <p:nvSpPr>
          <p:cNvPr id="10" name="TextBox 13"/>
          <p:cNvSpPr txBox="1"/>
          <p:nvPr/>
        </p:nvSpPr>
        <p:spPr>
          <a:xfrm>
            <a:off x="6736869" y="4502482"/>
            <a:ext cx="3968750" cy="1322070"/>
          </a:xfrm>
          <a:prstGeom prst="rect">
            <a:avLst/>
          </a:prstGeom>
          <a:noFill/>
        </p:spPr>
        <p:txBody>
          <a:bodyPr wrap="none" rtlCol="0">
            <a:spAutoFit/>
          </a:bodyPr>
          <a:lstStyle/>
          <a:p>
            <a:r>
              <a:rPr lang="en-US" sz="2000" dirty="0"/>
              <a:t>s</a:t>
            </a:r>
            <a:r>
              <a:rPr lang="en-US" sz="2000" dirty="0" smtClean="0"/>
              <a:t>=“65.5”           float(s)           65.5</a:t>
            </a:r>
            <a:endParaRPr lang="en-US" sz="2000" dirty="0" smtClean="0"/>
          </a:p>
          <a:p>
            <a:r>
              <a:rPr lang="en-US" sz="2000" dirty="0" smtClean="0"/>
              <a:t>x=10                  float(x)           10.0 </a:t>
            </a:r>
            <a:endParaRPr lang="en-US" sz="2000" dirty="0" smtClean="0"/>
          </a:p>
          <a:p>
            <a:r>
              <a:rPr lang="en-US" sz="2000" dirty="0" smtClean="0"/>
              <a:t>X=“</a:t>
            </a:r>
            <a:r>
              <a:rPr lang="en-US" sz="2000" dirty="0" err="1" smtClean="0"/>
              <a:t>abc</a:t>
            </a:r>
            <a:r>
              <a:rPr lang="en-US" sz="2000" dirty="0" smtClean="0"/>
              <a:t>”            float(x)       value error</a:t>
            </a:r>
            <a:endParaRPr lang="en-US" sz="2000" dirty="0" smtClean="0"/>
          </a:p>
          <a:p>
            <a:r>
              <a:rPr lang="en-US" sz="2000" dirty="0"/>
              <a:t> </a:t>
            </a:r>
            <a:r>
              <a:rPr lang="en-US" sz="2000" dirty="0" smtClean="0"/>
              <a:t>                          </a:t>
            </a:r>
            <a:endParaRPr lang="en-US" sz="2000" dirty="0" smtClean="0"/>
          </a:p>
        </p:txBody>
      </p:sp>
      <p:sp>
        <p:nvSpPr>
          <p:cNvPr id="11" name="TextBox 1"/>
          <p:cNvSpPr txBox="1"/>
          <p:nvPr/>
        </p:nvSpPr>
        <p:spPr>
          <a:xfrm>
            <a:off x="6562469" y="3795834"/>
            <a:ext cx="4950460" cy="398780"/>
          </a:xfrm>
          <a:prstGeom prst="rect">
            <a:avLst/>
          </a:prstGeom>
          <a:noFill/>
        </p:spPr>
        <p:txBody>
          <a:bodyPr wrap="none" rtlCol="0">
            <a:spAutoFit/>
          </a:bodyPr>
          <a:p>
            <a:r>
              <a:rPr lang="en-US" sz="2000" dirty="0" smtClean="0"/>
              <a:t>4)  float() -&gt; converts input value to float value</a:t>
            </a:r>
            <a:endParaRPr lang="en-US" sz="2000" dirty="0" smtClean="0"/>
          </a:p>
        </p:txBody>
      </p:sp>
      <p:sp>
        <p:nvSpPr>
          <p:cNvPr id="12" name="Text Box 11"/>
          <p:cNvSpPr txBox="1"/>
          <p:nvPr/>
        </p:nvSpPr>
        <p:spPr>
          <a:xfrm>
            <a:off x="1910715" y="6402070"/>
            <a:ext cx="6898005" cy="337185"/>
          </a:xfrm>
          <a:prstGeom prst="rect">
            <a:avLst/>
          </a:prstGeom>
          <a:noFill/>
        </p:spPr>
        <p:txBody>
          <a:bodyPr wrap="square" rtlCol="0" anchor="t">
            <a:spAutoFit/>
          </a:bodyPr>
          <a:p>
            <a:r>
              <a:rPr lang="en-US" sz="1600"/>
              <a:t>Refer : https://www.tutorialspoint.com/data-type-conversion-in-python</a:t>
            </a:r>
            <a:endParaRPr lang="en-US" sz="16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11" name="Group 10"/>
          <p:cNvGrpSpPr/>
          <p:nvPr/>
        </p:nvGrpSpPr>
        <p:grpSpPr>
          <a:xfrm>
            <a:off x="217170" y="363855"/>
            <a:ext cx="4349115" cy="1921510"/>
            <a:chOff x="342" y="573"/>
            <a:chExt cx="6849" cy="3026"/>
          </a:xfrm>
        </p:grpSpPr>
        <p:sp>
          <p:nvSpPr>
            <p:cNvPr id="7" name="Rectangle 5"/>
            <p:cNvSpPr/>
            <p:nvPr/>
          </p:nvSpPr>
          <p:spPr>
            <a:xfrm>
              <a:off x="365" y="1723"/>
              <a:ext cx="6609" cy="919"/>
            </a:xfrm>
            <a:prstGeom prst="rect">
              <a:avLst/>
            </a:prstGeom>
          </p:spPr>
          <p:txBody>
            <a:bodyPr wrap="none">
              <a:spAutoFit/>
            </a:bodyPr>
            <a:p>
              <a:r>
                <a:rPr lang="en-US" sz="3200" b="1" dirty="0" smtClean="0">
                  <a:cs typeface="Times New Roman" panose="02020603050405020304" pitchFamily="18" charset="0"/>
                </a:rPr>
                <a:t>1. Introduction </a:t>
              </a:r>
              <a:r>
                <a:rPr lang="en-US" sz="3200" b="1" dirty="0">
                  <a:cs typeface="Times New Roman" panose="02020603050405020304" pitchFamily="18" charset="0"/>
                </a:rPr>
                <a:t>to Script</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10" name="Text Box 9"/>
          <p:cNvSpPr txBox="1"/>
          <p:nvPr/>
        </p:nvSpPr>
        <p:spPr>
          <a:xfrm>
            <a:off x="4881880" y="2710180"/>
            <a:ext cx="6617335" cy="2676525"/>
          </a:xfrm>
          <a:prstGeom prst="rect">
            <a:avLst/>
          </a:prstGeom>
          <a:noFill/>
        </p:spPr>
        <p:txBody>
          <a:bodyPr wrap="none" rtlCol="0">
            <a:spAutoFit/>
          </a:bodyPr>
          <a:p>
            <a:r>
              <a:rPr lang="en-US" sz="2400"/>
              <a:t>Contents</a:t>
            </a:r>
            <a:endParaRPr lang="en-US" sz="2400"/>
          </a:p>
          <a:p>
            <a:endParaRPr lang="en-US" sz="2400"/>
          </a:p>
          <a:p>
            <a:pPr marL="457200" indent="-457200">
              <a:buFont typeface="+mj-lt"/>
              <a:buAutoNum type="arabicPeriod"/>
            </a:pPr>
            <a:r>
              <a:rPr lang="en-US" sz="2400"/>
              <a:t>Differences between Programming and Scripting</a:t>
            </a:r>
            <a:endParaRPr lang="en-US" sz="2400"/>
          </a:p>
          <a:p>
            <a:pPr marL="457200" indent="-457200">
              <a:buFont typeface="+mj-lt"/>
              <a:buAutoNum type="arabicPeriod"/>
            </a:pPr>
            <a:r>
              <a:rPr lang="en-US" sz="2400"/>
              <a:t>Applications of Programming Languages</a:t>
            </a:r>
            <a:endParaRPr lang="en-US" sz="2400"/>
          </a:p>
          <a:p>
            <a:pPr marL="457200" indent="-457200">
              <a:buFont typeface="+mj-lt"/>
              <a:buAutoNum type="arabicPeriod"/>
            </a:pPr>
            <a:r>
              <a:rPr lang="en-US" sz="2400"/>
              <a:t>Applications of Scripting Languages</a:t>
            </a:r>
            <a:endParaRPr lang="en-US" sz="2400"/>
          </a:p>
          <a:p>
            <a:pPr marL="457200" indent="-457200">
              <a:buFont typeface="+mj-lt"/>
              <a:buAutoNum type="arabicPeriod"/>
            </a:pPr>
            <a:r>
              <a:rPr lang="en-US" sz="2400"/>
              <a:t>Application of Python - Real world example</a:t>
            </a:r>
            <a:endParaRPr lang="en-US" sz="2400"/>
          </a:p>
          <a:p>
            <a:pPr marL="457200" indent="-457200">
              <a:buFont typeface="+mj-lt"/>
              <a:buAutoNum type="arabicPeriod"/>
            </a:pPr>
            <a:r>
              <a:rPr lang="en-US" sz="2400"/>
              <a:t>Server side Vs Client side scripting</a:t>
            </a:r>
            <a:endParaRPr lang="en-US" sz="24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316738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11. Math Operations</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 Box 1"/>
          <p:cNvSpPr txBox="1"/>
          <p:nvPr/>
        </p:nvSpPr>
        <p:spPr>
          <a:xfrm>
            <a:off x="464185" y="1032510"/>
            <a:ext cx="10889615" cy="3476625"/>
          </a:xfrm>
          <a:prstGeom prst="rect">
            <a:avLst/>
          </a:prstGeom>
          <a:noFill/>
        </p:spPr>
        <p:txBody>
          <a:bodyPr wrap="square" rtlCol="0">
            <a:spAutoFit/>
          </a:bodyPr>
          <a:p>
            <a:pPr algn="l"/>
            <a:r>
              <a:rPr lang="en-US" sz="2000"/>
              <a:t>Below are some of the math operations that can be performed with in built functions.</a:t>
            </a:r>
            <a:endParaRPr lang="en-US" sz="2000"/>
          </a:p>
          <a:p>
            <a:pPr algn="l"/>
            <a:r>
              <a:rPr lang="en-US" sz="2000"/>
              <a:t>import math module to access some of these functions.</a:t>
            </a:r>
            <a:endParaRPr lang="en-US" sz="2000"/>
          </a:p>
          <a:p>
            <a:pPr algn="l"/>
            <a:endParaRPr lang="en-US" sz="2000"/>
          </a:p>
          <a:p>
            <a:pPr algn="l"/>
            <a:r>
              <a:rPr lang="en-US" sz="2000"/>
              <a:t>cmp(a, b)		compare two numbers</a:t>
            </a:r>
            <a:endParaRPr lang="en-US" sz="2000"/>
          </a:p>
          <a:p>
            <a:pPr algn="l"/>
            <a:r>
              <a:rPr lang="en-US" sz="2000"/>
              <a:t>exp(a)			exponential of ‘a’.</a:t>
            </a:r>
            <a:endParaRPr lang="en-US" sz="2000"/>
          </a:p>
          <a:p>
            <a:pPr algn="l"/>
            <a:r>
              <a:rPr lang="en-US" sz="2000"/>
              <a:t>ceil(a)			smallest integer which is not less than ‘a’.</a:t>
            </a:r>
            <a:endParaRPr lang="en-US" sz="2000"/>
          </a:p>
          <a:p>
            <a:pPr algn="l"/>
            <a:r>
              <a:rPr lang="en-US" sz="2000"/>
              <a:t>floor(a)		                find the largest integer that is not larger than ‘a’.</a:t>
            </a:r>
            <a:endParaRPr lang="en-US" sz="2000"/>
          </a:p>
          <a:p>
            <a:pPr algn="l"/>
            <a:r>
              <a:rPr lang="en-US" sz="2000"/>
              <a:t>abs(a)			absolute value of ‘a’,</a:t>
            </a:r>
            <a:endParaRPr lang="en-US" sz="2000"/>
          </a:p>
          <a:p>
            <a:pPr algn="l"/>
            <a:r>
              <a:rPr lang="en-US" sz="2000"/>
              <a:t>sqrt(a)			square root of ‘a’.</a:t>
            </a:r>
            <a:endParaRPr lang="en-US" sz="2000"/>
          </a:p>
          <a:p>
            <a:pPr algn="l"/>
            <a:r>
              <a:rPr lang="en-US" sz="2000"/>
              <a:t>log(a)			natural logarithmic value of ‘a’.</a:t>
            </a:r>
            <a:endParaRPr lang="en-US" sz="2000"/>
          </a:p>
          <a:p>
            <a:pPr algn="l"/>
            <a:r>
              <a:rPr lang="en-US" sz="2000"/>
              <a:t>log10(a)		                base-10 algorithmic value of ‘a’.</a:t>
            </a:r>
            <a:endParaRPr lang="en-US" sz="2000"/>
          </a:p>
        </p:txBody>
      </p:sp>
      <p:sp>
        <p:nvSpPr>
          <p:cNvPr id="4" name="Text Box 3"/>
          <p:cNvSpPr txBox="1"/>
          <p:nvPr/>
        </p:nvSpPr>
        <p:spPr>
          <a:xfrm>
            <a:off x="620395" y="4799330"/>
            <a:ext cx="3230245" cy="1938020"/>
          </a:xfrm>
          <a:prstGeom prst="rect">
            <a:avLst/>
          </a:prstGeom>
          <a:noFill/>
        </p:spPr>
        <p:txBody>
          <a:bodyPr wrap="none" rtlCol="0">
            <a:spAutoFit/>
          </a:bodyPr>
          <a:p>
            <a:pPr algn="l"/>
            <a:r>
              <a:rPr lang="en-US" sz="2000"/>
              <a:t>Examples:</a:t>
            </a:r>
            <a:endParaRPr lang="en-US" sz="2000"/>
          </a:p>
          <a:p>
            <a:pPr algn="l"/>
            <a:r>
              <a:rPr lang="en-US" sz="2000"/>
              <a:t>	&gt;&gt;&gt; import math</a:t>
            </a:r>
            <a:endParaRPr lang="en-US" sz="2000"/>
          </a:p>
          <a:p>
            <a:pPr algn="l"/>
            <a:r>
              <a:rPr lang="en-US" sz="2000"/>
              <a:t>	&gt;&gt;&gt; math.ceil(10.7)</a:t>
            </a:r>
            <a:endParaRPr lang="en-US" sz="2000"/>
          </a:p>
          <a:p>
            <a:pPr algn="l"/>
            <a:r>
              <a:rPr lang="en-US" sz="2000"/>
              <a:t>	11</a:t>
            </a:r>
            <a:endParaRPr lang="en-US" sz="2000"/>
          </a:p>
          <a:p>
            <a:pPr algn="l"/>
            <a:r>
              <a:rPr lang="en-US" sz="2000"/>
              <a:t>	&gt;&gt;&gt; math.floor(10.7)</a:t>
            </a:r>
            <a:endParaRPr lang="en-US" sz="2000"/>
          </a:p>
          <a:p>
            <a:pPr algn="l"/>
            <a:r>
              <a:rPr lang="en-US" sz="2000"/>
              <a:t>	10</a:t>
            </a:r>
            <a:endParaRPr lang="en-US" sz="2000"/>
          </a:p>
        </p:txBody>
      </p:sp>
      <p:sp>
        <p:nvSpPr>
          <p:cNvPr id="5" name="Text Box 4"/>
          <p:cNvSpPr txBox="1"/>
          <p:nvPr/>
        </p:nvSpPr>
        <p:spPr>
          <a:xfrm>
            <a:off x="5129530" y="5161915"/>
            <a:ext cx="2540000" cy="1630045"/>
          </a:xfrm>
          <a:prstGeom prst="rect">
            <a:avLst/>
          </a:prstGeom>
          <a:noFill/>
        </p:spPr>
        <p:txBody>
          <a:bodyPr wrap="square" rtlCol="0" anchor="t">
            <a:spAutoFit/>
          </a:bodyPr>
          <a:p>
            <a:r>
              <a:rPr lang="en-US" sz="2000"/>
              <a:t>&gt;&gt;&gt; abs(-7)</a:t>
            </a:r>
            <a:endParaRPr lang="en-US" sz="2000"/>
          </a:p>
          <a:p>
            <a:r>
              <a:rPr lang="en-US" sz="2000"/>
              <a:t>7</a:t>
            </a:r>
            <a:endParaRPr lang="en-US" sz="2000"/>
          </a:p>
          <a:p>
            <a:r>
              <a:rPr lang="en-US" sz="2000"/>
              <a:t>&gt;&gt;&gt; math.sqrt(16)</a:t>
            </a:r>
            <a:endParaRPr lang="en-US" sz="2000"/>
          </a:p>
          <a:p>
            <a:r>
              <a:rPr lang="en-US" sz="2000"/>
              <a:t>4.0</a:t>
            </a:r>
            <a:endParaRPr lang="en-US" sz="2000"/>
          </a:p>
          <a:p>
            <a:r>
              <a:rPr lang="en-US" sz="2000"/>
              <a:t>&gt;&gt;&gt; </a:t>
            </a:r>
            <a:endParaRPr lang="en-US" sz="2000"/>
          </a:p>
        </p:txBody>
      </p:sp>
      <p:sp>
        <p:nvSpPr>
          <p:cNvPr id="6" name="Text Box 5"/>
          <p:cNvSpPr txBox="1"/>
          <p:nvPr/>
        </p:nvSpPr>
        <p:spPr>
          <a:xfrm>
            <a:off x="8275320" y="5161915"/>
            <a:ext cx="2540000" cy="1630045"/>
          </a:xfrm>
          <a:prstGeom prst="rect">
            <a:avLst/>
          </a:prstGeom>
          <a:noFill/>
        </p:spPr>
        <p:txBody>
          <a:bodyPr wrap="square" rtlCol="0" anchor="t">
            <a:spAutoFit/>
          </a:bodyPr>
          <a:p>
            <a:r>
              <a:rPr lang="en-US" sz="2000"/>
              <a:t>&gt;&gt;&gt; math.log(10)</a:t>
            </a:r>
            <a:endParaRPr lang="en-US" sz="2000"/>
          </a:p>
          <a:p>
            <a:r>
              <a:rPr lang="en-US" sz="2000"/>
              <a:t>2.302585092994046</a:t>
            </a:r>
            <a:endParaRPr lang="en-US" sz="2000"/>
          </a:p>
          <a:p>
            <a:r>
              <a:rPr lang="en-US" sz="2000"/>
              <a:t>&gt;&gt;&gt; math.log10(10)</a:t>
            </a:r>
            <a:endParaRPr lang="en-US" sz="2000"/>
          </a:p>
          <a:p>
            <a:r>
              <a:rPr lang="en-US" sz="2000"/>
              <a:t>1.0</a:t>
            </a:r>
            <a:endParaRPr lang="en-US" sz="2000"/>
          </a:p>
          <a:p>
            <a:r>
              <a:rPr lang="en-US" sz="2000"/>
              <a:t>&gt;&gt;&gt; </a:t>
            </a:r>
            <a:endParaRPr lang="en-US"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248666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11. id() function</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Rectangle 1"/>
          <p:cNvSpPr/>
          <p:nvPr/>
        </p:nvSpPr>
        <p:spPr>
          <a:xfrm>
            <a:off x="376555" y="720976"/>
            <a:ext cx="7815638" cy="1322070"/>
          </a:xfrm>
          <a:prstGeom prst="rect">
            <a:avLst/>
          </a:prstGeom>
        </p:spPr>
        <p:txBody>
          <a:bodyPr wrap="square">
            <a:spAutoFit/>
          </a:bodyPr>
          <a:lstStyle/>
          <a:p>
            <a:r>
              <a:rPr lang="en-US" sz="2000" dirty="0">
                <a:solidFill>
                  <a:srgbClr val="363636"/>
                </a:solidFill>
              </a:rPr>
              <a:t>In Python, every object has its own unique id. </a:t>
            </a:r>
            <a:endParaRPr lang="en-US" sz="2000" dirty="0" smtClean="0">
              <a:solidFill>
                <a:srgbClr val="363636"/>
              </a:solidFill>
            </a:endParaRPr>
          </a:p>
          <a:p>
            <a:r>
              <a:rPr lang="en-US" sz="2000" dirty="0" smtClean="0">
                <a:solidFill>
                  <a:srgbClr val="363636"/>
                </a:solidFill>
              </a:rPr>
              <a:t>Every </a:t>
            </a:r>
            <a:r>
              <a:rPr lang="en-US" sz="2000" dirty="0">
                <a:solidFill>
                  <a:srgbClr val="363636"/>
                </a:solidFill>
              </a:rPr>
              <a:t>time you create an object, a unique id is assigned to it.</a:t>
            </a:r>
            <a:endParaRPr lang="en-US" sz="2000" dirty="0">
              <a:solidFill>
                <a:srgbClr val="363636"/>
              </a:solidFill>
            </a:endParaRPr>
          </a:p>
          <a:p>
            <a:r>
              <a:rPr lang="en-US" sz="2000" dirty="0">
                <a:sym typeface="+mn-ea"/>
              </a:rPr>
              <a:t>The id() function returns the identity of any Python object. </a:t>
            </a:r>
            <a:endParaRPr lang="en-US" sz="2000" dirty="0" smtClean="0"/>
          </a:p>
          <a:p>
            <a:r>
              <a:rPr lang="en-US" sz="2000" dirty="0" smtClean="0">
                <a:sym typeface="+mn-ea"/>
              </a:rPr>
              <a:t>This </a:t>
            </a:r>
            <a:r>
              <a:rPr lang="en-US" sz="2000" dirty="0">
                <a:sym typeface="+mn-ea"/>
              </a:rPr>
              <a:t>will return an integer identification number for different objects.</a:t>
            </a:r>
            <a:endParaRPr lang="en-US" sz="2000" dirty="0">
              <a:solidFill>
                <a:srgbClr val="363636"/>
              </a:solidFill>
            </a:endParaRPr>
          </a:p>
        </p:txBody>
      </p:sp>
      <p:sp>
        <p:nvSpPr>
          <p:cNvPr id="5" name="Rectangle 4"/>
          <p:cNvSpPr/>
          <p:nvPr/>
        </p:nvSpPr>
        <p:spPr>
          <a:xfrm>
            <a:off x="545465" y="2613681"/>
            <a:ext cx="1690255" cy="1938992"/>
          </a:xfrm>
          <a:prstGeom prst="rect">
            <a:avLst/>
          </a:prstGeom>
        </p:spPr>
        <p:txBody>
          <a:bodyPr wrap="square">
            <a:spAutoFit/>
          </a:bodyPr>
          <a:lstStyle/>
          <a:p>
            <a:r>
              <a:rPr lang="en-US" sz="2000" dirty="0">
                <a:cs typeface="+mj-cs"/>
              </a:rPr>
              <a:t>&gt;&gt;&gt; id(1</a:t>
            </a:r>
            <a:r>
              <a:rPr lang="en-US" sz="2000" dirty="0" smtClean="0">
                <a:cs typeface="+mj-cs"/>
              </a:rPr>
              <a:t>)</a:t>
            </a:r>
            <a:endParaRPr lang="en-US" sz="2000" dirty="0" smtClean="0">
              <a:cs typeface="+mj-cs"/>
            </a:endParaRPr>
          </a:p>
          <a:p>
            <a:r>
              <a:rPr lang="en-US" sz="2000" dirty="0" smtClean="0">
                <a:cs typeface="+mj-cs"/>
              </a:rPr>
              <a:t>2007496624</a:t>
            </a:r>
            <a:endParaRPr lang="en-US" sz="2000" dirty="0" smtClean="0">
              <a:cs typeface="+mj-cs"/>
            </a:endParaRPr>
          </a:p>
          <a:p>
            <a:endParaRPr lang="en-US" sz="2000" dirty="0">
              <a:cs typeface="+mj-cs"/>
            </a:endParaRPr>
          </a:p>
          <a:p>
            <a:r>
              <a:rPr lang="en-US" sz="2000" dirty="0">
                <a:cs typeface="+mj-cs"/>
              </a:rPr>
              <a:t>&gt;&gt;&gt; x=1</a:t>
            </a:r>
            <a:endParaRPr lang="en-US" sz="2000" dirty="0">
              <a:cs typeface="+mj-cs"/>
            </a:endParaRPr>
          </a:p>
          <a:p>
            <a:r>
              <a:rPr lang="en-US" sz="2000" dirty="0">
                <a:cs typeface="+mj-cs"/>
              </a:rPr>
              <a:t>&gt;&gt;&gt; id(x)</a:t>
            </a:r>
            <a:endParaRPr lang="en-US" sz="2000" dirty="0">
              <a:cs typeface="+mj-cs"/>
            </a:endParaRPr>
          </a:p>
          <a:p>
            <a:r>
              <a:rPr lang="en-US" sz="2000" dirty="0">
                <a:cs typeface="+mj-cs"/>
              </a:rPr>
              <a:t>2007496624</a:t>
            </a:r>
            <a:endParaRPr lang="en-US" sz="2000" dirty="0">
              <a:cs typeface="+mj-cs"/>
            </a:endParaRPr>
          </a:p>
        </p:txBody>
      </p:sp>
      <p:sp>
        <p:nvSpPr>
          <p:cNvPr id="6" name="Rectangle 5"/>
          <p:cNvSpPr/>
          <p:nvPr/>
        </p:nvSpPr>
        <p:spPr>
          <a:xfrm>
            <a:off x="2935952" y="2613680"/>
            <a:ext cx="1856509" cy="2554545"/>
          </a:xfrm>
          <a:prstGeom prst="rect">
            <a:avLst/>
          </a:prstGeom>
        </p:spPr>
        <p:txBody>
          <a:bodyPr wrap="square">
            <a:spAutoFit/>
          </a:bodyPr>
          <a:lstStyle/>
          <a:p>
            <a:r>
              <a:rPr lang="en-US" sz="2000" dirty="0"/>
              <a:t>&gt;&gt;&gt; y=</a:t>
            </a:r>
            <a:r>
              <a:rPr lang="en-US" sz="2000" dirty="0" smtClean="0"/>
              <a:t>'Python‘</a:t>
            </a:r>
            <a:endParaRPr lang="en-US" sz="2000" dirty="0" smtClean="0"/>
          </a:p>
          <a:p>
            <a:r>
              <a:rPr lang="en-US" sz="2000" dirty="0" smtClean="0"/>
              <a:t>&gt;&gt;&gt; </a:t>
            </a:r>
            <a:r>
              <a:rPr lang="en-US" sz="2000" dirty="0"/>
              <a:t>id(y)</a:t>
            </a:r>
            <a:endParaRPr lang="en-US" sz="2000" dirty="0"/>
          </a:p>
          <a:p>
            <a:r>
              <a:rPr lang="en-US" sz="2000" dirty="0" smtClean="0"/>
              <a:t>6957056</a:t>
            </a:r>
            <a:endParaRPr lang="en-US" sz="2000" dirty="0" smtClean="0"/>
          </a:p>
          <a:p>
            <a:endParaRPr lang="en-US" sz="2000" dirty="0"/>
          </a:p>
          <a:p>
            <a:r>
              <a:rPr lang="en-US" sz="2000" dirty="0"/>
              <a:t>&gt;&gt;&gt; id('Python')</a:t>
            </a:r>
            <a:endParaRPr lang="en-US" sz="2000" dirty="0"/>
          </a:p>
          <a:p>
            <a:r>
              <a:rPr lang="en-US" sz="2000" dirty="0" smtClean="0"/>
              <a:t>6957056</a:t>
            </a:r>
            <a:endParaRPr lang="en-US" sz="2000" dirty="0" smtClean="0"/>
          </a:p>
          <a:p>
            <a:r>
              <a:rPr lang="en-US" sz="2000" dirty="0"/>
              <a:t>&gt;&gt;&gt; id('python')</a:t>
            </a:r>
            <a:endParaRPr lang="en-US" sz="2000" dirty="0"/>
          </a:p>
          <a:p>
            <a:r>
              <a:rPr lang="en-US" sz="2000" dirty="0" smtClean="0"/>
              <a:t>45410976</a:t>
            </a:r>
            <a:endParaRPr lang="en-US" sz="2000" dirty="0"/>
          </a:p>
        </p:txBody>
      </p:sp>
      <p:sp>
        <p:nvSpPr>
          <p:cNvPr id="7" name="Rectangle 6"/>
          <p:cNvSpPr/>
          <p:nvPr/>
        </p:nvSpPr>
        <p:spPr>
          <a:xfrm>
            <a:off x="5492693" y="2613681"/>
            <a:ext cx="2005734" cy="1631216"/>
          </a:xfrm>
          <a:prstGeom prst="rect">
            <a:avLst/>
          </a:prstGeom>
        </p:spPr>
        <p:txBody>
          <a:bodyPr wrap="square">
            <a:spAutoFit/>
          </a:bodyPr>
          <a:lstStyle/>
          <a:p>
            <a:r>
              <a:rPr lang="en-US" sz="2000" dirty="0"/>
              <a:t>&gt;&gt;&gt; id(1.0)</a:t>
            </a:r>
            <a:endParaRPr lang="en-US" sz="2000" dirty="0"/>
          </a:p>
          <a:p>
            <a:r>
              <a:rPr lang="en-US" sz="2000" dirty="0" smtClean="0"/>
              <a:t>45399600</a:t>
            </a:r>
            <a:endParaRPr lang="en-US" sz="2000" dirty="0" smtClean="0"/>
          </a:p>
          <a:p>
            <a:endParaRPr lang="en-US" sz="2000" dirty="0"/>
          </a:p>
          <a:p>
            <a:r>
              <a:rPr lang="en-US" sz="2000" dirty="0"/>
              <a:t>&gt;&gt;&gt; id(1.00)</a:t>
            </a:r>
            <a:endParaRPr lang="en-US" sz="2000" dirty="0"/>
          </a:p>
          <a:p>
            <a:r>
              <a:rPr lang="en-US" sz="2000" dirty="0"/>
              <a:t>15254992</a:t>
            </a:r>
            <a:endParaRPr lang="en-US" sz="2000" dirty="0"/>
          </a:p>
        </p:txBody>
      </p:sp>
      <p:sp>
        <p:nvSpPr>
          <p:cNvPr id="8" name="Rectangle 7"/>
          <p:cNvSpPr/>
          <p:nvPr/>
        </p:nvSpPr>
        <p:spPr>
          <a:xfrm>
            <a:off x="8014221" y="2613681"/>
            <a:ext cx="1828800" cy="2554545"/>
          </a:xfrm>
          <a:prstGeom prst="rect">
            <a:avLst/>
          </a:prstGeom>
        </p:spPr>
        <p:txBody>
          <a:bodyPr wrap="square">
            <a:spAutoFit/>
          </a:bodyPr>
          <a:lstStyle/>
          <a:p>
            <a:r>
              <a:rPr lang="en-US" sz="2000" dirty="0"/>
              <a:t>&gt;&gt;&gt; id(3)</a:t>
            </a:r>
            <a:endParaRPr lang="en-US" sz="2000" dirty="0"/>
          </a:p>
          <a:p>
            <a:r>
              <a:rPr lang="en-US" sz="2000" dirty="0"/>
              <a:t>2007496656</a:t>
            </a:r>
            <a:endParaRPr lang="en-US" sz="2000" dirty="0"/>
          </a:p>
          <a:p>
            <a:r>
              <a:rPr lang="en-US" sz="2000" dirty="0"/>
              <a:t>&gt;&gt;&gt; id(1+2)</a:t>
            </a:r>
            <a:endParaRPr lang="en-US" sz="2000" dirty="0"/>
          </a:p>
          <a:p>
            <a:r>
              <a:rPr lang="en-US" sz="2000" dirty="0" smtClean="0"/>
              <a:t>2007496656</a:t>
            </a:r>
            <a:endParaRPr lang="en-US" sz="2000" dirty="0" smtClean="0"/>
          </a:p>
          <a:p>
            <a:endParaRPr lang="en-US" sz="2000" dirty="0"/>
          </a:p>
          <a:p>
            <a:r>
              <a:rPr lang="en-US" sz="2000" dirty="0"/>
              <a:t>&gt;&gt;&gt; x=2+1</a:t>
            </a:r>
            <a:endParaRPr lang="en-US" sz="2000" dirty="0"/>
          </a:p>
          <a:p>
            <a:r>
              <a:rPr lang="en-US" sz="2000" dirty="0"/>
              <a:t>&gt;&gt;&gt; id(x)</a:t>
            </a:r>
            <a:endParaRPr lang="en-US" sz="2000" dirty="0"/>
          </a:p>
          <a:p>
            <a:r>
              <a:rPr lang="en-US" sz="2000" dirty="0"/>
              <a:t>2007496656</a:t>
            </a:r>
            <a:endParaRPr lang="en-US" sz="20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TextBox 13"/>
          <p:cNvSpPr txBox="1"/>
          <p:nvPr/>
        </p:nvSpPr>
        <p:spPr>
          <a:xfrm>
            <a:off x="434975" y="916940"/>
            <a:ext cx="9907270" cy="706755"/>
          </a:xfrm>
          <a:prstGeom prst="rect">
            <a:avLst/>
          </a:prstGeom>
          <a:noFill/>
        </p:spPr>
        <p:txBody>
          <a:bodyPr wrap="square" rtlCol="0">
            <a:spAutoFit/>
          </a:bodyPr>
          <a:lstStyle/>
          <a:p>
            <a:r>
              <a:rPr lang="en-US" sz="2000" dirty="0">
                <a:sym typeface="+mn-ea"/>
              </a:rPr>
              <a:t>Python stores the list of all the integers in sequential blocks, which are equally spaced</a:t>
            </a:r>
            <a:endParaRPr lang="en-US" sz="2000" dirty="0">
              <a:sym typeface="+mn-ea"/>
            </a:endParaRPr>
          </a:p>
          <a:p>
            <a:r>
              <a:rPr lang="en-US" sz="2000" dirty="0">
                <a:sym typeface="+mn-ea"/>
              </a:rPr>
              <a:t>The difference </a:t>
            </a:r>
            <a:r>
              <a:rPr lang="en-US" sz="2000" dirty="0" smtClean="0">
                <a:sym typeface="+mn-ea"/>
              </a:rPr>
              <a:t>between </a:t>
            </a:r>
            <a:r>
              <a:rPr lang="en-US" sz="2000" dirty="0">
                <a:sym typeface="+mn-ea"/>
              </a:rPr>
              <a:t>the id numbers of two integers is 2 bytes.</a:t>
            </a:r>
            <a:endParaRPr lang="en-US" sz="2000" dirty="0"/>
          </a:p>
        </p:txBody>
      </p:sp>
      <p:sp>
        <p:nvSpPr>
          <p:cNvPr id="17" name="TextBox 16"/>
          <p:cNvSpPr txBox="1"/>
          <p:nvPr/>
        </p:nvSpPr>
        <p:spPr>
          <a:xfrm>
            <a:off x="205" y="-48"/>
            <a:ext cx="360235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11. id() function (contd)</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Rectangle 2"/>
          <p:cNvSpPr/>
          <p:nvPr/>
        </p:nvSpPr>
        <p:spPr>
          <a:xfrm>
            <a:off x="567518" y="1882096"/>
            <a:ext cx="1704108" cy="706755"/>
          </a:xfrm>
          <a:prstGeom prst="rect">
            <a:avLst/>
          </a:prstGeom>
        </p:spPr>
        <p:txBody>
          <a:bodyPr wrap="square">
            <a:spAutoFit/>
          </a:bodyPr>
          <a:lstStyle/>
          <a:p>
            <a:r>
              <a:rPr lang="en-US" sz="2000" dirty="0"/>
              <a:t>&gt;&gt;&gt; id(1)</a:t>
            </a:r>
            <a:endParaRPr lang="en-US" sz="2000" dirty="0"/>
          </a:p>
          <a:p>
            <a:r>
              <a:rPr lang="en-US" sz="2000" dirty="0" smtClean="0"/>
              <a:t>2007496624</a:t>
            </a:r>
            <a:endParaRPr lang="en-US" sz="2000" dirty="0"/>
          </a:p>
        </p:txBody>
      </p:sp>
      <p:sp>
        <p:nvSpPr>
          <p:cNvPr id="4" name="Rectangle 3"/>
          <p:cNvSpPr/>
          <p:nvPr/>
        </p:nvSpPr>
        <p:spPr>
          <a:xfrm>
            <a:off x="3827145" y="1873885"/>
            <a:ext cx="1501140" cy="706755"/>
          </a:xfrm>
          <a:prstGeom prst="rect">
            <a:avLst/>
          </a:prstGeom>
        </p:spPr>
        <p:txBody>
          <a:bodyPr wrap="square">
            <a:spAutoFit/>
          </a:bodyPr>
          <a:lstStyle/>
          <a:p>
            <a:r>
              <a:rPr lang="en-US" sz="2000" dirty="0"/>
              <a:t>&gt;&gt;&gt; id(2)</a:t>
            </a:r>
            <a:endParaRPr lang="en-US" sz="2000" dirty="0"/>
          </a:p>
          <a:p>
            <a:r>
              <a:rPr lang="en-US" sz="2000" dirty="0"/>
              <a:t>2007496640</a:t>
            </a:r>
            <a:endParaRPr lang="en-US" sz="2000" dirty="0"/>
          </a:p>
        </p:txBody>
      </p:sp>
      <p:sp>
        <p:nvSpPr>
          <p:cNvPr id="9" name="Rectangle 8"/>
          <p:cNvSpPr/>
          <p:nvPr/>
        </p:nvSpPr>
        <p:spPr>
          <a:xfrm>
            <a:off x="6914515" y="1882140"/>
            <a:ext cx="1532890" cy="706755"/>
          </a:xfrm>
          <a:prstGeom prst="rect">
            <a:avLst/>
          </a:prstGeom>
        </p:spPr>
        <p:txBody>
          <a:bodyPr wrap="square">
            <a:spAutoFit/>
          </a:bodyPr>
          <a:lstStyle/>
          <a:p>
            <a:r>
              <a:rPr lang="en-US" sz="2000" dirty="0"/>
              <a:t>&gt;&gt;&gt; id(3)</a:t>
            </a:r>
            <a:endParaRPr lang="en-US" sz="2000" dirty="0"/>
          </a:p>
          <a:p>
            <a:r>
              <a:rPr lang="en-US" sz="2000" dirty="0"/>
              <a:t>2007496656</a:t>
            </a:r>
            <a:endParaRPr lang="en-US" sz="2000" dirty="0"/>
          </a:p>
        </p:txBody>
      </p:sp>
      <p:sp>
        <p:nvSpPr>
          <p:cNvPr id="12" name="Rectangle 11"/>
          <p:cNvSpPr/>
          <p:nvPr/>
        </p:nvSpPr>
        <p:spPr>
          <a:xfrm>
            <a:off x="5328285" y="2728595"/>
            <a:ext cx="3423285" cy="706755"/>
          </a:xfrm>
          <a:prstGeom prst="rect">
            <a:avLst/>
          </a:prstGeom>
        </p:spPr>
        <p:txBody>
          <a:bodyPr wrap="square">
            <a:spAutoFit/>
          </a:bodyPr>
          <a:lstStyle/>
          <a:p>
            <a:r>
              <a:rPr lang="en-US" sz="2000" dirty="0"/>
              <a:t>&gt;&gt;&gt; 2007496656 - 2007496640</a:t>
            </a:r>
            <a:endParaRPr lang="en-US" sz="2000" dirty="0"/>
          </a:p>
          <a:p>
            <a:r>
              <a:rPr lang="en-US" sz="2000" dirty="0"/>
              <a:t>16</a:t>
            </a:r>
            <a:endParaRPr lang="en-US" sz="2000" dirty="0"/>
          </a:p>
        </p:txBody>
      </p:sp>
      <p:sp>
        <p:nvSpPr>
          <p:cNvPr id="13" name="Rectangle 12"/>
          <p:cNvSpPr/>
          <p:nvPr/>
        </p:nvSpPr>
        <p:spPr>
          <a:xfrm>
            <a:off x="1052195" y="2728595"/>
            <a:ext cx="3487420" cy="706755"/>
          </a:xfrm>
          <a:prstGeom prst="rect">
            <a:avLst/>
          </a:prstGeom>
        </p:spPr>
        <p:txBody>
          <a:bodyPr wrap="square">
            <a:spAutoFit/>
          </a:bodyPr>
          <a:lstStyle/>
          <a:p>
            <a:r>
              <a:rPr lang="en-US" sz="2000" dirty="0"/>
              <a:t>&gt;&gt;&gt; 2007496640 - </a:t>
            </a:r>
            <a:r>
              <a:rPr lang="en-US" sz="2000" dirty="0"/>
              <a:t>2007496624</a:t>
            </a:r>
            <a:endParaRPr lang="en-US" sz="2000" dirty="0"/>
          </a:p>
          <a:p>
            <a:r>
              <a:rPr lang="en-US" sz="2000" dirty="0"/>
              <a:t>16</a:t>
            </a:r>
            <a:endParaRPr lang="en-US" sz="2000" dirty="0"/>
          </a:p>
        </p:txBody>
      </p:sp>
      <p:sp>
        <p:nvSpPr>
          <p:cNvPr id="5" name="Text Box 4"/>
          <p:cNvSpPr txBox="1"/>
          <p:nvPr/>
        </p:nvSpPr>
        <p:spPr>
          <a:xfrm>
            <a:off x="9666605" y="1873885"/>
            <a:ext cx="2233295" cy="1322070"/>
          </a:xfrm>
          <a:prstGeom prst="rect">
            <a:avLst/>
          </a:prstGeom>
          <a:noFill/>
        </p:spPr>
        <p:txBody>
          <a:bodyPr wrap="square" rtlCol="0" anchor="t">
            <a:spAutoFit/>
          </a:bodyPr>
          <a:p>
            <a:r>
              <a:rPr lang="en-US" sz="2000" dirty="0">
                <a:sym typeface="+mn-ea"/>
              </a:rPr>
              <a:t>&gt;&gt;&gt; id(4)-id(5)</a:t>
            </a:r>
            <a:endParaRPr lang="en-US" sz="2000" dirty="0"/>
          </a:p>
          <a:p>
            <a:r>
              <a:rPr lang="en-US" sz="2000" dirty="0">
                <a:sym typeface="+mn-ea"/>
              </a:rPr>
              <a:t>-16</a:t>
            </a:r>
            <a:endParaRPr lang="en-US" sz="2000" dirty="0"/>
          </a:p>
          <a:p>
            <a:r>
              <a:rPr lang="en-US" sz="2000" dirty="0">
                <a:sym typeface="+mn-ea"/>
              </a:rPr>
              <a:t>&gt;&gt;&gt; id(150)-id(149)</a:t>
            </a:r>
            <a:endParaRPr lang="en-US" sz="2000" dirty="0"/>
          </a:p>
          <a:p>
            <a:r>
              <a:rPr lang="en-US" sz="2000" dirty="0">
                <a:sym typeface="+mn-ea"/>
              </a:rPr>
              <a:t>16</a:t>
            </a:r>
            <a:endParaRPr lang="en-US" sz="2000"/>
          </a:p>
        </p:txBody>
      </p:sp>
      <p:sp>
        <p:nvSpPr>
          <p:cNvPr id="6" name="Text Box 5"/>
          <p:cNvSpPr txBox="1"/>
          <p:nvPr/>
        </p:nvSpPr>
        <p:spPr>
          <a:xfrm>
            <a:off x="434975" y="3674110"/>
            <a:ext cx="10873105" cy="1322070"/>
          </a:xfrm>
          <a:prstGeom prst="rect">
            <a:avLst/>
          </a:prstGeom>
          <a:noFill/>
        </p:spPr>
        <p:txBody>
          <a:bodyPr wrap="square" rtlCol="0" anchor="t">
            <a:spAutoFit/>
          </a:bodyPr>
          <a:p>
            <a:r>
              <a:rPr lang="en-US" sz="2000" dirty="0" smtClean="0">
                <a:sym typeface="+mn-ea"/>
              </a:rPr>
              <a:t>The underlying CPython implementation uses the id() function as the address of the object, in memory.</a:t>
            </a:r>
            <a:endParaRPr lang="en-US" sz="2000" dirty="0" smtClean="0">
              <a:sym typeface="+mn-ea"/>
            </a:endParaRPr>
          </a:p>
          <a:p>
            <a:endParaRPr lang="en-US" sz="2000" dirty="0" smtClean="0">
              <a:sym typeface="+mn-ea"/>
            </a:endParaRPr>
          </a:p>
          <a:p>
            <a:r>
              <a:rPr lang="en-US" sz="2000" b="1" dirty="0" smtClean="0">
                <a:solidFill>
                  <a:srgbClr val="FF0000"/>
                </a:solidFill>
                <a:sym typeface="+mn-ea"/>
              </a:rPr>
              <a:t>is</a:t>
            </a:r>
            <a:r>
              <a:rPr lang="en-US" sz="2000" dirty="0" smtClean="0">
                <a:sym typeface="+mn-ea"/>
              </a:rPr>
              <a:t> keyword is used for identity (id) comparison, </a:t>
            </a:r>
            <a:endParaRPr lang="en-US" sz="2000" dirty="0" smtClean="0"/>
          </a:p>
          <a:p>
            <a:r>
              <a:rPr lang="en-US" sz="2000" dirty="0" smtClean="0">
                <a:sym typeface="+mn-ea"/>
              </a:rPr>
              <a:t>while </a:t>
            </a:r>
            <a:r>
              <a:rPr lang="en-US" sz="2000" b="1" dirty="0" smtClean="0">
                <a:solidFill>
                  <a:srgbClr val="FF0000"/>
                </a:solidFill>
                <a:sym typeface="+mn-ea"/>
              </a:rPr>
              <a:t>==</a:t>
            </a:r>
            <a:r>
              <a:rPr lang="en-US" sz="2000" dirty="0" smtClean="0">
                <a:sym typeface="+mn-ea"/>
              </a:rPr>
              <a:t> operator is used for equality (value) comparison.</a:t>
            </a:r>
            <a:endParaRPr lang="en-US" sz="2000" dirty="0" smtClean="0">
              <a:sym typeface="+mn-ea"/>
            </a:endParaRPr>
          </a:p>
        </p:txBody>
      </p:sp>
      <p:sp>
        <p:nvSpPr>
          <p:cNvPr id="7" name="Rectangle 16"/>
          <p:cNvSpPr/>
          <p:nvPr/>
        </p:nvSpPr>
        <p:spPr>
          <a:xfrm>
            <a:off x="434340" y="5068570"/>
            <a:ext cx="11466195" cy="1322070"/>
          </a:xfrm>
          <a:prstGeom prst="rect">
            <a:avLst/>
          </a:prstGeom>
        </p:spPr>
        <p:txBody>
          <a:bodyPr wrap="square">
            <a:spAutoFit/>
          </a:bodyPr>
          <a:lstStyle/>
          <a:p>
            <a:r>
              <a:rPr lang="en-US" sz="2000" dirty="0"/>
              <a:t>&gt;&gt;&gt; x=10</a:t>
            </a:r>
            <a:endParaRPr lang="en-US" sz="2000" dirty="0"/>
          </a:p>
          <a:p>
            <a:r>
              <a:rPr lang="en-US" sz="2000" dirty="0"/>
              <a:t>&gt;&gt;&gt; y=x</a:t>
            </a:r>
            <a:endParaRPr lang="en-US" sz="2000" dirty="0"/>
          </a:p>
          <a:p>
            <a:r>
              <a:rPr lang="en-US" sz="2000" dirty="0"/>
              <a:t>&gt;&gt;&gt; print(x is y)  # x and y point to same memory location that has value 10 which is the object of class integer.</a:t>
            </a:r>
            <a:endParaRPr lang="en-US" sz="2000" dirty="0"/>
          </a:p>
          <a:p>
            <a:r>
              <a:rPr lang="en-US" sz="2000" dirty="0"/>
              <a:t>True</a:t>
            </a:r>
            <a:endParaRPr lang="en-US" sz="20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371348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13. Function Declaration</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1" name="TextBox 10"/>
          <p:cNvSpPr txBox="1"/>
          <p:nvPr/>
        </p:nvSpPr>
        <p:spPr>
          <a:xfrm>
            <a:off x="1041400" y="2812415"/>
            <a:ext cx="9905365" cy="3169285"/>
          </a:xfrm>
          <a:prstGeom prst="rect">
            <a:avLst/>
          </a:prstGeom>
          <a:noFill/>
        </p:spPr>
        <p:txBody>
          <a:bodyPr wrap="square" rtlCol="0">
            <a:spAutoFit/>
          </a:bodyPr>
          <a:lstStyle/>
          <a:p>
            <a:pPr algn="l"/>
            <a:r>
              <a:rPr lang="en-US" sz="2000" dirty="0"/>
              <a:t>def sum():			# sum function definition starts with def keyword</a:t>
            </a:r>
            <a:endParaRPr lang="en-US" sz="2000" dirty="0"/>
          </a:p>
          <a:p>
            <a:pPr algn="l"/>
            <a:r>
              <a:rPr lang="en-US" sz="2000" dirty="0"/>
              <a:t>    print("In sum function")		# takes 4 spaces to be part of the function definition</a:t>
            </a:r>
            <a:endParaRPr lang="en-US" sz="2000" dirty="0"/>
          </a:p>
          <a:p>
            <a:pPr algn="l"/>
            <a:r>
              <a:rPr lang="en-US" sz="2000" dirty="0"/>
              <a:t>    return</a:t>
            </a:r>
            <a:endParaRPr lang="en-US" sz="2000" dirty="0"/>
          </a:p>
          <a:p>
            <a:pPr algn="l"/>
            <a:endParaRPr lang="en-US" sz="2000" dirty="0"/>
          </a:p>
          <a:p>
            <a:pPr algn="l"/>
            <a:r>
              <a:rPr lang="en-US" sz="2000" dirty="0"/>
              <a:t>def diff():			# diff function definition</a:t>
            </a:r>
            <a:endParaRPr lang="en-US" sz="2000" dirty="0"/>
          </a:p>
          <a:p>
            <a:pPr algn="l"/>
            <a:r>
              <a:rPr lang="en-US" sz="2000" dirty="0"/>
              <a:t>    print("In diff function")</a:t>
            </a:r>
            <a:endParaRPr lang="en-US" sz="2000" dirty="0"/>
          </a:p>
          <a:p>
            <a:pPr algn="l"/>
            <a:r>
              <a:rPr lang="en-US" sz="2000" dirty="0"/>
              <a:t>    return</a:t>
            </a:r>
            <a:endParaRPr lang="en-US" sz="2000" dirty="0"/>
          </a:p>
          <a:p>
            <a:pPr algn="l"/>
            <a:endParaRPr lang="en-US" sz="2000" dirty="0"/>
          </a:p>
          <a:p>
            <a:pPr algn="l"/>
            <a:r>
              <a:rPr lang="en-US" sz="2000" dirty="0"/>
              <a:t>sum()				# function call to sum</a:t>
            </a:r>
            <a:endParaRPr lang="en-US" sz="2000" dirty="0"/>
          </a:p>
          <a:p>
            <a:pPr algn="l"/>
            <a:r>
              <a:rPr lang="en-US" sz="2000" dirty="0"/>
              <a:t>diff()				# function call to diff</a:t>
            </a:r>
            <a:endParaRPr lang="en-US" sz="2000" dirty="0"/>
          </a:p>
        </p:txBody>
      </p:sp>
      <p:sp>
        <p:nvSpPr>
          <p:cNvPr id="2" name="Text Box 1"/>
          <p:cNvSpPr txBox="1"/>
          <p:nvPr/>
        </p:nvSpPr>
        <p:spPr>
          <a:xfrm>
            <a:off x="620395" y="874395"/>
            <a:ext cx="9837420" cy="1938020"/>
          </a:xfrm>
          <a:prstGeom prst="rect">
            <a:avLst/>
          </a:prstGeom>
          <a:noFill/>
        </p:spPr>
        <p:txBody>
          <a:bodyPr wrap="none" rtlCol="0">
            <a:spAutoFit/>
          </a:bodyPr>
          <a:p>
            <a:r>
              <a:rPr lang="en-US" sz="2000"/>
              <a:t>A function is declared using ‘def’ keyword.</a:t>
            </a:r>
            <a:endParaRPr lang="en-US" sz="2000"/>
          </a:p>
          <a:p>
            <a:r>
              <a:rPr lang="en-US" sz="2000"/>
              <a:t>The block starts with a colon</a:t>
            </a:r>
            <a:endParaRPr lang="en-US" sz="2000"/>
          </a:p>
          <a:p>
            <a:r>
              <a:rPr lang="en-US" sz="2000"/>
              <a:t>All the statements that belongs to the function definition takes one tab space or 4 spaces </a:t>
            </a:r>
            <a:endParaRPr lang="en-US" sz="2000"/>
          </a:p>
          <a:p>
            <a:r>
              <a:rPr lang="en-US" sz="2000"/>
              <a:t>from the start of the function.</a:t>
            </a:r>
            <a:endParaRPr lang="en-US" sz="2000"/>
          </a:p>
          <a:p>
            <a:r>
              <a:rPr lang="en-US" sz="2000" b="1"/>
              <a:t>Indentation </a:t>
            </a:r>
            <a:r>
              <a:rPr lang="en-US" sz="2000"/>
              <a:t>must</a:t>
            </a:r>
            <a:r>
              <a:rPr lang="en-US" sz="2000"/>
              <a:t> be followed strictly to avoid compile time errors and to get expected output</a:t>
            </a:r>
            <a:endParaRPr lang="en-US" sz="2000"/>
          </a:p>
          <a:p>
            <a:endParaRPr lang="en-US"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3865880" cy="460375"/>
          </a:xfrm>
          <a:prstGeom prst="rect">
            <a:avLst/>
          </a:prstGeom>
          <a:noFill/>
        </p:spPr>
        <p:txBody>
          <a:bodyPr wrap="none" rtlCol="0">
            <a:spAutoFit/>
            <a:scene3d>
              <a:camera prst="orthographicFront"/>
              <a:lightRig rig="threePt" dir="t"/>
            </a:scene3d>
          </a:bodyPr>
          <a:p>
            <a:pPr lvl="0" algn="l">
              <a:buClrTx/>
              <a:buSzTx/>
              <a:buFontTx/>
            </a:pPr>
            <a:r>
              <a:rPr lang="en-US" sz="2800" dirty="0" smtClean="0">
                <a:gradFill>
                  <a:gsLst>
                    <a:gs pos="21000">
                      <a:srgbClr val="53575C"/>
                    </a:gs>
                    <a:gs pos="88000">
                      <a:srgbClr val="C5C7CA"/>
                    </a:gs>
                  </a:gsLst>
                  <a:lin ang="5400000"/>
                </a:gradFill>
                <a:effectLst/>
                <a:cs typeface="Times New Roman" panose="02020603050405020304" pitchFamily="18" charset="0"/>
                <a:sym typeface="+mn-ea"/>
              </a:rPr>
              <a:t>14. Local and Global Variables</a:t>
            </a:r>
            <a:endParaRPr lang="en-US" sz="2800" dirty="0" smtClean="0">
              <a:gradFill>
                <a:gsLst>
                  <a:gs pos="21000">
                    <a:srgbClr val="53575C"/>
                  </a:gs>
                  <a:gs pos="88000">
                    <a:srgbClr val="C5C7CA"/>
                  </a:gs>
                </a:gsLst>
                <a:lin ang="5400000"/>
              </a:gradFill>
              <a:effectLst/>
              <a:cs typeface="Times New Roman" panose="02020603050405020304" pitchFamily="18" charset="0"/>
              <a:sym typeface="+mn-ea"/>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1" name="TextBox 10"/>
          <p:cNvSpPr txBox="1"/>
          <p:nvPr/>
        </p:nvSpPr>
        <p:spPr>
          <a:xfrm>
            <a:off x="462840" y="2041457"/>
            <a:ext cx="3084195" cy="4092575"/>
          </a:xfrm>
          <a:prstGeom prst="rect">
            <a:avLst/>
          </a:prstGeom>
          <a:noFill/>
        </p:spPr>
        <p:txBody>
          <a:bodyPr wrap="none" rtlCol="0">
            <a:spAutoFit/>
          </a:bodyPr>
          <a:lstStyle/>
          <a:p>
            <a:pPr algn="l"/>
            <a:r>
              <a:rPr lang="en-US" sz="2000" dirty="0"/>
              <a:t>Example 1 :</a:t>
            </a:r>
            <a:endParaRPr lang="en-US" sz="2000" dirty="0"/>
          </a:p>
          <a:p>
            <a:pPr algn="l"/>
            <a:endParaRPr lang="en-US" sz="2000" dirty="0"/>
          </a:p>
          <a:p>
            <a:pPr algn="l"/>
            <a:r>
              <a:rPr lang="en-US" sz="2000" dirty="0"/>
              <a:t>def  m1():</a:t>
            </a:r>
            <a:endParaRPr lang="en-US" sz="2000" dirty="0"/>
          </a:p>
          <a:p>
            <a:pPr algn="l"/>
            <a:r>
              <a:rPr lang="en-US" sz="2000" dirty="0"/>
              <a:t>     a=10          # local variable</a:t>
            </a:r>
            <a:endParaRPr lang="en-US" sz="2000" dirty="0"/>
          </a:p>
          <a:p>
            <a:pPr algn="l"/>
            <a:r>
              <a:rPr lang="en-US" sz="2000" dirty="0"/>
              <a:t>     print(a)</a:t>
            </a:r>
            <a:endParaRPr lang="en-US" sz="2000" dirty="0"/>
          </a:p>
          <a:p>
            <a:pPr algn="l"/>
            <a:r>
              <a:rPr lang="en-US" sz="2000" dirty="0"/>
              <a:t>     return</a:t>
            </a:r>
            <a:endParaRPr lang="en-US" sz="2000" dirty="0"/>
          </a:p>
          <a:p>
            <a:pPr algn="l"/>
            <a:endParaRPr lang="en-US" sz="2000" dirty="0"/>
          </a:p>
          <a:p>
            <a:pPr algn="l"/>
            <a:r>
              <a:rPr lang="en-US" sz="2000" dirty="0"/>
              <a:t>def m2():</a:t>
            </a:r>
            <a:endParaRPr lang="en-US" sz="2000" dirty="0"/>
          </a:p>
          <a:p>
            <a:pPr algn="l"/>
            <a:r>
              <a:rPr lang="en-US" sz="2000" dirty="0"/>
              <a:t>     print(a)     # name error</a:t>
            </a:r>
            <a:endParaRPr lang="en-US" sz="2000" dirty="0"/>
          </a:p>
          <a:p>
            <a:pPr algn="l"/>
            <a:r>
              <a:rPr lang="en-US" sz="2000" dirty="0"/>
              <a:t>     return</a:t>
            </a:r>
            <a:endParaRPr lang="en-US" sz="2000" dirty="0"/>
          </a:p>
          <a:p>
            <a:pPr algn="l"/>
            <a:endParaRPr lang="en-US" sz="2000" dirty="0"/>
          </a:p>
          <a:p>
            <a:pPr algn="l"/>
            <a:r>
              <a:rPr lang="en-US" sz="2000" dirty="0"/>
              <a:t>m1()</a:t>
            </a:r>
            <a:endParaRPr lang="en-US" sz="2000" dirty="0"/>
          </a:p>
          <a:p>
            <a:pPr algn="l"/>
            <a:r>
              <a:rPr lang="en-US" sz="2000" dirty="0"/>
              <a:t>m2()</a:t>
            </a:r>
            <a:endParaRPr lang="en-US" sz="2000" dirty="0"/>
          </a:p>
        </p:txBody>
      </p:sp>
      <p:sp>
        <p:nvSpPr>
          <p:cNvPr id="2" name="TextBox 10"/>
          <p:cNvSpPr txBox="1"/>
          <p:nvPr/>
        </p:nvSpPr>
        <p:spPr>
          <a:xfrm>
            <a:off x="4514140" y="2041457"/>
            <a:ext cx="2870200" cy="4399915"/>
          </a:xfrm>
          <a:prstGeom prst="rect">
            <a:avLst/>
          </a:prstGeom>
          <a:noFill/>
        </p:spPr>
        <p:txBody>
          <a:bodyPr wrap="none" rtlCol="0">
            <a:spAutoFit/>
          </a:bodyPr>
          <a:p>
            <a:pPr algn="l"/>
            <a:r>
              <a:rPr lang="en-US" sz="2000" dirty="0"/>
              <a:t>Example 2 :</a:t>
            </a:r>
            <a:endParaRPr lang="en-US" sz="2000" dirty="0"/>
          </a:p>
          <a:p>
            <a:pPr algn="l"/>
            <a:endParaRPr lang="en-US" sz="2000" dirty="0"/>
          </a:p>
          <a:p>
            <a:pPr algn="l"/>
            <a:r>
              <a:rPr lang="en-US" sz="2000" dirty="0"/>
              <a:t>def m1():</a:t>
            </a:r>
            <a:endParaRPr lang="en-US" sz="2000" dirty="0"/>
          </a:p>
          <a:p>
            <a:pPr algn="l"/>
            <a:r>
              <a:rPr lang="en-US" sz="2000" dirty="0"/>
              <a:t>     a=10          # local to m1</a:t>
            </a:r>
            <a:endParaRPr lang="en-US" sz="2000" dirty="0"/>
          </a:p>
          <a:p>
            <a:pPr algn="l"/>
            <a:r>
              <a:rPr lang="en-US" sz="2000" dirty="0"/>
              <a:t>     print(a)</a:t>
            </a:r>
            <a:endParaRPr lang="en-US" sz="2000" dirty="0"/>
          </a:p>
          <a:p>
            <a:pPr algn="l"/>
            <a:r>
              <a:rPr lang="en-US" sz="2000" dirty="0"/>
              <a:t>     return</a:t>
            </a:r>
            <a:endParaRPr lang="en-US" sz="2000" dirty="0"/>
          </a:p>
          <a:p>
            <a:pPr algn="l"/>
            <a:endParaRPr lang="en-US" sz="2000" dirty="0"/>
          </a:p>
          <a:p>
            <a:pPr algn="l"/>
            <a:r>
              <a:rPr lang="en-US" sz="2000" dirty="0"/>
              <a:t>def m2():</a:t>
            </a:r>
            <a:endParaRPr lang="en-US" sz="2000" dirty="0"/>
          </a:p>
          <a:p>
            <a:pPr algn="l"/>
            <a:r>
              <a:rPr lang="en-US" sz="2000" dirty="0"/>
              <a:t>     a=20</a:t>
            </a:r>
            <a:endParaRPr lang="en-US" sz="2000" dirty="0"/>
          </a:p>
          <a:p>
            <a:pPr algn="l"/>
            <a:r>
              <a:rPr lang="en-US" sz="2000" dirty="0"/>
              <a:t>     print(a)     # local to m2</a:t>
            </a:r>
            <a:endParaRPr lang="en-US" sz="2000" dirty="0"/>
          </a:p>
          <a:p>
            <a:pPr algn="l"/>
            <a:r>
              <a:rPr lang="en-US" sz="2000" dirty="0"/>
              <a:t>     return</a:t>
            </a:r>
            <a:endParaRPr lang="en-US" sz="2000" dirty="0"/>
          </a:p>
          <a:p>
            <a:pPr algn="l"/>
            <a:endParaRPr lang="en-US" sz="2000" dirty="0"/>
          </a:p>
          <a:p>
            <a:pPr algn="l"/>
            <a:r>
              <a:rPr lang="en-US" sz="2000" dirty="0"/>
              <a:t>m1()</a:t>
            </a:r>
            <a:endParaRPr lang="en-US" sz="2000" dirty="0"/>
          </a:p>
          <a:p>
            <a:pPr algn="l"/>
            <a:r>
              <a:rPr lang="en-US" sz="2000" dirty="0"/>
              <a:t>m2()</a:t>
            </a:r>
            <a:endParaRPr lang="en-US" sz="2000" dirty="0"/>
          </a:p>
        </p:txBody>
      </p:sp>
      <p:sp>
        <p:nvSpPr>
          <p:cNvPr id="4" name="Text Box 3"/>
          <p:cNvSpPr txBox="1"/>
          <p:nvPr/>
        </p:nvSpPr>
        <p:spPr>
          <a:xfrm>
            <a:off x="269875" y="830580"/>
            <a:ext cx="7601585" cy="706755"/>
          </a:xfrm>
          <a:prstGeom prst="rect">
            <a:avLst/>
          </a:prstGeom>
          <a:noFill/>
        </p:spPr>
        <p:txBody>
          <a:bodyPr wrap="none" rtlCol="0">
            <a:spAutoFit/>
          </a:bodyPr>
          <a:p>
            <a:r>
              <a:rPr lang="en-US" sz="2000"/>
              <a:t>Local variables belong to a function. </a:t>
            </a:r>
            <a:endParaRPr lang="en-US" sz="2000"/>
          </a:p>
          <a:p>
            <a:r>
              <a:rPr lang="en-US" sz="2000"/>
              <a:t>They can be function parameters or variables declared inside a function.</a:t>
            </a:r>
            <a:endParaRPr lang="en-US" sz="2000"/>
          </a:p>
        </p:txBody>
      </p:sp>
      <p:sp>
        <p:nvSpPr>
          <p:cNvPr id="5" name="Text Box 4"/>
          <p:cNvSpPr txBox="1"/>
          <p:nvPr/>
        </p:nvSpPr>
        <p:spPr>
          <a:xfrm>
            <a:off x="8549005" y="2041525"/>
            <a:ext cx="3260725" cy="4092575"/>
          </a:xfrm>
          <a:prstGeom prst="rect">
            <a:avLst/>
          </a:prstGeom>
          <a:noFill/>
        </p:spPr>
        <p:txBody>
          <a:bodyPr wrap="square" rtlCol="0" anchor="t">
            <a:spAutoFit/>
          </a:bodyPr>
          <a:p>
            <a:r>
              <a:rPr lang="en-US" sz="2000"/>
              <a:t>Example 3 :</a:t>
            </a:r>
            <a:endParaRPr lang="en-US" sz="2000"/>
          </a:p>
          <a:p>
            <a:endParaRPr lang="en-US" sz="2000"/>
          </a:p>
          <a:p>
            <a:r>
              <a:rPr lang="en-US" sz="2000"/>
              <a:t>def  m1():</a:t>
            </a:r>
            <a:endParaRPr lang="en-US" sz="2000"/>
          </a:p>
          <a:p>
            <a:r>
              <a:rPr lang="en-US" sz="2000"/>
              <a:t>     a=10          # local to m1</a:t>
            </a:r>
            <a:endParaRPr lang="en-US" sz="2000"/>
          </a:p>
          <a:p>
            <a:r>
              <a:rPr lang="en-US" sz="2000"/>
              <a:t>     print(a)</a:t>
            </a:r>
            <a:endParaRPr lang="en-US" sz="2000"/>
          </a:p>
          <a:p>
            <a:r>
              <a:rPr lang="en-US" sz="2000"/>
              <a:t>     return</a:t>
            </a:r>
            <a:endParaRPr lang="en-US" sz="2000"/>
          </a:p>
          <a:p>
            <a:endParaRPr lang="en-US" sz="2000"/>
          </a:p>
          <a:p>
            <a:r>
              <a:rPr lang="en-US" sz="2000"/>
              <a:t>def m2(a):     # </a:t>
            </a:r>
            <a:r>
              <a:rPr lang="en-US" sz="2000">
                <a:sym typeface="+mn-ea"/>
              </a:rPr>
              <a:t>local to m2</a:t>
            </a:r>
            <a:endParaRPr lang="en-US" sz="2000"/>
          </a:p>
          <a:p>
            <a:r>
              <a:rPr lang="en-US" sz="2000"/>
              <a:t>     print(a)     </a:t>
            </a:r>
            <a:endParaRPr lang="en-US" sz="2000"/>
          </a:p>
          <a:p>
            <a:r>
              <a:rPr lang="en-US" sz="2000"/>
              <a:t>     return</a:t>
            </a:r>
            <a:endParaRPr lang="en-US" sz="2000"/>
          </a:p>
          <a:p>
            <a:endParaRPr lang="en-US" sz="2000"/>
          </a:p>
          <a:p>
            <a:r>
              <a:rPr lang="en-US" sz="2000"/>
              <a:t>m1()</a:t>
            </a:r>
            <a:endParaRPr lang="en-US" sz="2000"/>
          </a:p>
          <a:p>
            <a:r>
              <a:rPr lang="en-US" sz="2000"/>
              <a:t>m2(20)</a:t>
            </a:r>
            <a:endParaRPr lang="en-US" sz="200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TextBox 16"/>
          <p:cNvSpPr txBox="1"/>
          <p:nvPr/>
        </p:nvSpPr>
        <p:spPr>
          <a:xfrm>
            <a:off x="205" y="-48"/>
            <a:ext cx="4368165" cy="460375"/>
          </a:xfrm>
          <a:prstGeom prst="rect">
            <a:avLst/>
          </a:prstGeom>
          <a:noFill/>
        </p:spPr>
        <p:txBody>
          <a:bodyPr wrap="none" rtlCol="0">
            <a:spAutoFit/>
            <a:scene3d>
              <a:camera prst="orthographicFront"/>
              <a:lightRig rig="threePt" dir="t"/>
            </a:scene3d>
          </a:bodyPr>
          <a:p>
            <a:pPr lvl="0" algn="l">
              <a:buClrTx/>
              <a:buSzTx/>
              <a:buFontTx/>
            </a:pPr>
            <a:r>
              <a:rPr lang="en-US" sz="2800" dirty="0" smtClean="0">
                <a:gradFill>
                  <a:gsLst>
                    <a:gs pos="21000">
                      <a:srgbClr val="53575C"/>
                    </a:gs>
                    <a:gs pos="88000">
                      <a:srgbClr val="C5C7CA"/>
                    </a:gs>
                  </a:gsLst>
                  <a:lin ang="5400000"/>
                </a:gradFill>
                <a:effectLst/>
                <a:cs typeface="Times New Roman" panose="02020603050405020304" pitchFamily="18" charset="0"/>
                <a:sym typeface="+mn-ea"/>
              </a:rPr>
              <a:t>Local and Global Variables (contd)</a:t>
            </a:r>
            <a:endParaRPr lang="en-US" sz="2800" dirty="0" smtClean="0">
              <a:gradFill>
                <a:gsLst>
                  <a:gs pos="21000">
                    <a:srgbClr val="53575C"/>
                  </a:gs>
                  <a:gs pos="88000">
                    <a:srgbClr val="C5C7CA"/>
                  </a:gs>
                </a:gsLst>
                <a:lin ang="5400000"/>
              </a:gradFill>
              <a:effectLst/>
              <a:cs typeface="Times New Roman" panose="02020603050405020304" pitchFamily="18" charset="0"/>
              <a:sym typeface="+mn-ea"/>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8" name="TextBox 7"/>
          <p:cNvSpPr txBox="1"/>
          <p:nvPr/>
        </p:nvSpPr>
        <p:spPr>
          <a:xfrm>
            <a:off x="283210" y="867410"/>
            <a:ext cx="8903335" cy="1322070"/>
          </a:xfrm>
          <a:prstGeom prst="rect">
            <a:avLst/>
          </a:prstGeom>
          <a:noFill/>
        </p:spPr>
        <p:txBody>
          <a:bodyPr wrap="square" rtlCol="0">
            <a:spAutoFit/>
          </a:bodyPr>
          <a:lstStyle/>
          <a:p>
            <a:r>
              <a:rPr lang="en-US" sz="2000" dirty="0" smtClean="0"/>
              <a:t>Declaration of variable outside to all the </a:t>
            </a:r>
            <a:r>
              <a:rPr lang="en-US" sz="2000" dirty="0"/>
              <a:t> </a:t>
            </a:r>
            <a:r>
              <a:rPr lang="en-US" sz="2000" dirty="0" smtClean="0"/>
              <a:t>functions is called a global variable.</a:t>
            </a:r>
            <a:endParaRPr lang="en-US" sz="2000" dirty="0" smtClean="0"/>
          </a:p>
          <a:p>
            <a:r>
              <a:rPr lang="en-US" sz="2000" dirty="0" smtClean="0">
                <a:sym typeface="+mn-ea"/>
              </a:rPr>
              <a:t>Global variables can be accessed from all the functions.</a:t>
            </a:r>
            <a:endParaRPr lang="en-US" sz="2000" dirty="0" smtClean="0">
              <a:sym typeface="+mn-ea"/>
            </a:endParaRPr>
          </a:p>
          <a:p>
            <a:pPr algn="l"/>
            <a:r>
              <a:rPr lang="en-US" sz="2000" dirty="0" smtClean="0">
                <a:sym typeface="+mn-ea"/>
              </a:rPr>
              <a:t>Can be accessed inside the function but first priority is given to local variable.</a:t>
            </a:r>
            <a:endParaRPr lang="en-US" sz="2000" dirty="0" smtClean="0">
              <a:sym typeface="+mn-ea"/>
            </a:endParaRPr>
          </a:p>
          <a:p>
            <a:pPr algn="l"/>
            <a:r>
              <a:rPr lang="en-US" sz="2000" dirty="0" smtClean="0">
                <a:sym typeface="+mn-ea"/>
              </a:rPr>
              <a:t>If local variable with same name is not available, then it will access global variable.</a:t>
            </a:r>
            <a:endParaRPr lang="en-US" sz="2000" dirty="0" smtClean="0"/>
          </a:p>
        </p:txBody>
      </p:sp>
      <p:sp>
        <p:nvSpPr>
          <p:cNvPr id="11" name="TextBox 10"/>
          <p:cNvSpPr txBox="1"/>
          <p:nvPr/>
        </p:nvSpPr>
        <p:spPr>
          <a:xfrm>
            <a:off x="666675" y="2647882"/>
            <a:ext cx="3175000" cy="3784600"/>
          </a:xfrm>
          <a:prstGeom prst="rect">
            <a:avLst/>
          </a:prstGeom>
          <a:noFill/>
        </p:spPr>
        <p:txBody>
          <a:bodyPr wrap="none" rtlCol="0">
            <a:spAutoFit/>
          </a:bodyPr>
          <a:lstStyle/>
          <a:p>
            <a:r>
              <a:rPr lang="en-US" sz="2000" dirty="0" smtClean="0"/>
              <a:t>Example 1 :</a:t>
            </a:r>
            <a:endParaRPr lang="en-US" sz="2000" dirty="0" smtClean="0"/>
          </a:p>
          <a:p>
            <a:endParaRPr lang="en-US" sz="2000" dirty="0" smtClean="0"/>
          </a:p>
          <a:p>
            <a:r>
              <a:rPr lang="en-US" sz="2000" dirty="0" smtClean="0"/>
              <a:t>a = 30            # global variable</a:t>
            </a:r>
            <a:endParaRPr lang="en-US" sz="2000" dirty="0" smtClean="0"/>
          </a:p>
          <a:p>
            <a:r>
              <a:rPr lang="en-US" sz="2000" dirty="0"/>
              <a:t>d</a:t>
            </a:r>
            <a:r>
              <a:rPr lang="en-US" sz="2000" dirty="0" smtClean="0"/>
              <a:t>ef  m1():</a:t>
            </a:r>
            <a:endParaRPr lang="en-US" sz="2000" dirty="0" smtClean="0"/>
          </a:p>
          <a:p>
            <a:r>
              <a:rPr lang="en-US" sz="2000" dirty="0" smtClean="0"/>
              <a:t>     print(a)</a:t>
            </a:r>
            <a:endParaRPr lang="en-US" sz="2000" dirty="0" smtClean="0"/>
          </a:p>
          <a:p>
            <a:r>
              <a:rPr lang="en-US" sz="2000" dirty="0"/>
              <a:t> </a:t>
            </a:r>
            <a:r>
              <a:rPr lang="en-US" sz="2000" dirty="0" smtClean="0"/>
              <a:t>    return</a:t>
            </a:r>
            <a:endParaRPr lang="en-US" sz="2000" dirty="0" smtClean="0"/>
          </a:p>
          <a:p>
            <a:r>
              <a:rPr lang="en-US" sz="2000" dirty="0"/>
              <a:t>d</a:t>
            </a:r>
            <a:r>
              <a:rPr lang="en-US" sz="2000" dirty="0" smtClean="0"/>
              <a:t>ef m2():</a:t>
            </a:r>
            <a:endParaRPr lang="en-US" sz="2000" dirty="0" smtClean="0"/>
          </a:p>
          <a:p>
            <a:r>
              <a:rPr lang="en-US" sz="2000" dirty="0"/>
              <a:t> </a:t>
            </a:r>
            <a:r>
              <a:rPr lang="en-US" sz="2000" dirty="0" smtClean="0"/>
              <a:t>    a=20         # local variable</a:t>
            </a:r>
            <a:endParaRPr lang="en-US" sz="2000" dirty="0" smtClean="0"/>
          </a:p>
          <a:p>
            <a:r>
              <a:rPr lang="en-US" sz="2000" dirty="0"/>
              <a:t> </a:t>
            </a:r>
            <a:r>
              <a:rPr lang="en-US" sz="2000" dirty="0" smtClean="0"/>
              <a:t>    print(a)     </a:t>
            </a:r>
            <a:endParaRPr lang="en-US" sz="2000" dirty="0" smtClean="0"/>
          </a:p>
          <a:p>
            <a:r>
              <a:rPr lang="en-US" sz="2000" dirty="0" smtClean="0"/>
              <a:t>     return</a:t>
            </a:r>
            <a:endParaRPr lang="en-US" sz="2000" dirty="0" smtClean="0"/>
          </a:p>
          <a:p>
            <a:r>
              <a:rPr lang="en-US" sz="2000" dirty="0" smtClean="0"/>
              <a:t>m1()</a:t>
            </a:r>
            <a:endParaRPr lang="en-US" sz="2000" dirty="0" smtClean="0"/>
          </a:p>
          <a:p>
            <a:r>
              <a:rPr lang="en-US" sz="2000" dirty="0"/>
              <a:t>m</a:t>
            </a:r>
            <a:r>
              <a:rPr lang="en-US" sz="2000" dirty="0" smtClean="0"/>
              <a:t>2()</a:t>
            </a:r>
            <a:endParaRPr lang="en-US" sz="2000" dirty="0" smtClean="0"/>
          </a:p>
        </p:txBody>
      </p:sp>
      <p:sp>
        <p:nvSpPr>
          <p:cNvPr id="2" name="TextBox 7"/>
          <p:cNvSpPr txBox="1"/>
          <p:nvPr/>
        </p:nvSpPr>
        <p:spPr>
          <a:xfrm>
            <a:off x="4876800" y="2524760"/>
            <a:ext cx="6920865" cy="706755"/>
          </a:xfrm>
          <a:prstGeom prst="rect">
            <a:avLst/>
          </a:prstGeom>
          <a:noFill/>
        </p:spPr>
        <p:txBody>
          <a:bodyPr wrap="square" rtlCol="0">
            <a:spAutoFit/>
          </a:bodyPr>
          <a:lstStyle/>
          <a:p>
            <a:r>
              <a:rPr lang="en-US" sz="2000" dirty="0" smtClean="0"/>
              <a:t>We cannot modify global variables directly within the functions.</a:t>
            </a:r>
            <a:endParaRPr lang="en-US" sz="2000" dirty="0" smtClean="0"/>
          </a:p>
          <a:p>
            <a:r>
              <a:rPr lang="en-US" sz="2000" dirty="0" smtClean="0"/>
              <a:t>Use </a:t>
            </a:r>
            <a:r>
              <a:rPr lang="en-US" sz="2000" b="1" u="sng" dirty="0" smtClean="0"/>
              <a:t>global </a:t>
            </a:r>
            <a:r>
              <a:rPr lang="en-US" sz="2000" dirty="0" smtClean="0"/>
              <a:t>keyword to modify global variable inside a function</a:t>
            </a:r>
            <a:endParaRPr lang="en-US" sz="2000" dirty="0" smtClean="0"/>
          </a:p>
        </p:txBody>
      </p:sp>
      <p:sp>
        <p:nvSpPr>
          <p:cNvPr id="4" name="TextBox 10"/>
          <p:cNvSpPr txBox="1"/>
          <p:nvPr/>
        </p:nvSpPr>
        <p:spPr>
          <a:xfrm>
            <a:off x="5111306" y="3417642"/>
            <a:ext cx="2957195" cy="2245360"/>
          </a:xfrm>
          <a:prstGeom prst="rect">
            <a:avLst/>
          </a:prstGeom>
          <a:noFill/>
        </p:spPr>
        <p:txBody>
          <a:bodyPr wrap="none" rtlCol="0">
            <a:spAutoFit/>
          </a:bodyPr>
          <a:lstStyle/>
          <a:p>
            <a:r>
              <a:rPr lang="en-US" sz="2000" dirty="0" smtClean="0"/>
              <a:t>Example 2 :</a:t>
            </a:r>
            <a:endParaRPr lang="en-US" sz="2000" dirty="0" smtClean="0"/>
          </a:p>
          <a:p>
            <a:endParaRPr lang="en-US" sz="2000" dirty="0" smtClean="0"/>
          </a:p>
          <a:p>
            <a:r>
              <a:rPr lang="en-US" sz="2000" dirty="0" smtClean="0"/>
              <a:t>a = 20</a:t>
            </a:r>
            <a:endParaRPr lang="en-US" sz="2000" dirty="0" smtClean="0"/>
          </a:p>
          <a:p>
            <a:r>
              <a:rPr lang="en-US" sz="2000" dirty="0"/>
              <a:t>d</a:t>
            </a:r>
            <a:r>
              <a:rPr lang="en-US" sz="2000" dirty="0" smtClean="0"/>
              <a:t>ef  test():</a:t>
            </a:r>
            <a:endParaRPr lang="en-US" sz="2000" dirty="0" smtClean="0"/>
          </a:p>
          <a:p>
            <a:r>
              <a:rPr lang="en-US" sz="2000" dirty="0" smtClean="0"/>
              <a:t>     a = a + 10    # gives error</a:t>
            </a:r>
            <a:endParaRPr lang="en-US" sz="2000" dirty="0" smtClean="0"/>
          </a:p>
          <a:p>
            <a:r>
              <a:rPr lang="en-US" sz="2000" dirty="0" smtClean="0"/>
              <a:t>     return</a:t>
            </a:r>
            <a:endParaRPr lang="en-US" sz="2000" dirty="0" smtClean="0"/>
          </a:p>
          <a:p>
            <a:r>
              <a:rPr lang="en-US" sz="2000" dirty="0"/>
              <a:t>t</a:t>
            </a:r>
            <a:r>
              <a:rPr lang="en-US" sz="2000" dirty="0" smtClean="0"/>
              <a:t>est()</a:t>
            </a:r>
            <a:endParaRPr lang="en-US" sz="2000" dirty="0" smtClean="0"/>
          </a:p>
        </p:txBody>
      </p:sp>
      <p:sp>
        <p:nvSpPr>
          <p:cNvPr id="5" name="Text Box 4"/>
          <p:cNvSpPr txBox="1"/>
          <p:nvPr/>
        </p:nvSpPr>
        <p:spPr>
          <a:xfrm>
            <a:off x="8712200" y="3417570"/>
            <a:ext cx="3479800" cy="3169285"/>
          </a:xfrm>
          <a:prstGeom prst="rect">
            <a:avLst/>
          </a:prstGeom>
          <a:noFill/>
        </p:spPr>
        <p:txBody>
          <a:bodyPr wrap="square" rtlCol="0" anchor="t">
            <a:spAutoFit/>
          </a:bodyPr>
          <a:p>
            <a:r>
              <a:rPr lang="en-US" sz="2000" dirty="0" smtClean="0">
                <a:sym typeface="+mn-ea"/>
              </a:rPr>
              <a:t>Example 3 :</a:t>
            </a:r>
            <a:endParaRPr lang="en-US" sz="2000" dirty="0" smtClean="0">
              <a:sym typeface="+mn-ea"/>
            </a:endParaRPr>
          </a:p>
          <a:p>
            <a:endParaRPr lang="en-US" sz="2000" dirty="0" smtClean="0">
              <a:sym typeface="+mn-ea"/>
            </a:endParaRPr>
          </a:p>
          <a:p>
            <a:r>
              <a:rPr lang="en-US" sz="2000" dirty="0" smtClean="0">
                <a:sym typeface="+mn-ea"/>
              </a:rPr>
              <a:t>a = 20</a:t>
            </a:r>
            <a:endParaRPr lang="en-US" sz="2000" dirty="0" smtClean="0"/>
          </a:p>
          <a:p>
            <a:r>
              <a:rPr lang="en-US" sz="2000" dirty="0">
                <a:sym typeface="+mn-ea"/>
              </a:rPr>
              <a:t>d</a:t>
            </a:r>
            <a:r>
              <a:rPr lang="en-US" sz="2000" dirty="0" smtClean="0">
                <a:sym typeface="+mn-ea"/>
              </a:rPr>
              <a:t>ef  test():</a:t>
            </a:r>
            <a:endParaRPr lang="en-US" sz="2000" dirty="0" smtClean="0"/>
          </a:p>
          <a:p>
            <a:r>
              <a:rPr lang="en-US" sz="2000" dirty="0">
                <a:sym typeface="+mn-ea"/>
              </a:rPr>
              <a:t> </a:t>
            </a:r>
            <a:r>
              <a:rPr lang="en-US" sz="2000" dirty="0" smtClean="0">
                <a:sym typeface="+mn-ea"/>
              </a:rPr>
              <a:t>    global a</a:t>
            </a:r>
            <a:endParaRPr lang="en-US" sz="2000" dirty="0" smtClean="0"/>
          </a:p>
          <a:p>
            <a:r>
              <a:rPr lang="en-US" sz="2000" dirty="0" smtClean="0">
                <a:sym typeface="+mn-ea"/>
              </a:rPr>
              <a:t>     a = a + 10</a:t>
            </a:r>
            <a:endParaRPr lang="en-US" sz="2000" dirty="0" smtClean="0"/>
          </a:p>
          <a:p>
            <a:r>
              <a:rPr lang="en-US" sz="2000" dirty="0">
                <a:sym typeface="+mn-ea"/>
              </a:rPr>
              <a:t> </a:t>
            </a:r>
            <a:r>
              <a:rPr lang="en-US" sz="2000" dirty="0" smtClean="0">
                <a:sym typeface="+mn-ea"/>
              </a:rPr>
              <a:t>    print(a)       # inside fun</a:t>
            </a:r>
            <a:endParaRPr lang="en-US" sz="2000" dirty="0" smtClean="0"/>
          </a:p>
          <a:p>
            <a:r>
              <a:rPr lang="en-US" sz="2000" dirty="0" smtClean="0">
                <a:sym typeface="+mn-ea"/>
              </a:rPr>
              <a:t>     return</a:t>
            </a:r>
            <a:endParaRPr lang="en-US" sz="2000" dirty="0" smtClean="0"/>
          </a:p>
          <a:p>
            <a:r>
              <a:rPr lang="en-US" sz="2000" dirty="0">
                <a:sym typeface="+mn-ea"/>
              </a:rPr>
              <a:t>t</a:t>
            </a:r>
            <a:r>
              <a:rPr lang="en-US" sz="2000" dirty="0" smtClean="0">
                <a:sym typeface="+mn-ea"/>
              </a:rPr>
              <a:t>est()</a:t>
            </a:r>
            <a:endParaRPr lang="en-US" sz="2000" dirty="0" smtClean="0"/>
          </a:p>
          <a:p>
            <a:r>
              <a:rPr lang="en-US" sz="2000" dirty="0">
                <a:sym typeface="+mn-ea"/>
              </a:rPr>
              <a:t>p</a:t>
            </a:r>
            <a:r>
              <a:rPr lang="en-US" sz="2000" dirty="0" smtClean="0">
                <a:sym typeface="+mn-ea"/>
              </a:rPr>
              <a:t>rint(a)            # outside fun</a:t>
            </a:r>
            <a:endParaRPr lang="en-US" sz="2000" dirty="0" smtClean="0">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1987" y="1644"/>
              <a:ext cx="3583" cy="919"/>
            </a:xfrm>
            <a:prstGeom prst="rect">
              <a:avLst/>
            </a:prstGeom>
          </p:spPr>
          <p:txBody>
            <a:bodyPr wrap="none">
              <a:spAutoFit/>
            </a:bodyPr>
            <a:p>
              <a:pPr algn="l"/>
              <a:r>
                <a:rPr lang="en-US" sz="3200" b="1" dirty="0">
                  <a:cs typeface="Times New Roman" panose="02020603050405020304" pitchFamily="18" charset="0"/>
                </a:rPr>
                <a:t>4. Operators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5932805" y="2061845"/>
            <a:ext cx="5378450" cy="341503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IN" sz="2400" dirty="0">
                <a:cs typeface="Times New Roman" panose="02020603050405020304" pitchFamily="18" charset="0"/>
                <a:sym typeface="+mn-ea"/>
              </a:rPr>
              <a:t>Arithmetic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Comparison (Relational)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Assignment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Logical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Bitwise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Membership Operators</a:t>
            </a:r>
            <a:endParaRPr lang="en-IN" sz="2400" dirty="0">
              <a:cs typeface="Times New Roman" panose="02020603050405020304" pitchFamily="18" charset="0"/>
            </a:endParaRPr>
          </a:p>
          <a:p>
            <a:pPr marL="914400" lvl="1" indent="-457200" algn="l">
              <a:buFont typeface="+mj-lt"/>
              <a:buAutoNum type="arabicPeriod"/>
            </a:pPr>
            <a:r>
              <a:rPr lang="en-IN" sz="2400" dirty="0">
                <a:cs typeface="Times New Roman" panose="02020603050405020304" pitchFamily="18" charset="0"/>
                <a:sym typeface="+mn-ea"/>
              </a:rPr>
              <a:t>Identity </a:t>
            </a:r>
            <a:r>
              <a:rPr lang="en-IN" sz="2400" dirty="0" smtClean="0">
                <a:cs typeface="Times New Roman" panose="02020603050405020304" pitchFamily="18" charset="0"/>
                <a:sym typeface="+mn-ea"/>
              </a:rPr>
              <a:t>Operators</a:t>
            </a:r>
            <a:endParaRPr lang="en-US" sz="24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 name="Group 3"/>
          <p:cNvGrpSpPr/>
          <p:nvPr/>
        </p:nvGrpSpPr>
        <p:grpSpPr>
          <a:xfrm>
            <a:off x="1581785" y="1395730"/>
            <a:ext cx="9028430" cy="864870"/>
            <a:chOff x="4268" y="3602"/>
            <a:chExt cx="14218" cy="1362"/>
          </a:xfrm>
        </p:grpSpPr>
        <p:sp>
          <p:nvSpPr>
            <p:cNvPr id="11" name="TextBox 10"/>
            <p:cNvSpPr txBox="1"/>
            <p:nvPr/>
          </p:nvSpPr>
          <p:spPr>
            <a:xfrm>
              <a:off x="4268" y="3826"/>
              <a:ext cx="3624" cy="727"/>
            </a:xfrm>
            <a:prstGeom prst="rect">
              <a:avLst/>
            </a:prstGeom>
            <a:noFill/>
          </p:spPr>
          <p:txBody>
            <a:bodyPr wrap="none" rtlCol="0">
              <a:spAutoFit/>
            </a:bodyPr>
            <a:lstStyle/>
            <a:p>
              <a:r>
                <a:rPr lang="en-US" sz="2400" dirty="0" smtClean="0"/>
                <a:t>X = 10 + int(35.5)</a:t>
              </a:r>
              <a:endParaRPr lang="en-US" sz="2400" dirty="0"/>
            </a:p>
          </p:txBody>
        </p:sp>
        <p:sp>
          <p:nvSpPr>
            <p:cNvPr id="14" name="TextBox 13"/>
            <p:cNvSpPr txBox="1"/>
            <p:nvPr/>
          </p:nvSpPr>
          <p:spPr>
            <a:xfrm>
              <a:off x="10501" y="3777"/>
              <a:ext cx="4074" cy="727"/>
            </a:xfrm>
            <a:prstGeom prst="rect">
              <a:avLst/>
            </a:prstGeom>
            <a:noFill/>
          </p:spPr>
          <p:txBody>
            <a:bodyPr wrap="none" rtlCol="0">
              <a:spAutoFit/>
            </a:bodyPr>
            <a:lstStyle/>
            <a:p>
              <a:r>
                <a:rPr lang="en-US" sz="2400" dirty="0" smtClean="0"/>
                <a:t>All 3 are operands, </a:t>
              </a:r>
              <a:endParaRPr lang="en-US" sz="2400" dirty="0"/>
            </a:p>
          </p:txBody>
        </p:sp>
        <p:cxnSp>
          <p:nvCxnSpPr>
            <p:cNvPr id="6" name="Curved Connector 5"/>
            <p:cNvCxnSpPr/>
            <p:nvPr/>
          </p:nvCxnSpPr>
          <p:spPr>
            <a:xfrm flipV="1">
              <a:off x="7892" y="4116"/>
              <a:ext cx="2609" cy="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32" y="4190"/>
              <a:ext cx="21" cy="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urved Connector 17"/>
            <p:cNvCxnSpPr/>
            <p:nvPr/>
          </p:nvCxnSpPr>
          <p:spPr>
            <a:xfrm>
              <a:off x="4496" y="4541"/>
              <a:ext cx="6005" cy="1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urved Connector 19"/>
            <p:cNvCxnSpPr/>
            <p:nvPr/>
          </p:nvCxnSpPr>
          <p:spPr>
            <a:xfrm flipV="1">
              <a:off x="5429" y="3602"/>
              <a:ext cx="5072" cy="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429" y="3614"/>
              <a:ext cx="0" cy="225"/>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3996" y="4238"/>
              <a:ext cx="4490" cy="727"/>
            </a:xfrm>
            <a:prstGeom prst="rect">
              <a:avLst/>
            </a:prstGeom>
          </p:spPr>
          <p:txBody>
            <a:bodyPr wrap="none">
              <a:spAutoFit/>
            </a:bodyPr>
            <a:lstStyle/>
            <a:p>
              <a:r>
                <a:rPr lang="en-US" sz="2400" dirty="0">
                  <a:solidFill>
                    <a:srgbClr val="FF0000"/>
                  </a:solidFill>
                </a:rPr>
                <a:t>+</a:t>
              </a:r>
              <a:r>
                <a:rPr lang="en-US" sz="2400" dirty="0"/>
                <a:t> and </a:t>
              </a:r>
              <a:r>
                <a:rPr lang="en-US" sz="2400" dirty="0">
                  <a:solidFill>
                    <a:srgbClr val="FF0000"/>
                  </a:solidFill>
                </a:rPr>
                <a:t>=</a:t>
              </a:r>
              <a:r>
                <a:rPr lang="en-US" sz="2400" dirty="0"/>
                <a:t> are operators</a:t>
              </a:r>
              <a:endParaRPr lang="en-US" sz="2400" dirty="0"/>
            </a:p>
          </p:txBody>
        </p:sp>
      </p:grpSp>
      <p:sp>
        <p:nvSpPr>
          <p:cNvPr id="8" name="TextBox 7"/>
          <p:cNvSpPr txBox="1"/>
          <p:nvPr/>
        </p:nvSpPr>
        <p:spPr>
          <a:xfrm>
            <a:off x="726697" y="903856"/>
            <a:ext cx="7532370" cy="398780"/>
          </a:xfrm>
          <a:prstGeom prst="rect">
            <a:avLst/>
          </a:prstGeom>
          <a:noFill/>
        </p:spPr>
        <p:txBody>
          <a:bodyPr wrap="none" rtlCol="0">
            <a:spAutoFit/>
          </a:bodyPr>
          <a:lstStyle/>
          <a:p>
            <a:r>
              <a:rPr lang="en-US" sz="2000" dirty="0" smtClean="0"/>
              <a:t>Operator is a symbol that performs operation on one or more operands</a:t>
            </a:r>
            <a:endParaRPr lang="en-US" sz="2000" dirty="0" smtClean="0"/>
          </a:p>
        </p:txBody>
      </p:sp>
      <p:sp>
        <p:nvSpPr>
          <p:cNvPr id="2" name="TextBox 1"/>
          <p:cNvSpPr txBox="1"/>
          <p:nvPr/>
        </p:nvSpPr>
        <p:spPr>
          <a:xfrm>
            <a:off x="864963" y="2855959"/>
            <a:ext cx="5287645" cy="2861310"/>
          </a:xfrm>
          <a:prstGeom prst="rect">
            <a:avLst/>
          </a:prstGeom>
          <a:noFill/>
        </p:spPr>
        <p:txBody>
          <a:bodyPr wrap="none" rtlCol="0">
            <a:spAutoFit/>
          </a:bodyPr>
          <a:lstStyle/>
          <a:p>
            <a:pPr algn="just">
              <a:buNone/>
            </a:pPr>
            <a:r>
              <a:rPr lang="en-IN" sz="2000" dirty="0">
                <a:cs typeface="Times New Roman" panose="02020603050405020304" pitchFamily="18" charset="0"/>
              </a:rPr>
              <a:t>Python supports the following types of operators</a:t>
            </a:r>
            <a:r>
              <a:rPr lang="en-IN" sz="2000" dirty="0" smtClean="0">
                <a:cs typeface="Times New Roman" panose="02020603050405020304" pitchFamily="18" charset="0"/>
              </a:rPr>
              <a:t>.</a:t>
            </a:r>
            <a:endParaRPr lang="en-IN" sz="2000" dirty="0" smtClean="0">
              <a:cs typeface="Times New Roman" panose="02020603050405020304" pitchFamily="18" charset="0"/>
            </a:endParaRPr>
          </a:p>
          <a:p>
            <a:pPr algn="just">
              <a:buNone/>
            </a:pPr>
            <a:endParaRPr lang="en-IN" sz="2000" dirty="0">
              <a:cs typeface="Times New Roman" panose="02020603050405020304" pitchFamily="18" charset="0"/>
            </a:endParaRPr>
          </a:p>
          <a:p>
            <a:pPr lvl="1" algn="just"/>
            <a:r>
              <a:rPr lang="en-IN" sz="2000" dirty="0">
                <a:cs typeface="Times New Roman" panose="02020603050405020304" pitchFamily="18" charset="0"/>
              </a:rPr>
              <a:t>Arithmetic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Comparison (Relational)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Assignment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Logical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Bitwise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Membership Operators</a:t>
            </a:r>
            <a:endParaRPr lang="en-IN" sz="2000" dirty="0">
              <a:cs typeface="Times New Roman" panose="02020603050405020304" pitchFamily="18" charset="0"/>
            </a:endParaRPr>
          </a:p>
          <a:p>
            <a:pPr lvl="1" algn="just"/>
            <a:r>
              <a:rPr lang="en-IN" sz="2000" dirty="0">
                <a:cs typeface="Times New Roman" panose="02020603050405020304" pitchFamily="18" charset="0"/>
              </a:rPr>
              <a:t>Identity </a:t>
            </a:r>
            <a:r>
              <a:rPr lang="en-IN" sz="2000" dirty="0" smtClean="0">
                <a:cs typeface="Times New Roman" panose="02020603050405020304" pitchFamily="18" charset="0"/>
              </a:rPr>
              <a:t>Operators</a:t>
            </a:r>
            <a:endParaRPr lang="en-IN" sz="2000" dirty="0" smtClean="0">
              <a:cs typeface="Times New Roman" panose="02020603050405020304" pitchFamily="18"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Content Placeholder 8"/>
          <p:cNvGraphicFramePr/>
          <p:nvPr/>
        </p:nvGraphicFramePr>
        <p:xfrm>
          <a:off x="478771" y="927908"/>
          <a:ext cx="11234457" cy="5658887"/>
        </p:xfrm>
        <a:graphic>
          <a:graphicData uri="http://schemas.openxmlformats.org/drawingml/2006/table">
            <a:tbl>
              <a:tblPr firstRow="1" bandRow="1">
                <a:tableStyleId>{5C22544A-7EE6-4342-B048-85BDC9FD1C3A}</a:tableStyleId>
              </a:tblPr>
              <a:tblGrid>
                <a:gridCol w="1901358"/>
                <a:gridCol w="5244353"/>
                <a:gridCol w="4088746"/>
              </a:tblGrid>
              <a:tr h="507767">
                <a:tc>
                  <a:txBody>
                    <a:bodyPr/>
                    <a:lstStyle/>
                    <a:p>
                      <a:r>
                        <a:rPr lang="en-US" dirty="0" smtClean="0">
                          <a:latin typeface="Times New Roman" panose="02020603050405020304" pitchFamily="18" charset="0"/>
                          <a:cs typeface="Times New Roman" panose="02020603050405020304" pitchFamily="18" charset="0"/>
                        </a:rPr>
                        <a:t>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txBody>
                  <a:tcPr/>
                </a:tc>
              </a:tr>
              <a:tr h="64008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Addition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Adds values on either side of the 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1" kern="1200" dirty="0" smtClean="0">
                          <a:solidFill>
                            <a:schemeClr val="dk1"/>
                          </a:solidFill>
                          <a:effectLst/>
                          <a:latin typeface="+mn-lt"/>
                          <a:ea typeface="+mn-ea"/>
                          <a:cs typeface="+mn-cs"/>
                        </a:rPr>
                        <a:t> </a:t>
                      </a:r>
                      <a:r>
                        <a:rPr lang="en-US" sz="1800" b="0" kern="1200" dirty="0" smtClean="0">
                          <a:solidFill>
                            <a:schemeClr val="dk1"/>
                          </a:solidFill>
                          <a:effectLst/>
                          <a:latin typeface="+mn-lt"/>
                          <a:ea typeface="+mn-ea"/>
                          <a:cs typeface="+mn-cs"/>
                        </a:rPr>
                        <a:t>5+3-2      # +, - having same priority , left to right evaluation</a:t>
                      </a:r>
                      <a:endParaRPr lang="en-US" b="0" dirty="0">
                        <a:latin typeface="Times New Roman" panose="02020603050405020304" pitchFamily="18" charset="0"/>
                        <a:cs typeface="Times New Roman" panose="02020603050405020304" pitchFamily="18" charset="0"/>
                      </a:endParaRPr>
                    </a:p>
                  </a:txBody>
                  <a:tcPr/>
                </a:tc>
              </a:tr>
              <a:tr h="610271">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Subtraction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Subtracts right hand operand from left hand operand</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kern="1200" dirty="0" smtClean="0">
                          <a:solidFill>
                            <a:schemeClr val="dk1"/>
                          </a:solidFill>
                          <a:effectLst/>
                          <a:latin typeface="+mn-lt"/>
                          <a:ea typeface="+mn-ea"/>
                          <a:cs typeface="+mn-cs"/>
                        </a:rPr>
                        <a:t>5+3*2      # * having higher priority than +</a:t>
                      </a:r>
                      <a:endParaRPr lang="en-US" sz="1800" b="0" kern="1200" dirty="0" smtClean="0">
                        <a:solidFill>
                          <a:schemeClr val="dk1"/>
                        </a:solidFill>
                        <a:effectLst/>
                        <a:latin typeface="+mn-lt"/>
                        <a:ea typeface="+mn-ea"/>
                        <a:cs typeface="+mn-cs"/>
                      </a:endParaRPr>
                    </a:p>
                    <a:p>
                      <a:r>
                        <a:rPr lang="en-US" b="0" dirty="0" smtClean="0">
                          <a:latin typeface="Times New Roman" panose="02020603050405020304" pitchFamily="18" charset="0"/>
                          <a:cs typeface="Times New Roman" panose="02020603050405020304" pitchFamily="18" charset="0"/>
                        </a:rPr>
                        <a:t>&gt;&gt;&gt; </a:t>
                      </a:r>
                      <a:r>
                        <a:rPr lang="en-US" b="1" dirty="0" smtClean="0">
                          <a:latin typeface="Times New Roman" panose="02020603050405020304" pitchFamily="18" charset="0"/>
                          <a:cs typeface="Times New Roman" panose="02020603050405020304" pitchFamily="18" charset="0"/>
                        </a:rPr>
                        <a:t>'10'+'20‘   </a:t>
                      </a:r>
                      <a:r>
                        <a:rPr lang="en-US" b="0" dirty="0" smtClean="0">
                          <a:latin typeface="Times New Roman" panose="02020603050405020304" pitchFamily="18" charset="0"/>
                          <a:cs typeface="Times New Roman" panose="02020603050405020304" pitchFamily="18" charset="0"/>
                        </a:rPr>
                        <a:t># concatenation</a:t>
                      </a:r>
                      <a:endParaRPr lang="en-US" b="0" dirty="0" smtClean="0">
                        <a:latin typeface="Times New Roman" panose="02020603050405020304" pitchFamily="18" charset="0"/>
                        <a:cs typeface="Times New Roman" panose="02020603050405020304" pitchFamily="18" charset="0"/>
                      </a:endParaRPr>
                    </a:p>
                    <a:p>
                      <a:r>
                        <a:rPr lang="en-US" b="0" dirty="0" smtClean="0">
                          <a:latin typeface="Times New Roman" panose="02020603050405020304" pitchFamily="18" charset="0"/>
                          <a:cs typeface="Times New Roman" panose="02020603050405020304" pitchFamily="18" charset="0"/>
                        </a:rPr>
                        <a:t>'1020'</a:t>
                      </a:r>
                      <a:endParaRPr lang="en-US" b="0" dirty="0">
                        <a:latin typeface="Times New Roman" panose="02020603050405020304" pitchFamily="18" charset="0"/>
                        <a:cs typeface="Times New Roman" panose="02020603050405020304" pitchFamily="18" charset="0"/>
                      </a:endParaRPr>
                    </a:p>
                  </a:txBody>
                  <a:tcPr/>
                </a:tc>
              </a:tr>
              <a:tr h="610271">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Multiplication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Multiplies values on either side of the 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b="0" kern="1200" dirty="0" smtClean="0">
                          <a:solidFill>
                            <a:schemeClr val="dk1"/>
                          </a:solidFill>
                          <a:effectLst/>
                          <a:latin typeface="+mn-lt"/>
                          <a:ea typeface="+mn-ea"/>
                          <a:cs typeface="+mn-cs"/>
                        </a:rPr>
                        <a:t>(5+3)*2     # () having higher priority than all arithmetic operator</a:t>
                      </a:r>
                      <a:endParaRPr lang="en-US" b="0" dirty="0">
                        <a:latin typeface="Times New Roman" panose="02020603050405020304" pitchFamily="18" charset="0"/>
                        <a:cs typeface="Times New Roman" panose="02020603050405020304" pitchFamily="18" charset="0"/>
                      </a:endParaRPr>
                    </a:p>
                  </a:txBody>
                  <a:tcPr/>
                </a:tc>
              </a:tr>
              <a:tr h="610271">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Division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Divides left hand operand by right hand operand</a:t>
                      </a:r>
                      <a:endParaRPr lang="en-US" dirty="0">
                        <a:latin typeface="Times New Roman" panose="02020603050405020304" pitchFamily="18" charset="0"/>
                        <a:cs typeface="Times New Roman" panose="02020603050405020304" pitchFamily="18" charset="0"/>
                      </a:endParaRPr>
                    </a:p>
                  </a:txBody>
                  <a:tcPr/>
                </a:tc>
                <a:tc>
                  <a:txBody>
                    <a:bodyPr/>
                    <a:lstStyle/>
                    <a:p>
                      <a:r>
                        <a:rPr lang="en-US" sz="1800" kern="1200" dirty="0" smtClean="0">
                          <a:solidFill>
                            <a:schemeClr val="dk1"/>
                          </a:solidFill>
                          <a:effectLst/>
                          <a:latin typeface="+mn-lt"/>
                          <a:ea typeface="+mn-ea"/>
                          <a:cs typeface="+mn-cs"/>
                        </a:rPr>
                        <a:t>&gt;&gt;&gt; 5/2  = 2.5   ;    &gt;&gt;&gt; 5//2 = 2</a:t>
                      </a:r>
                      <a:endParaRPr lang="en-US" sz="1800" kern="1200" dirty="0" smtClean="0">
                        <a:solidFill>
                          <a:schemeClr val="dk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IN" dirty="0" smtClean="0">
                          <a:latin typeface="+mn-lt"/>
                          <a:cs typeface="Times New Roman" panose="02020603050405020304" pitchFamily="18" charset="0"/>
                        </a:rPr>
                        <a:t>&gt;&gt;&gt; 2.5**2  =  6.25 ;      </a:t>
                      </a:r>
                      <a:endParaRPr lang="en-IN" dirty="0" smtClean="0">
                        <a:latin typeface="+mn-lt"/>
                        <a:cs typeface="Times New Roman" panose="02020603050405020304" pitchFamily="18" charset="0"/>
                      </a:endParaRPr>
                    </a:p>
                  </a:txBody>
                  <a:tcPr/>
                </a:tc>
              </a:tr>
              <a:tr h="668392">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Modulus</a:t>
                      </a:r>
                      <a:endParaRPr lang="en-US" dirty="0">
                        <a:latin typeface="Times New Roman" panose="02020603050405020304" pitchFamily="18" charset="0"/>
                        <a:cs typeface="Times New Roman" panose="02020603050405020304" pitchFamily="18" charset="0"/>
                      </a:endParaRPr>
                    </a:p>
                  </a:txBody>
                  <a:tcPr/>
                </a:tc>
                <a:tc>
                  <a:txBody>
                    <a:bodyPr/>
                    <a:lstStyle/>
                    <a:p>
                      <a:pPr fontAlgn="t"/>
                      <a:r>
                        <a:rPr lang="en-IN" dirty="0" smtClean="0">
                          <a:latin typeface="Times New Roman" panose="02020603050405020304" pitchFamily="18" charset="0"/>
                          <a:cs typeface="Times New Roman" panose="02020603050405020304" pitchFamily="18" charset="0"/>
                        </a:rPr>
                        <a:t>Divides </a:t>
                      </a:r>
                      <a:r>
                        <a:rPr lang="en-IN" dirty="0">
                          <a:latin typeface="Times New Roman" panose="02020603050405020304" pitchFamily="18" charset="0"/>
                          <a:cs typeface="Times New Roman" panose="02020603050405020304" pitchFamily="18" charset="0"/>
                        </a:rPr>
                        <a:t>left hand operand by right hand operand and returns remainder</a:t>
                      </a:r>
                      <a:endParaRPr lang="en-IN" dirty="0">
                        <a:latin typeface="Times New Roman" panose="02020603050405020304" pitchFamily="18" charset="0"/>
                        <a:cs typeface="Times New Roman" panose="02020603050405020304" pitchFamily="18" charset="0"/>
                      </a:endParaRPr>
                    </a:p>
                  </a:txBody>
                  <a:tcPr marL="76200" marR="76200" marT="76200" marB="76200"/>
                </a:tc>
                <a:tc>
                  <a:txBody>
                    <a:bodyPr/>
                    <a:lstStyle/>
                    <a:p>
                      <a:pPr fontAlgn="t"/>
                      <a:endParaRPr lang="en-IN" dirty="0">
                        <a:latin typeface="Times New Roman" panose="02020603050405020304" pitchFamily="18" charset="0"/>
                        <a:cs typeface="Times New Roman" panose="02020603050405020304" pitchFamily="18" charset="0"/>
                      </a:endParaRPr>
                    </a:p>
                  </a:txBody>
                  <a:tcPr marL="76200" marR="76200" marT="76200" marB="76200"/>
                </a:tc>
              </a:tr>
              <a:tr h="610271">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Exponent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Performs exponential (power) calculation on operators</a:t>
                      </a:r>
                      <a:endParaRPr lang="en-US" dirty="0">
                        <a:latin typeface="Times New Roman" panose="02020603050405020304" pitchFamily="18" charset="0"/>
                        <a:cs typeface="Times New Roman" panose="02020603050405020304" pitchFamily="18" charset="0"/>
                      </a:endParaRPr>
                    </a:p>
                  </a:txBody>
                  <a:tcPr/>
                </a:tc>
                <a:tc>
                  <a:txBody>
                    <a:bodyPr/>
                    <a:lstStyle/>
                    <a:p>
                      <a:r>
                        <a:rPr lang="en-US" sz="2000" dirty="0" smtClean="0">
                          <a:latin typeface="+mn-lt"/>
                          <a:cs typeface="Times New Roman" panose="02020603050405020304" pitchFamily="18" charset="0"/>
                        </a:rPr>
                        <a:t>&gt;&gt;&gt; 25 % -6   =   -5                 &gt;&gt;&gt; 'a'*4</a:t>
                      </a:r>
                      <a:endParaRPr lang="en-US" sz="2000" dirty="0" smtClean="0">
                        <a:latin typeface="+mn-lt"/>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Tx/>
                        <a:buNone/>
                        <a:defRPr/>
                      </a:pPr>
                      <a:r>
                        <a:rPr lang="en-US" sz="2000" dirty="0" smtClean="0">
                          <a:latin typeface="+mn-lt"/>
                          <a:cs typeface="Times New Roman" panose="02020603050405020304" pitchFamily="18" charset="0"/>
                        </a:rPr>
                        <a:t>&gt;&gt;&gt; -25 % -6</a:t>
                      </a:r>
                      <a:r>
                        <a:rPr lang="en-US" sz="2000" baseline="0" dirty="0" smtClean="0">
                          <a:latin typeface="+mn-lt"/>
                          <a:cs typeface="Times New Roman" panose="02020603050405020304" pitchFamily="18" charset="0"/>
                        </a:rPr>
                        <a:t>  =  ?                   </a:t>
                      </a:r>
                      <a:r>
                        <a:rPr lang="en-US" sz="2000" dirty="0" smtClean="0">
                          <a:latin typeface="+mn-lt"/>
                          <a:cs typeface="Times New Roman" panose="02020603050405020304" pitchFamily="18" charset="0"/>
                        </a:rPr>
                        <a:t>'</a:t>
                      </a:r>
                      <a:r>
                        <a:rPr lang="en-US" sz="2000" dirty="0" err="1" smtClean="0">
                          <a:latin typeface="+mn-lt"/>
                          <a:cs typeface="Times New Roman" panose="02020603050405020304" pitchFamily="18" charset="0"/>
                        </a:rPr>
                        <a:t>aaaa</a:t>
                      </a:r>
                      <a:r>
                        <a:rPr lang="en-US" sz="1800" dirty="0" smtClean="0">
                          <a:latin typeface="+mn-lt"/>
                          <a:cs typeface="Times New Roman" panose="02020603050405020304" pitchFamily="18" charset="0"/>
                        </a:rPr>
                        <a:t>'</a:t>
                      </a:r>
                      <a:endParaRPr lang="en-US" sz="1800" dirty="0" smtClean="0">
                        <a:latin typeface="+mn-lt"/>
                        <a:cs typeface="Times New Roman" panose="02020603050405020304" pitchFamily="18" charset="0"/>
                      </a:endParaRPr>
                    </a:p>
                  </a:txBody>
                  <a:tcPr/>
                </a:tc>
              </a:tr>
              <a:tr h="871815">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Floor division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The division of operands where the result is the quotient in which the digits after the decimal point are removed.</a:t>
                      </a:r>
                      <a:endParaRPr lang="en-US" dirty="0">
                        <a:latin typeface="Times New Roman" panose="02020603050405020304" pitchFamily="18" charset="0"/>
                        <a:cs typeface="Times New Roman" panose="02020603050405020304" pitchFamily="18" charset="0"/>
                      </a:endParaRPr>
                    </a:p>
                  </a:txBody>
                  <a:tcPr/>
                </a:tc>
                <a:tc>
                  <a:txBody>
                    <a:bodyPr/>
                    <a:lstStyle/>
                    <a:p>
                      <a:endParaRPr lang="en-US" dirty="0">
                        <a:latin typeface="Times New Roman" panose="02020603050405020304" pitchFamily="18" charset="0"/>
                        <a:cs typeface="Times New Roman" panose="02020603050405020304" pitchFamily="18" charset="0"/>
                      </a:endParaRPr>
                    </a:p>
                  </a:txBody>
                  <a:tcPr/>
                </a:tc>
              </a:tr>
            </a:tbl>
          </a:graphicData>
        </a:graphic>
      </p:graphicFrame>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 Box 4"/>
          <p:cNvSpPr txBox="1"/>
          <p:nvPr/>
        </p:nvSpPr>
        <p:spPr>
          <a:xfrm>
            <a:off x="0" y="1270"/>
            <a:ext cx="3232785" cy="521970"/>
          </a:xfrm>
          <a:prstGeom prst="rect">
            <a:avLst/>
          </a:prstGeom>
          <a:noFill/>
        </p:spPr>
        <p:txBody>
          <a:bodyPr wrap="none" rtlCol="0">
            <a:spAutoFit/>
            <a:scene3d>
              <a:camera prst="orthographicFront"/>
              <a:lightRig rig="threePt" dir="t"/>
            </a:scene3d>
          </a:bodyPr>
          <a:p>
            <a:pPr algn="l"/>
            <a:r>
              <a:rPr sz="2800">
                <a:gradFill>
                  <a:gsLst>
                    <a:gs pos="21000">
                      <a:srgbClr val="53575C"/>
                    </a:gs>
                    <a:gs pos="88000">
                      <a:srgbClr val="C5C7CA"/>
                    </a:gs>
                  </a:gsLst>
                  <a:lin ang="5400000"/>
                </a:gradFill>
                <a:effectLst/>
                <a:sym typeface="+mn-ea"/>
              </a:rPr>
              <a:t>Arithmetic Operators</a:t>
            </a:r>
            <a:endParaRPr lang="en-US" sz="2800">
              <a:gradFill>
                <a:gsLst>
                  <a:gs pos="21000">
                    <a:srgbClr val="53575C"/>
                  </a:gs>
                  <a:gs pos="88000">
                    <a:srgbClr val="C5C7CA"/>
                  </a:gs>
                </a:gsLst>
                <a:lin ang="5400000"/>
              </a:gradFill>
              <a:effectLst/>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a:graphicFrameLocks noGrp="1"/>
          </p:cNvGraphicFramePr>
          <p:nvPr/>
        </p:nvGraphicFramePr>
        <p:xfrm>
          <a:off x="251569" y="1234731"/>
          <a:ext cx="11622183" cy="5434114"/>
        </p:xfrm>
        <a:graphic>
          <a:graphicData uri="http://schemas.openxmlformats.org/drawingml/2006/table">
            <a:tbl>
              <a:tblPr firstRow="1" bandRow="1">
                <a:tableStyleId>{5C22544A-7EE6-4342-B048-85BDC9FD1C3A}</a:tableStyleId>
              </a:tblPr>
              <a:tblGrid>
                <a:gridCol w="746788"/>
                <a:gridCol w="5698278"/>
                <a:gridCol w="2191871"/>
                <a:gridCol w="2985246"/>
              </a:tblGrid>
              <a:tr h="588643">
                <a:tc>
                  <a:txBody>
                    <a:bodyPr/>
                    <a:lstStyle/>
                    <a:p>
                      <a:r>
                        <a:rPr lang="en-US" dirty="0" smtClean="0">
                          <a:latin typeface="Times New Roman" panose="02020603050405020304" pitchFamily="18" charset="0"/>
                          <a:cs typeface="Times New Roman" panose="02020603050405020304" pitchFamily="18" charset="0"/>
                        </a:rPr>
                        <a:t>Operators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More Examples</a:t>
                      </a:r>
                      <a:endParaRPr lang="en-US" dirty="0">
                        <a:latin typeface="Times New Roman" panose="02020603050405020304" pitchFamily="18" charset="0"/>
                        <a:cs typeface="Times New Roman" panose="02020603050405020304" pitchFamily="18" charset="0"/>
                      </a:endParaRPr>
                    </a:p>
                  </a:txBody>
                  <a:tcPr/>
                </a:tc>
              </a:tr>
              <a:tr h="588643">
                <a:tc>
                  <a:txBody>
                    <a:bodyPr/>
                    <a:lstStyle/>
                    <a:p>
                      <a:r>
                        <a:rPr lang="en-US"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the values of two operands are equal, then the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5&gt;3</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True</a:t>
                      </a:r>
                      <a:endParaRPr lang="en-US" dirty="0">
                        <a:latin typeface="+mn-lt"/>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1 == int(1.00000)</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True</a:t>
                      </a:r>
                      <a:endParaRPr lang="en-US" dirty="0">
                        <a:latin typeface="+mn-lt"/>
                        <a:cs typeface="Times New Roman" panose="02020603050405020304" pitchFamily="18" charset="0"/>
                      </a:endParaRPr>
                    </a:p>
                  </a:txBody>
                  <a:tcPr/>
                </a:tc>
              </a:tr>
              <a:tr h="588643">
                <a:tc>
                  <a:txBody>
                    <a:bodyPr/>
                    <a:lstStyle/>
                    <a:p>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values of two operands are not equal, then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3&gt;3</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False</a:t>
                      </a:r>
                      <a:endParaRPr lang="en-US" dirty="0">
                        <a:latin typeface="+mn-lt"/>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3!=3.0</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False</a:t>
                      </a:r>
                      <a:endParaRPr lang="en-US" dirty="0">
                        <a:latin typeface="+mn-lt"/>
                        <a:cs typeface="Times New Roman" panose="02020603050405020304" pitchFamily="18" charset="0"/>
                      </a:endParaRPr>
                    </a:p>
                  </a:txBody>
                  <a:tcPr/>
                </a:tc>
              </a:tr>
              <a:tr h="732349">
                <a:tc>
                  <a:txBody>
                    <a:bodyPr/>
                    <a:lstStyle/>
                    <a:p>
                      <a:r>
                        <a:rPr lang="en-US" dirty="0" smtClean="0">
                          <a:latin typeface="Times New Roman" panose="02020603050405020304" pitchFamily="18" charset="0"/>
                          <a:cs typeface="Times New Roman" panose="02020603050405020304" pitchFamily="18" charset="0"/>
                        </a:rPr>
                        <a:t>&gt;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the value of left operand is greater than the value of right operand, then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1==True</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True</a:t>
                      </a:r>
                      <a:endParaRPr lang="en-US" dirty="0">
                        <a:latin typeface="+mn-lt"/>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None == True</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False</a:t>
                      </a:r>
                      <a:endParaRPr lang="en-US" dirty="0">
                        <a:latin typeface="+mn-lt"/>
                        <a:cs typeface="Times New Roman" panose="02020603050405020304" pitchFamily="18" charset="0"/>
                      </a:endParaRPr>
                    </a:p>
                  </a:txBody>
                  <a:tcPr/>
                </a:tc>
              </a:tr>
              <a:tr h="732349">
                <a:tc>
                  <a:txBody>
                    <a:bodyPr/>
                    <a:lstStyle/>
                    <a:p>
                      <a:r>
                        <a:rPr lang="en-US" dirty="0" smtClean="0">
                          <a:latin typeface="Times New Roman" panose="02020603050405020304" pitchFamily="18" charset="0"/>
                          <a:cs typeface="Times New Roman" panose="02020603050405020304" pitchFamily="18" charset="0"/>
                        </a:rPr>
                        <a:t>&lt;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the value of left operand is less than the value of right operand, then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0 == False</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True</a:t>
                      </a:r>
                      <a:endParaRPr lang="en-US" dirty="0">
                        <a:latin typeface="+mn-lt"/>
                        <a:cs typeface="Times New Roman" panose="02020603050405020304" pitchFamily="18" charset="0"/>
                      </a:endParaRPr>
                    </a:p>
                  </a:txBody>
                  <a:tcPr/>
                </a:tc>
                <a:tc>
                  <a:txBody>
                    <a:bodyPr/>
                    <a:lstStyle/>
                    <a:p>
                      <a:r>
                        <a:rPr lang="en-US" dirty="0" smtClean="0">
                          <a:latin typeface="+mn-lt"/>
                          <a:cs typeface="Times New Roman" panose="02020603050405020304" pitchFamily="18" charset="0"/>
                        </a:rPr>
                        <a:t>&gt;&gt;&gt; None == False</a:t>
                      </a:r>
                      <a:endParaRPr lang="en-US" dirty="0" smtClean="0">
                        <a:latin typeface="+mn-lt"/>
                        <a:cs typeface="Times New Roman" panose="02020603050405020304" pitchFamily="18" charset="0"/>
                      </a:endParaRPr>
                    </a:p>
                    <a:p>
                      <a:r>
                        <a:rPr lang="en-US" dirty="0" smtClean="0">
                          <a:latin typeface="+mn-lt"/>
                          <a:cs typeface="Times New Roman" panose="02020603050405020304" pitchFamily="18" charset="0"/>
                        </a:rPr>
                        <a:t>False</a:t>
                      </a:r>
                      <a:endParaRPr lang="en-US" dirty="0">
                        <a:latin typeface="+mn-lt"/>
                        <a:cs typeface="Times New Roman" panose="02020603050405020304" pitchFamily="18" charset="0"/>
                      </a:endParaRPr>
                    </a:p>
                  </a:txBody>
                  <a:tcPr/>
                </a:tc>
              </a:tr>
              <a:tr h="799496">
                <a:tc>
                  <a:txBody>
                    <a:bodyPr/>
                    <a:lstStyle/>
                    <a:p>
                      <a:r>
                        <a:rPr lang="en-US" dirty="0" smtClean="0"/>
                        <a:t>&gt;=</a:t>
                      </a:r>
                      <a:endParaRPr lang="en-US" dirty="0"/>
                    </a:p>
                  </a:txBody>
                  <a:tcPr/>
                </a:tc>
                <a:tc>
                  <a:txBody>
                    <a:bodyPr/>
                    <a:lstStyle/>
                    <a:p>
                      <a:pPr fontAlgn="t"/>
                      <a:r>
                        <a:rPr lang="en-IN" dirty="0" smtClean="0"/>
                        <a:t>If </a:t>
                      </a:r>
                      <a:r>
                        <a:rPr lang="en-IN" dirty="0"/>
                        <a:t>the value of left operand is greater than or equal to the value of right operand, then condition becomes true.</a:t>
                      </a:r>
                      <a:endParaRPr lang="en-IN" dirty="0"/>
                    </a:p>
                  </a:txBody>
                  <a:tcPr marL="76200" marR="76200" marT="76200" marB="76200"/>
                </a:tc>
                <a:tc>
                  <a:txBody>
                    <a:bodyPr/>
                    <a:lstStyle/>
                    <a:p>
                      <a:pPr fontAlgn="t"/>
                      <a:r>
                        <a:rPr lang="en-IN" dirty="0" smtClean="0">
                          <a:latin typeface="+mn-lt"/>
                        </a:rPr>
                        <a:t>&gt;&gt;&gt; 25.00 &lt;= 25.000</a:t>
                      </a:r>
                      <a:endParaRPr lang="en-IN" dirty="0" smtClean="0">
                        <a:latin typeface="+mn-lt"/>
                      </a:endParaRPr>
                    </a:p>
                    <a:p>
                      <a:pPr fontAlgn="t"/>
                      <a:r>
                        <a:rPr lang="en-IN" dirty="0" smtClean="0">
                          <a:latin typeface="+mn-lt"/>
                        </a:rPr>
                        <a:t>True</a:t>
                      </a:r>
                      <a:endParaRPr lang="en-IN" dirty="0">
                        <a:latin typeface="+mn-lt"/>
                      </a:endParaRPr>
                    </a:p>
                  </a:txBody>
                  <a:tcPr marL="76200" marR="76200" marT="76200" marB="76200"/>
                </a:tc>
                <a:tc>
                  <a:txBody>
                    <a:bodyPr/>
                    <a:lstStyle/>
                    <a:p>
                      <a:pPr fontAlgn="t"/>
                      <a:r>
                        <a:rPr lang="en-IN" dirty="0" smtClean="0">
                          <a:latin typeface="+mn-lt"/>
                        </a:rPr>
                        <a:t>&gt;&gt;&gt; 25.00 &gt;= 25.00000</a:t>
                      </a:r>
                      <a:endParaRPr lang="en-IN" dirty="0" smtClean="0">
                        <a:latin typeface="+mn-lt"/>
                      </a:endParaRPr>
                    </a:p>
                    <a:p>
                      <a:pPr fontAlgn="t"/>
                      <a:r>
                        <a:rPr lang="en-IN" dirty="0" smtClean="0">
                          <a:latin typeface="+mn-lt"/>
                        </a:rPr>
                        <a:t>True</a:t>
                      </a:r>
                      <a:endParaRPr lang="en-IN" dirty="0" smtClean="0">
                        <a:latin typeface="+mn-lt"/>
                      </a:endParaRPr>
                    </a:p>
                  </a:txBody>
                  <a:tcPr marL="76200" marR="76200" marT="76200" marB="76200"/>
                </a:tc>
              </a:tr>
              <a:tr h="1149256">
                <a:tc>
                  <a:txBody>
                    <a:bodyPr/>
                    <a:lstStyle/>
                    <a:p>
                      <a:r>
                        <a:rPr lang="en-US" dirty="0" smtClean="0"/>
                        <a:t>&lt;=</a:t>
                      </a:r>
                      <a:endParaRPr lang="en-US" dirty="0"/>
                    </a:p>
                  </a:txBody>
                  <a:tcPr/>
                </a:tc>
                <a:tc>
                  <a:txBody>
                    <a:bodyPr/>
                    <a:lstStyle/>
                    <a:p>
                      <a:pPr fontAlgn="t"/>
                      <a:r>
                        <a:rPr lang="en-IN" dirty="0" smtClean="0"/>
                        <a:t>If </a:t>
                      </a:r>
                      <a:r>
                        <a:rPr lang="en-IN" dirty="0"/>
                        <a:t>the value of left operand is less than or equal to the value of right operand, then condition becomes true.</a:t>
                      </a:r>
                      <a:endParaRPr lang="en-IN" dirty="0"/>
                    </a:p>
                  </a:txBody>
                  <a:tcPr marL="76200" marR="76200" marT="76200" marB="76200"/>
                </a:tc>
                <a:tc>
                  <a:txBody>
                    <a:bodyPr/>
                    <a:lstStyle/>
                    <a:p>
                      <a:pPr fontAlgn="t"/>
                      <a:r>
                        <a:rPr lang="en-IN" dirty="0" smtClean="0">
                          <a:latin typeface="+mn-lt"/>
                        </a:rPr>
                        <a:t>&gt;&gt;&gt; False+1 == True</a:t>
                      </a:r>
                      <a:endParaRPr lang="en-IN" dirty="0" smtClean="0">
                        <a:latin typeface="+mn-lt"/>
                      </a:endParaRPr>
                    </a:p>
                    <a:p>
                      <a:pPr fontAlgn="t"/>
                      <a:r>
                        <a:rPr lang="en-IN" dirty="0" smtClean="0">
                          <a:latin typeface="+mn-lt"/>
                        </a:rPr>
                        <a:t>True</a:t>
                      </a:r>
                      <a:endParaRPr lang="en-IN" dirty="0">
                        <a:latin typeface="+mn-lt"/>
                      </a:endParaRPr>
                    </a:p>
                  </a:txBody>
                  <a:tcPr marL="76200" marR="76200" marT="76200" marB="76200"/>
                </a:tc>
                <a:tc>
                  <a:txBody>
                    <a:bodyPr/>
                    <a:lstStyle/>
                    <a:p>
                      <a:pPr fontAlgn="t"/>
                      <a:r>
                        <a:rPr lang="da-DK" dirty="0" smtClean="0">
                          <a:latin typeface="+mn-lt"/>
                        </a:rPr>
                        <a:t>&gt;&gt;&gt; 25.0 == 25.000000</a:t>
                      </a:r>
                      <a:endParaRPr lang="da-DK" dirty="0" smtClean="0">
                        <a:latin typeface="+mn-lt"/>
                      </a:endParaRPr>
                    </a:p>
                    <a:p>
                      <a:pPr fontAlgn="t"/>
                      <a:r>
                        <a:rPr lang="da-DK" dirty="0" smtClean="0">
                          <a:latin typeface="+mn-lt"/>
                        </a:rPr>
                        <a:t>True</a:t>
                      </a:r>
                      <a:endParaRPr lang="da-DK" dirty="0" smtClean="0">
                        <a:latin typeface="+mn-lt"/>
                      </a:endParaRPr>
                    </a:p>
                    <a:p>
                      <a:pPr fontAlgn="t"/>
                      <a:r>
                        <a:rPr lang="da-DK" dirty="0" smtClean="0">
                          <a:latin typeface="+mn-lt"/>
                        </a:rPr>
                        <a:t>&gt;&gt;&gt; 25.0 == 25.00000000009</a:t>
                      </a:r>
                      <a:endParaRPr lang="da-DK" dirty="0" smtClean="0">
                        <a:latin typeface="+mn-lt"/>
                      </a:endParaRPr>
                    </a:p>
                    <a:p>
                      <a:pPr fontAlgn="t"/>
                      <a:r>
                        <a:rPr lang="da-DK" dirty="0" smtClean="0">
                          <a:latin typeface="+mn-lt"/>
                        </a:rPr>
                        <a:t>False</a:t>
                      </a:r>
                      <a:endParaRPr lang="en-IN" dirty="0">
                        <a:latin typeface="+mn-lt"/>
                      </a:endParaRPr>
                    </a:p>
                  </a:txBody>
                  <a:tcPr marL="76200" marR="76200" marT="76200" marB="76200"/>
                </a:tc>
              </a:tr>
            </a:tbl>
          </a:graphicData>
        </a:graphic>
      </p:graphicFrame>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Text Box 4"/>
          <p:cNvSpPr txBox="1"/>
          <p:nvPr/>
        </p:nvSpPr>
        <p:spPr>
          <a:xfrm>
            <a:off x="0" y="0"/>
            <a:ext cx="3144520" cy="521970"/>
          </a:xfrm>
          <a:prstGeom prst="rect">
            <a:avLst/>
          </a:prstGeom>
          <a:noFill/>
        </p:spPr>
        <p:txBody>
          <a:bodyPr wrap="none" rtlCol="0">
            <a:spAutoFit/>
            <a:scene3d>
              <a:camera prst="orthographicFront"/>
              <a:lightRig rig="threePt" dir="t"/>
            </a:scene3d>
          </a:bodyPr>
          <a:p>
            <a:pPr algn="l"/>
            <a:r>
              <a:rPr sz="2800">
                <a:gradFill>
                  <a:gsLst>
                    <a:gs pos="21000">
                      <a:srgbClr val="53575C"/>
                    </a:gs>
                    <a:gs pos="88000">
                      <a:srgbClr val="C5C7CA"/>
                    </a:gs>
                  </a:gsLst>
                  <a:lin ang="5400000"/>
                </a:gradFill>
                <a:effectLst/>
                <a:sym typeface="+mn-ea"/>
              </a:rPr>
              <a:t>Relational Operators</a:t>
            </a:r>
            <a:endParaRPr lang="en-US" sz="2800">
              <a:gradFill>
                <a:gsLst>
                  <a:gs pos="21000">
                    <a:srgbClr val="53575C"/>
                  </a:gs>
                  <a:gs pos="88000">
                    <a:srgbClr val="C5C7CA"/>
                  </a:gs>
                </a:gsLst>
                <a:lin ang="5400000"/>
              </a:gradFill>
              <a:effectLst/>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stretch>
            <a:fillRect/>
          </a:stretch>
        </p:blipFill>
        <p:spPr>
          <a:xfrm>
            <a:off x="135357" y="880998"/>
            <a:ext cx="5932113" cy="1920012"/>
          </a:xfrm>
          <a:prstGeom prst="rect">
            <a:avLst/>
          </a:prstGeom>
        </p:spPr>
      </p:pic>
      <p:pic>
        <p:nvPicPr>
          <p:cNvPr id="6" name="Picture 5"/>
          <p:cNvPicPr>
            <a:picLocks noChangeAspect="1"/>
          </p:cNvPicPr>
          <p:nvPr/>
        </p:nvPicPr>
        <p:blipFill>
          <a:blip r:embed="rId2"/>
          <a:stretch>
            <a:fillRect/>
          </a:stretch>
        </p:blipFill>
        <p:spPr>
          <a:xfrm>
            <a:off x="7067426" y="1085041"/>
            <a:ext cx="4897346" cy="1715969"/>
          </a:xfrm>
          <a:prstGeom prst="rect">
            <a:avLst/>
          </a:prstGeom>
        </p:spPr>
      </p:pic>
      <p:sp>
        <p:nvSpPr>
          <p:cNvPr id="7" name="TextBox 6"/>
          <p:cNvSpPr txBox="1"/>
          <p:nvPr/>
        </p:nvSpPr>
        <p:spPr>
          <a:xfrm>
            <a:off x="362687" y="3199321"/>
            <a:ext cx="1417320" cy="460375"/>
          </a:xfrm>
          <a:prstGeom prst="rect">
            <a:avLst/>
          </a:prstGeom>
          <a:noFill/>
        </p:spPr>
        <p:txBody>
          <a:bodyPr wrap="none" rtlCol="0">
            <a:spAutoFit/>
          </a:bodyPr>
          <a:lstStyle/>
          <a:p>
            <a:pPr indent="0">
              <a:buFont typeface="Arial" panose="020B0604020202020204" pitchFamily="34" charset="0"/>
              <a:buNone/>
            </a:pPr>
            <a:r>
              <a:rPr lang="en-US" sz="2400" b="1" dirty="0" smtClean="0">
                <a:gradFill>
                  <a:gsLst>
                    <a:gs pos="0">
                      <a:srgbClr val="E30000"/>
                    </a:gs>
                    <a:gs pos="100000">
                      <a:srgbClr val="760303"/>
                    </a:gs>
                  </a:gsLst>
                  <a:lin scaled="0"/>
                </a:gradFill>
              </a:rPr>
              <a:t>Execution</a:t>
            </a:r>
            <a:endParaRPr lang="en-US" sz="2400" b="1" dirty="0" smtClean="0">
              <a:gradFill>
                <a:gsLst>
                  <a:gs pos="0">
                    <a:srgbClr val="E30000"/>
                  </a:gs>
                  <a:gs pos="100000">
                    <a:srgbClr val="760303"/>
                  </a:gs>
                </a:gsLst>
                <a:lin scaled="0"/>
              </a:gradFill>
            </a:endParaRPr>
          </a:p>
        </p:txBody>
      </p:sp>
      <p:pic>
        <p:nvPicPr>
          <p:cNvPr id="2" name="Picture 1"/>
          <p:cNvPicPr>
            <a:picLocks noChangeAspect="1"/>
          </p:cNvPicPr>
          <p:nvPr/>
        </p:nvPicPr>
        <p:blipFill>
          <a:blip r:embed="rId3"/>
          <a:stretch>
            <a:fillRect/>
          </a:stretch>
        </p:blipFill>
        <p:spPr>
          <a:xfrm>
            <a:off x="3143583" y="1033564"/>
            <a:ext cx="5812124" cy="849544"/>
          </a:xfrm>
          <a:prstGeom prst="rect">
            <a:avLst/>
          </a:prstGeom>
        </p:spPr>
      </p:pic>
      <p:sp>
        <p:nvSpPr>
          <p:cNvPr id="11" name="TextBox 10"/>
          <p:cNvSpPr txBox="1"/>
          <p:nvPr/>
        </p:nvSpPr>
        <p:spPr>
          <a:xfrm>
            <a:off x="362687" y="3659669"/>
            <a:ext cx="1724660" cy="460375"/>
          </a:xfrm>
          <a:prstGeom prst="rect">
            <a:avLst/>
          </a:prstGeom>
          <a:noFill/>
        </p:spPr>
        <p:txBody>
          <a:bodyPr wrap="none" rtlCol="0">
            <a:spAutoFit/>
          </a:bodyPr>
          <a:lstStyle/>
          <a:p>
            <a:pPr indent="0">
              <a:buFont typeface="Arial" panose="020B0604020202020204" pitchFamily="34" charset="0"/>
              <a:buNone/>
            </a:pPr>
            <a:r>
              <a:rPr lang="en-US" sz="2400" b="1" dirty="0" smtClean="0">
                <a:gradFill>
                  <a:gsLst>
                    <a:gs pos="0">
                      <a:srgbClr val="E30000"/>
                    </a:gs>
                    <a:gs pos="100000">
                      <a:srgbClr val="760303"/>
                    </a:gs>
                  </a:gsLst>
                  <a:lin scaled="0"/>
                </a:gradFill>
              </a:rPr>
              <a:t>Compilation</a:t>
            </a:r>
            <a:endParaRPr lang="en-US" sz="2400" b="1" dirty="0" smtClean="0">
              <a:gradFill>
                <a:gsLst>
                  <a:gs pos="0">
                    <a:srgbClr val="E30000"/>
                  </a:gs>
                  <a:gs pos="100000">
                    <a:srgbClr val="760303"/>
                  </a:gs>
                </a:gsLst>
                <a:lin scaled="0"/>
              </a:gradFill>
            </a:endParaRPr>
          </a:p>
        </p:txBody>
      </p:sp>
      <p:sp>
        <p:nvSpPr>
          <p:cNvPr id="13" name="TextBox 12"/>
          <p:cNvSpPr txBox="1"/>
          <p:nvPr/>
        </p:nvSpPr>
        <p:spPr>
          <a:xfrm>
            <a:off x="362687" y="4120652"/>
            <a:ext cx="1965960" cy="460375"/>
          </a:xfrm>
          <a:prstGeom prst="rect">
            <a:avLst/>
          </a:prstGeom>
          <a:noFill/>
        </p:spPr>
        <p:txBody>
          <a:bodyPr wrap="none" rtlCol="0">
            <a:spAutoFit/>
          </a:bodyPr>
          <a:lstStyle/>
          <a:p>
            <a:pPr indent="0">
              <a:buFont typeface="Arial" panose="020B0604020202020204" pitchFamily="34" charset="0"/>
              <a:buNone/>
            </a:pPr>
            <a:r>
              <a:rPr lang="en-US" sz="2400" b="1" dirty="0" smtClean="0">
                <a:solidFill>
                  <a:srgbClr val="C00000"/>
                </a:solidFill>
              </a:rPr>
              <a:t>Interpretation</a:t>
            </a:r>
            <a:endParaRPr lang="en-US" sz="2400" b="1" dirty="0" smtClean="0">
              <a:solidFill>
                <a:srgbClr val="C00000"/>
              </a:solidFill>
            </a:endParaRPr>
          </a:p>
        </p:txBody>
      </p:sp>
      <p:sp>
        <p:nvSpPr>
          <p:cNvPr id="14" name="TextBox 13"/>
          <p:cNvSpPr txBox="1"/>
          <p:nvPr/>
        </p:nvSpPr>
        <p:spPr>
          <a:xfrm>
            <a:off x="344907" y="4580928"/>
            <a:ext cx="1262380" cy="460375"/>
          </a:xfrm>
          <a:prstGeom prst="rect">
            <a:avLst/>
          </a:prstGeom>
          <a:noFill/>
        </p:spPr>
        <p:txBody>
          <a:bodyPr wrap="none" rtlCol="0">
            <a:spAutoFit/>
          </a:bodyPr>
          <a:lstStyle/>
          <a:p>
            <a:pPr indent="0">
              <a:buFont typeface="Arial" panose="020B0604020202020204" pitchFamily="34" charset="0"/>
              <a:buNone/>
            </a:pPr>
            <a:r>
              <a:rPr lang="en-US" sz="2400" b="1" dirty="0" smtClean="0">
                <a:solidFill>
                  <a:srgbClr val="C00000"/>
                </a:solidFill>
              </a:rPr>
              <a:t>File type</a:t>
            </a:r>
            <a:endParaRPr lang="en-US" sz="2400" dirty="0"/>
          </a:p>
        </p:txBody>
      </p:sp>
      <p:sp>
        <p:nvSpPr>
          <p:cNvPr id="15" name="TextBox 14"/>
          <p:cNvSpPr txBox="1"/>
          <p:nvPr/>
        </p:nvSpPr>
        <p:spPr>
          <a:xfrm>
            <a:off x="362732" y="5041204"/>
            <a:ext cx="962025" cy="460375"/>
          </a:xfrm>
          <a:prstGeom prst="rect">
            <a:avLst/>
          </a:prstGeom>
          <a:noFill/>
        </p:spPr>
        <p:txBody>
          <a:bodyPr wrap="none" rtlCol="0">
            <a:spAutoFit/>
          </a:bodyPr>
          <a:lstStyle/>
          <a:p>
            <a:pPr indent="0">
              <a:buFont typeface="Arial" panose="020B0604020202020204" pitchFamily="34" charset="0"/>
              <a:buNone/>
            </a:pPr>
            <a:r>
              <a:rPr lang="en-US" sz="2400" b="1" dirty="0" smtClean="0">
                <a:solidFill>
                  <a:srgbClr val="C00000"/>
                </a:solidFill>
              </a:rPr>
              <a:t>Speed</a:t>
            </a:r>
            <a:endParaRPr lang="en-US" sz="2400" b="1" dirty="0" smtClean="0">
              <a:solidFill>
                <a:srgbClr val="C00000"/>
              </a:solidFill>
            </a:endParaRPr>
          </a:p>
        </p:txBody>
      </p:sp>
      <p:sp>
        <p:nvSpPr>
          <p:cNvPr id="16" name="TextBox 15"/>
          <p:cNvSpPr txBox="1"/>
          <p:nvPr/>
        </p:nvSpPr>
        <p:spPr>
          <a:xfrm>
            <a:off x="362610" y="5530861"/>
            <a:ext cx="1891665" cy="460375"/>
          </a:xfrm>
          <a:prstGeom prst="rect">
            <a:avLst/>
          </a:prstGeom>
          <a:noFill/>
        </p:spPr>
        <p:txBody>
          <a:bodyPr wrap="none" rtlCol="0">
            <a:spAutoFit/>
          </a:bodyPr>
          <a:lstStyle/>
          <a:p>
            <a:pPr indent="0">
              <a:buFont typeface="Arial" panose="020B0604020202020204" pitchFamily="34" charset="0"/>
              <a:buNone/>
            </a:pPr>
            <a:r>
              <a:rPr lang="en-US" sz="2400" b="1" dirty="0" smtClean="0">
                <a:solidFill>
                  <a:srgbClr val="C00000"/>
                </a:solidFill>
              </a:rPr>
              <a:t>Development</a:t>
            </a:r>
            <a:endParaRPr lang="en-US" sz="2400" b="1" dirty="0" smtClean="0">
              <a:solidFill>
                <a:srgbClr val="C00000"/>
              </a:solidFill>
            </a:endParaRPr>
          </a:p>
        </p:txBody>
      </p:sp>
      <p:sp>
        <p:nvSpPr>
          <p:cNvPr id="20" name="TextBox 19"/>
          <p:cNvSpPr txBox="1"/>
          <p:nvPr/>
        </p:nvSpPr>
        <p:spPr>
          <a:xfrm>
            <a:off x="344952" y="5991209"/>
            <a:ext cx="2764155" cy="460375"/>
          </a:xfrm>
          <a:prstGeom prst="rect">
            <a:avLst/>
          </a:prstGeom>
          <a:noFill/>
        </p:spPr>
        <p:txBody>
          <a:bodyPr wrap="none" rtlCol="0">
            <a:spAutoFit/>
          </a:bodyPr>
          <a:lstStyle/>
          <a:p>
            <a:pPr indent="0">
              <a:buFont typeface="Arial" panose="020B0604020202020204" pitchFamily="34" charset="0"/>
              <a:buNone/>
            </a:pPr>
            <a:r>
              <a:rPr lang="en-US" sz="2400" b="1" dirty="0" smtClean="0">
                <a:solidFill>
                  <a:srgbClr val="C00000"/>
                </a:solidFill>
              </a:rPr>
              <a:t>Platform Dependent</a:t>
            </a:r>
            <a:endParaRPr lang="en-US" sz="2400" b="1" dirty="0" smtClean="0">
              <a:solidFill>
                <a:srgbClr val="C00000"/>
              </a:solidFill>
            </a:endParaRPr>
          </a:p>
        </p:txBody>
      </p:sp>
      <p:sp>
        <p:nvSpPr>
          <p:cNvPr id="8" name="Text Box 7"/>
          <p:cNvSpPr txBox="1"/>
          <p:nvPr/>
        </p:nvSpPr>
        <p:spPr>
          <a:xfrm>
            <a:off x="3670300" y="3199130"/>
            <a:ext cx="1376045" cy="460375"/>
          </a:xfrm>
          <a:prstGeom prst="rect">
            <a:avLst/>
          </a:prstGeom>
          <a:noFill/>
        </p:spPr>
        <p:txBody>
          <a:bodyPr wrap="none" rtlCol="0">
            <a:spAutoFit/>
          </a:bodyPr>
          <a:p>
            <a:pPr algn="l"/>
            <a:r>
              <a:rPr lang="en-US" sz="2400" dirty="0" smtClean="0">
                <a:sym typeface="+mn-ea"/>
              </a:rPr>
              <a:t>Compiler </a:t>
            </a:r>
            <a:endParaRPr lang="en-US" sz="2400" dirty="0" smtClean="0">
              <a:sym typeface="+mn-ea"/>
            </a:endParaRPr>
          </a:p>
        </p:txBody>
      </p:sp>
      <p:sp>
        <p:nvSpPr>
          <p:cNvPr id="9" name="Text Box 8"/>
          <p:cNvSpPr txBox="1"/>
          <p:nvPr/>
        </p:nvSpPr>
        <p:spPr>
          <a:xfrm>
            <a:off x="7785100" y="3199130"/>
            <a:ext cx="1540510" cy="460375"/>
          </a:xfrm>
          <a:prstGeom prst="rect">
            <a:avLst/>
          </a:prstGeom>
          <a:noFill/>
        </p:spPr>
        <p:txBody>
          <a:bodyPr wrap="none" rtlCol="0">
            <a:spAutoFit/>
          </a:bodyPr>
          <a:p>
            <a:pPr algn="l"/>
            <a:r>
              <a:rPr lang="en-US" sz="2400" dirty="0" smtClean="0">
                <a:sym typeface="+mn-ea"/>
              </a:rPr>
              <a:t>Interpreter</a:t>
            </a:r>
            <a:endParaRPr lang="en-US" sz="2400" dirty="0" smtClean="0">
              <a:sym typeface="+mn-ea"/>
            </a:endParaRPr>
          </a:p>
        </p:txBody>
      </p:sp>
      <p:sp>
        <p:nvSpPr>
          <p:cNvPr id="10" name="Text Box 9"/>
          <p:cNvSpPr txBox="1"/>
          <p:nvPr/>
        </p:nvSpPr>
        <p:spPr>
          <a:xfrm>
            <a:off x="3620770" y="3660140"/>
            <a:ext cx="2116455" cy="460375"/>
          </a:xfrm>
          <a:prstGeom prst="rect">
            <a:avLst/>
          </a:prstGeom>
          <a:noFill/>
        </p:spPr>
        <p:txBody>
          <a:bodyPr wrap="none" rtlCol="0">
            <a:spAutoFit/>
          </a:bodyPr>
          <a:p>
            <a:pPr algn="l"/>
            <a:r>
              <a:rPr lang="en-US" sz="2400" dirty="0" smtClean="0">
                <a:sym typeface="+mn-ea"/>
              </a:rPr>
              <a:t> Complete code</a:t>
            </a:r>
            <a:endParaRPr lang="en-US" sz="2400" dirty="0" smtClean="0">
              <a:sym typeface="+mn-ea"/>
            </a:endParaRPr>
          </a:p>
        </p:txBody>
      </p:sp>
      <p:sp>
        <p:nvSpPr>
          <p:cNvPr id="19" name="Text Box 18"/>
          <p:cNvSpPr txBox="1"/>
          <p:nvPr/>
        </p:nvSpPr>
        <p:spPr>
          <a:xfrm>
            <a:off x="7785100" y="3660140"/>
            <a:ext cx="1637030" cy="460375"/>
          </a:xfrm>
          <a:prstGeom prst="rect">
            <a:avLst/>
          </a:prstGeom>
          <a:noFill/>
        </p:spPr>
        <p:txBody>
          <a:bodyPr wrap="none" rtlCol="0">
            <a:spAutoFit/>
          </a:bodyPr>
          <a:p>
            <a:pPr algn="l"/>
            <a:r>
              <a:rPr lang="en-US" sz="2400" dirty="0" smtClean="0">
                <a:sym typeface="+mn-ea"/>
              </a:rPr>
              <a:t>Line by Line</a:t>
            </a:r>
            <a:endParaRPr lang="en-US" sz="2400" dirty="0" smtClean="0">
              <a:sym typeface="+mn-ea"/>
            </a:endParaRPr>
          </a:p>
        </p:txBody>
      </p:sp>
      <p:sp>
        <p:nvSpPr>
          <p:cNvPr id="21" name="Text Box 20"/>
          <p:cNvSpPr txBox="1"/>
          <p:nvPr/>
        </p:nvSpPr>
        <p:spPr>
          <a:xfrm>
            <a:off x="3684270" y="4119880"/>
            <a:ext cx="2529840" cy="460375"/>
          </a:xfrm>
          <a:prstGeom prst="rect">
            <a:avLst/>
          </a:prstGeom>
          <a:noFill/>
        </p:spPr>
        <p:txBody>
          <a:bodyPr wrap="none" rtlCol="0">
            <a:spAutoFit/>
          </a:bodyPr>
          <a:p>
            <a:pPr algn="l"/>
            <a:r>
              <a:rPr lang="en-US" sz="2400" dirty="0" smtClean="0">
                <a:sym typeface="+mn-ea"/>
              </a:rPr>
              <a:t>Run independently</a:t>
            </a:r>
            <a:endParaRPr lang="en-US" sz="2400" dirty="0" smtClean="0">
              <a:sym typeface="+mn-ea"/>
            </a:endParaRPr>
          </a:p>
        </p:txBody>
      </p:sp>
      <p:sp>
        <p:nvSpPr>
          <p:cNvPr id="22" name="Text Box 21"/>
          <p:cNvSpPr txBox="1"/>
          <p:nvPr/>
        </p:nvSpPr>
        <p:spPr>
          <a:xfrm>
            <a:off x="7785100" y="4120515"/>
            <a:ext cx="3648075" cy="460375"/>
          </a:xfrm>
          <a:prstGeom prst="rect">
            <a:avLst/>
          </a:prstGeom>
          <a:noFill/>
        </p:spPr>
        <p:txBody>
          <a:bodyPr wrap="none" rtlCol="0">
            <a:spAutoFit/>
          </a:bodyPr>
          <a:p>
            <a:pPr algn="l"/>
            <a:r>
              <a:rPr lang="en-US" sz="2400" dirty="0" smtClean="0">
                <a:sym typeface="+mn-ea"/>
              </a:rPr>
              <a:t>Run inside another program</a:t>
            </a:r>
            <a:endParaRPr lang="en-US" sz="2400" dirty="0" smtClean="0">
              <a:sym typeface="+mn-ea"/>
            </a:endParaRPr>
          </a:p>
        </p:txBody>
      </p:sp>
      <p:sp>
        <p:nvSpPr>
          <p:cNvPr id="23" name="Text Box 22"/>
          <p:cNvSpPr txBox="1"/>
          <p:nvPr/>
        </p:nvSpPr>
        <p:spPr>
          <a:xfrm>
            <a:off x="3691255" y="4580890"/>
            <a:ext cx="3680460" cy="460375"/>
          </a:xfrm>
          <a:prstGeom prst="rect">
            <a:avLst/>
          </a:prstGeom>
          <a:noFill/>
        </p:spPr>
        <p:txBody>
          <a:bodyPr wrap="none" rtlCol="0">
            <a:spAutoFit/>
          </a:bodyPr>
          <a:p>
            <a:pPr algn="l"/>
            <a:r>
              <a:rPr lang="en-US" sz="2400" dirty="0" smtClean="0">
                <a:sym typeface="+mn-ea"/>
              </a:rPr>
              <a:t>Creates a file to be executed</a:t>
            </a:r>
            <a:endParaRPr lang="en-US" sz="2400" dirty="0" smtClean="0">
              <a:sym typeface="+mn-ea"/>
            </a:endParaRPr>
          </a:p>
        </p:txBody>
      </p:sp>
      <p:sp>
        <p:nvSpPr>
          <p:cNvPr id="24" name="Text Box 23"/>
          <p:cNvSpPr txBox="1"/>
          <p:nvPr/>
        </p:nvSpPr>
        <p:spPr>
          <a:xfrm>
            <a:off x="7785100" y="4580890"/>
            <a:ext cx="3099435" cy="460375"/>
          </a:xfrm>
          <a:prstGeom prst="rect">
            <a:avLst/>
          </a:prstGeom>
          <a:noFill/>
        </p:spPr>
        <p:txBody>
          <a:bodyPr wrap="none" rtlCol="0">
            <a:spAutoFit/>
          </a:bodyPr>
          <a:p>
            <a:pPr algn="l"/>
            <a:r>
              <a:rPr lang="en-US" sz="2400" dirty="0" smtClean="0">
                <a:sym typeface="+mn-ea"/>
              </a:rPr>
              <a:t>Does not create any file</a:t>
            </a:r>
            <a:endParaRPr lang="en-US" sz="2400" dirty="0" smtClean="0">
              <a:sym typeface="+mn-ea"/>
            </a:endParaRPr>
          </a:p>
        </p:txBody>
      </p:sp>
      <p:sp>
        <p:nvSpPr>
          <p:cNvPr id="25" name="Text Box 24"/>
          <p:cNvSpPr txBox="1"/>
          <p:nvPr/>
        </p:nvSpPr>
        <p:spPr>
          <a:xfrm>
            <a:off x="3702685" y="5041265"/>
            <a:ext cx="678815" cy="460375"/>
          </a:xfrm>
          <a:prstGeom prst="rect">
            <a:avLst/>
          </a:prstGeom>
          <a:noFill/>
        </p:spPr>
        <p:txBody>
          <a:bodyPr wrap="none" rtlCol="0">
            <a:spAutoFit/>
          </a:bodyPr>
          <a:p>
            <a:pPr algn="l"/>
            <a:r>
              <a:rPr lang="en-US" sz="2400" dirty="0" smtClean="0">
                <a:sym typeface="+mn-ea"/>
              </a:rPr>
              <a:t>Fast</a:t>
            </a:r>
            <a:endParaRPr lang="en-US" sz="2400" dirty="0" smtClean="0">
              <a:sym typeface="+mn-ea"/>
            </a:endParaRPr>
          </a:p>
        </p:txBody>
      </p:sp>
      <p:sp>
        <p:nvSpPr>
          <p:cNvPr id="26" name="Text Box 25"/>
          <p:cNvSpPr txBox="1"/>
          <p:nvPr/>
        </p:nvSpPr>
        <p:spPr>
          <a:xfrm>
            <a:off x="7785100" y="5041265"/>
            <a:ext cx="770255" cy="460375"/>
          </a:xfrm>
          <a:prstGeom prst="rect">
            <a:avLst/>
          </a:prstGeom>
          <a:noFill/>
        </p:spPr>
        <p:txBody>
          <a:bodyPr wrap="none" rtlCol="0">
            <a:spAutoFit/>
          </a:bodyPr>
          <a:p>
            <a:pPr algn="l"/>
            <a:r>
              <a:rPr lang="en-US" sz="2400" dirty="0" smtClean="0">
                <a:sym typeface="+mn-ea"/>
              </a:rPr>
              <a:t>Slow</a:t>
            </a:r>
            <a:endParaRPr lang="en-US" sz="2400" dirty="0" smtClean="0">
              <a:sym typeface="+mn-ea"/>
            </a:endParaRPr>
          </a:p>
        </p:txBody>
      </p:sp>
      <p:sp>
        <p:nvSpPr>
          <p:cNvPr id="27" name="Text Box 26"/>
          <p:cNvSpPr txBox="1"/>
          <p:nvPr/>
        </p:nvSpPr>
        <p:spPr>
          <a:xfrm>
            <a:off x="3702685" y="5530850"/>
            <a:ext cx="1666875" cy="460375"/>
          </a:xfrm>
          <a:prstGeom prst="rect">
            <a:avLst/>
          </a:prstGeom>
          <a:noFill/>
        </p:spPr>
        <p:txBody>
          <a:bodyPr wrap="none" rtlCol="0">
            <a:spAutoFit/>
          </a:bodyPr>
          <a:p>
            <a:pPr algn="l"/>
            <a:r>
              <a:rPr lang="en-US" sz="2400" dirty="0" smtClean="0">
                <a:sym typeface="+mn-ea"/>
              </a:rPr>
              <a:t>Longer time</a:t>
            </a:r>
            <a:endParaRPr lang="en-US" sz="2400" dirty="0" smtClean="0">
              <a:sym typeface="+mn-ea"/>
            </a:endParaRPr>
          </a:p>
        </p:txBody>
      </p:sp>
      <p:sp>
        <p:nvSpPr>
          <p:cNvPr id="28" name="Text Box 27"/>
          <p:cNvSpPr txBox="1"/>
          <p:nvPr/>
        </p:nvSpPr>
        <p:spPr>
          <a:xfrm>
            <a:off x="7827010" y="5568315"/>
            <a:ext cx="1337945" cy="460375"/>
          </a:xfrm>
          <a:prstGeom prst="rect">
            <a:avLst/>
          </a:prstGeom>
          <a:noFill/>
        </p:spPr>
        <p:txBody>
          <a:bodyPr wrap="none" rtlCol="0">
            <a:spAutoFit/>
          </a:bodyPr>
          <a:p>
            <a:pPr algn="l"/>
            <a:r>
              <a:rPr lang="en-US" sz="2400" dirty="0" smtClean="0">
                <a:sym typeface="+mn-ea"/>
              </a:rPr>
              <a:t>Less time</a:t>
            </a:r>
            <a:endParaRPr lang="en-US" sz="2400" dirty="0" smtClean="0">
              <a:sym typeface="+mn-ea"/>
            </a:endParaRPr>
          </a:p>
        </p:txBody>
      </p:sp>
      <p:sp>
        <p:nvSpPr>
          <p:cNvPr id="29" name="Text Box 28"/>
          <p:cNvSpPr txBox="1"/>
          <p:nvPr/>
        </p:nvSpPr>
        <p:spPr>
          <a:xfrm>
            <a:off x="3670300" y="6028690"/>
            <a:ext cx="580390" cy="460375"/>
          </a:xfrm>
          <a:prstGeom prst="rect">
            <a:avLst/>
          </a:prstGeom>
          <a:noFill/>
        </p:spPr>
        <p:txBody>
          <a:bodyPr wrap="none" rtlCol="0">
            <a:spAutoFit/>
          </a:bodyPr>
          <a:p>
            <a:pPr algn="l"/>
            <a:r>
              <a:rPr lang="en-US" sz="2400" dirty="0" smtClean="0">
                <a:sym typeface="+mn-ea"/>
              </a:rPr>
              <a:t>Yes</a:t>
            </a:r>
            <a:endParaRPr lang="en-US" sz="2400" dirty="0" smtClean="0">
              <a:sym typeface="+mn-ea"/>
            </a:endParaRPr>
          </a:p>
        </p:txBody>
      </p:sp>
      <p:sp>
        <p:nvSpPr>
          <p:cNvPr id="30" name="Text Box 29"/>
          <p:cNvSpPr txBox="1"/>
          <p:nvPr/>
        </p:nvSpPr>
        <p:spPr>
          <a:xfrm>
            <a:off x="7827010" y="6028690"/>
            <a:ext cx="540385" cy="460375"/>
          </a:xfrm>
          <a:prstGeom prst="rect">
            <a:avLst/>
          </a:prstGeom>
          <a:noFill/>
        </p:spPr>
        <p:txBody>
          <a:bodyPr wrap="square" rtlCol="0">
            <a:spAutoFit/>
          </a:bodyPr>
          <a:p>
            <a:pPr algn="l"/>
            <a:r>
              <a:rPr lang="en-US" sz="2400" dirty="0" smtClean="0">
                <a:sym typeface="+mn-ea"/>
              </a:rPr>
              <a:t>No</a:t>
            </a:r>
            <a:endParaRPr lang="en-US" sz="2400" dirty="0" smtClean="0">
              <a:sym typeface="+mn-ea"/>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1" name="TextBox 21"/>
          <p:cNvSpPr txBox="1"/>
          <p:nvPr/>
        </p:nvSpPr>
        <p:spPr>
          <a:xfrm>
            <a:off x="135460" y="85042"/>
            <a:ext cx="3875405" cy="521970"/>
          </a:xfrm>
          <a:prstGeom prst="rect">
            <a:avLst/>
          </a:prstGeom>
          <a:noFill/>
        </p:spPr>
        <p:txBody>
          <a:bodyPr wrap="none" rtlCol="0">
            <a:spAutoFit/>
            <a:scene3d>
              <a:camera prst="orthographicFront"/>
              <a:lightRig rig="threePt" dir="t"/>
            </a:scene3d>
          </a:bodyPr>
          <a:p>
            <a:pPr lvl="0" algn="l">
              <a:buClrTx/>
              <a:buSzTx/>
              <a:buFontTx/>
            </a:pPr>
            <a:r>
              <a:rPr lang="en-US" sz="2400" dirty="0" smtClean="0">
                <a:gradFill>
                  <a:gsLst>
                    <a:gs pos="21000">
                      <a:srgbClr val="53575C"/>
                    </a:gs>
                    <a:gs pos="88000">
                      <a:srgbClr val="C5C7CA"/>
                    </a:gs>
                  </a:gsLst>
                  <a:lin ang="5400000"/>
                </a:gradFill>
                <a:effectLst/>
                <a:cs typeface="Times New Roman" panose="02020603050405020304" pitchFamily="18" charset="0"/>
                <a:sym typeface="+mn-ea"/>
              </a:rPr>
              <a:t>Programming Vs Scripting</a:t>
            </a:r>
            <a:endParaRPr lang="en-US" sz="2400" dirty="0" smtClean="0">
              <a:gradFill>
                <a:gsLst>
                  <a:gs pos="21000">
                    <a:srgbClr val="53575C"/>
                  </a:gs>
                  <a:gs pos="88000">
                    <a:srgbClr val="C5C7CA"/>
                  </a:gs>
                </a:gsLst>
                <a:lin ang="5400000"/>
              </a:gradFill>
              <a:effectLst/>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par>
                                <p:cTn id="12" presetID="1"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29"/>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8" grpId="1"/>
      <p:bldP spid="9" grpId="1"/>
      <p:bldP spid="11" grpId="0"/>
      <p:bldP spid="10" grpId="0"/>
      <p:bldP spid="19" grpId="0"/>
      <p:bldP spid="11" grpId="1"/>
      <p:bldP spid="10" grpId="1"/>
      <p:bldP spid="19" grpId="1"/>
      <p:bldP spid="13" grpId="0"/>
      <p:bldP spid="21" grpId="0"/>
      <p:bldP spid="22" grpId="0"/>
      <p:bldP spid="13" grpId="1"/>
      <p:bldP spid="21" grpId="1"/>
      <p:bldP spid="22" grpId="1"/>
      <p:bldP spid="14" grpId="0"/>
      <p:bldP spid="23" grpId="0"/>
      <p:bldP spid="24" grpId="0"/>
      <p:bldP spid="14" grpId="1"/>
      <p:bldP spid="23" grpId="1"/>
      <p:bldP spid="24" grpId="1"/>
      <p:bldP spid="15" grpId="0"/>
      <p:bldP spid="25" grpId="0"/>
      <p:bldP spid="26" grpId="0"/>
      <p:bldP spid="15" grpId="1"/>
      <p:bldP spid="25" grpId="1"/>
      <p:bldP spid="26" grpId="1"/>
      <p:bldP spid="16" grpId="0"/>
      <p:bldP spid="27" grpId="0"/>
      <p:bldP spid="28" grpId="0"/>
      <p:bldP spid="16" grpId="1"/>
      <p:bldP spid="27" grpId="1"/>
      <p:bldP spid="28" grpId="1"/>
      <p:bldP spid="20" grpId="0"/>
      <p:bldP spid="29" grpId="0"/>
      <p:bldP spid="3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752090" cy="521970"/>
          </a:xfrm>
          <a:prstGeom prst="rect">
            <a:avLst/>
          </a:prstGeom>
          <a:noFill/>
        </p:spPr>
        <p:txBody>
          <a:bodyPr wrap="none" rtlCol="0">
            <a:spAutoFit/>
            <a:scene3d>
              <a:camera prst="orthographicFront"/>
              <a:lightRig rig="threePt" dir="t"/>
            </a:scene3d>
          </a:bodyPr>
          <a:p>
            <a:pPr marL="0" lvl="1" algn="l"/>
            <a:r>
              <a:rPr lang="en-US" altLang="en-IN" sz="2800" dirty="0">
                <a:gradFill>
                  <a:gsLst>
                    <a:gs pos="21000">
                      <a:srgbClr val="53575C"/>
                    </a:gs>
                    <a:gs pos="88000">
                      <a:srgbClr val="C5C7CA"/>
                    </a:gs>
                  </a:gsLst>
                  <a:lin ang="5400000"/>
                </a:gradFill>
                <a:effectLst/>
                <a:cs typeface="+mn-lt"/>
                <a:sym typeface="+mn-ea"/>
              </a:rPr>
              <a:t>Bitwise </a:t>
            </a:r>
            <a:r>
              <a:rPr lang="en-IN" sz="2800" dirty="0">
                <a:gradFill>
                  <a:gsLst>
                    <a:gs pos="21000">
                      <a:srgbClr val="53575C"/>
                    </a:gs>
                    <a:gs pos="88000">
                      <a:srgbClr val="C5C7CA"/>
                    </a:gs>
                  </a:gsLst>
                  <a:lin ang="5400000"/>
                </a:gradFill>
                <a:effectLst/>
                <a:cs typeface="+mn-lt"/>
                <a:sym typeface="+mn-ea"/>
              </a:rPr>
              <a:t>Operators</a:t>
            </a:r>
            <a:endParaRPr lang="en-IN" sz="2800" dirty="0">
              <a:gradFill>
                <a:gsLst>
                  <a:gs pos="21000">
                    <a:srgbClr val="53575C"/>
                  </a:gs>
                  <a:gs pos="88000">
                    <a:srgbClr val="C5C7CA"/>
                  </a:gs>
                </a:gsLst>
                <a:lin ang="5400000"/>
              </a:gradFill>
              <a:effectLst/>
              <a:cs typeface="+mn-lt"/>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2" name="Content Placeholder 3"/>
          <p:cNvGraphicFramePr/>
          <p:nvPr/>
        </p:nvGraphicFramePr>
        <p:xfrm>
          <a:off x="428064" y="3173121"/>
          <a:ext cx="11335871" cy="3403600"/>
        </p:xfrm>
        <a:graphic>
          <a:graphicData uri="http://schemas.openxmlformats.org/drawingml/2006/table">
            <a:tbl>
              <a:tblPr firstRow="1" bandRow="1">
                <a:tableStyleId>{5C22544A-7EE6-4342-B048-85BDC9FD1C3A}</a:tableStyleId>
              </a:tblPr>
              <a:tblGrid>
                <a:gridCol w="2879395"/>
                <a:gridCol w="5283550"/>
                <a:gridCol w="3172926"/>
              </a:tblGrid>
              <a:tr h="370840">
                <a:tc>
                  <a:txBody>
                    <a:bodyPr/>
                    <a:lstStyle/>
                    <a:p>
                      <a:r>
                        <a:rPr lang="en-US" dirty="0" smtClean="0">
                          <a:latin typeface="Times New Roman" panose="02020603050405020304" pitchFamily="18" charset="0"/>
                          <a:cs typeface="Times New Roman" panose="02020603050405020304" pitchFamily="18" charset="0"/>
                        </a:rPr>
                        <a:t>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txBody>
                  <a:tcPr/>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&amp; Binary AND</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Operator copies a bit to the result if it exists in both operands</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x &amp; </a:t>
                      </a:r>
                      <a:r>
                        <a:rPr lang="en-US" sz="1800" dirty="0">
                          <a:effectLst/>
                          <a:latin typeface="Calibri" panose="020F0502020204030204" charset="0"/>
                          <a:ea typeface="Times New Roman" panose="02020603050405020304" pitchFamily="18" charset="0"/>
                          <a:cs typeface="Gautami" panose="020B0502040204020203" pitchFamily="34" charset="0"/>
                        </a:rPr>
                        <a:t>y = 0 </a:t>
                      </a:r>
                      <a:r>
                        <a:rPr lang="en-US" sz="1800" dirty="0" smtClean="0">
                          <a:effectLst/>
                          <a:latin typeface="Calibri" panose="020F0502020204030204" charset="0"/>
                          <a:ea typeface="Times New Roman" panose="02020603050405020304" pitchFamily="18" charset="0"/>
                          <a:cs typeface="Gautami" panose="020B0502040204020203" pitchFamily="34" charset="0"/>
                        </a:rPr>
                        <a:t>   (</a:t>
                      </a:r>
                      <a:r>
                        <a:rPr lang="en-US" sz="1800" dirty="0">
                          <a:effectLst/>
                          <a:latin typeface="Calibri" panose="020F0502020204030204" charset="0"/>
                          <a:ea typeface="Times New Roman" panose="02020603050405020304" pitchFamily="18" charset="0"/>
                          <a:cs typeface="Gautami" panose="020B0502040204020203" pitchFamily="34" charset="0"/>
                        </a:rPr>
                        <a:t>0000 0000)</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Binary OR</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It copies a bit if it exists in either operand.</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x | y = 14 </a:t>
                      </a:r>
                      <a:r>
                        <a:rPr lang="en-US" sz="1800" dirty="0" smtClean="0">
                          <a:effectLst/>
                          <a:latin typeface="Calibri" panose="020F0502020204030204" charset="0"/>
                          <a:ea typeface="Times New Roman" panose="02020603050405020304" pitchFamily="18" charset="0"/>
                          <a:cs typeface="Gautami" panose="020B0502040204020203" pitchFamily="34" charset="0"/>
                        </a:rPr>
                        <a:t>  (</a:t>
                      </a:r>
                      <a:r>
                        <a:rPr lang="en-US" sz="1800" dirty="0">
                          <a:effectLst/>
                          <a:latin typeface="Calibri" panose="020F0502020204030204" charset="0"/>
                          <a:ea typeface="Times New Roman" panose="02020603050405020304" pitchFamily="18" charset="0"/>
                          <a:cs typeface="Gautami" panose="020B0502040204020203" pitchFamily="34" charset="0"/>
                        </a:rPr>
                        <a:t>0000 1110)</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Binary XOR</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It copies the bit if it is set in one operand but not both.</a:t>
                      </a:r>
                      <a:endParaRPr lang="en-US" dirty="0">
                        <a:latin typeface="Times New Roman" panose="02020603050405020304" pitchFamily="18" charset="0"/>
                        <a:cs typeface="Times New Roman" panose="02020603050405020304" pitchFamily="18"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sz="1800" dirty="0" smtClean="0">
                          <a:effectLst/>
                          <a:latin typeface="Calibri" panose="020F0502020204030204" charset="0"/>
                          <a:ea typeface="Times New Roman" panose="02020603050405020304" pitchFamily="18" charset="0"/>
                          <a:cs typeface="Gautami" panose="020B0502040204020203" pitchFamily="34" charset="0"/>
                        </a:rPr>
                        <a:t>x ^ y = 14   (0000 1110)</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Binary Ones Complement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It is unary and has the effect of 'flipping' bits.</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~x = -11      (1111 0101)</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&lt;&lt; Binary Left Shift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The left operands value is moved left by the number of bits specified by the right operand.</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x &gt;&gt; </a:t>
                      </a:r>
                      <a:r>
                        <a:rPr lang="en-US" sz="1800" dirty="0">
                          <a:effectLst/>
                          <a:latin typeface="Calibri" panose="020F0502020204030204" charset="0"/>
                          <a:ea typeface="Times New Roman" panose="02020603050405020304" pitchFamily="18" charset="0"/>
                          <a:cs typeface="Gautami" panose="020B0502040204020203" pitchFamily="34" charset="0"/>
                        </a:rPr>
                        <a:t>2 = 2 </a:t>
                      </a:r>
                      <a:r>
                        <a:rPr lang="en-US" sz="1800" dirty="0" smtClean="0">
                          <a:effectLst/>
                          <a:latin typeface="Calibri" panose="020F0502020204030204" charset="0"/>
                          <a:ea typeface="Times New Roman" panose="02020603050405020304" pitchFamily="18" charset="0"/>
                          <a:cs typeface="Gautami" panose="020B0502040204020203" pitchFamily="34" charset="0"/>
                        </a:rPr>
                        <a:t>  (</a:t>
                      </a:r>
                      <a:r>
                        <a:rPr lang="en-US" sz="1800" dirty="0">
                          <a:effectLst/>
                          <a:latin typeface="Calibri" panose="020F0502020204030204" charset="0"/>
                          <a:ea typeface="Times New Roman" panose="02020603050405020304" pitchFamily="18" charset="0"/>
                          <a:cs typeface="Gautami" panose="020B0502040204020203" pitchFamily="34" charset="0"/>
                        </a:rPr>
                        <a:t>0000 0010)</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37084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&gt;&gt; Binary Right Shift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The left operands value is moved right by the number of bits specified by the right operand.</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x &lt;&lt; </a:t>
                      </a:r>
                      <a:r>
                        <a:rPr lang="en-US" sz="1800" dirty="0">
                          <a:effectLst/>
                          <a:latin typeface="Calibri" panose="020F0502020204030204" charset="0"/>
                          <a:ea typeface="Times New Roman" panose="02020603050405020304" pitchFamily="18" charset="0"/>
                          <a:cs typeface="Gautami" panose="020B0502040204020203" pitchFamily="34" charset="0"/>
                        </a:rPr>
                        <a:t>2 = </a:t>
                      </a:r>
                      <a:r>
                        <a:rPr lang="en-US" sz="1800" dirty="0" smtClean="0">
                          <a:effectLst/>
                          <a:latin typeface="Calibri" panose="020F0502020204030204" charset="0"/>
                          <a:ea typeface="Times New Roman" panose="02020603050405020304" pitchFamily="18" charset="0"/>
                          <a:cs typeface="Gautami" panose="020B0502040204020203" pitchFamily="34" charset="0"/>
                        </a:rPr>
                        <a:t>32  (0010 0000</a:t>
                      </a:r>
                      <a:r>
                        <a:rPr lang="en-US" sz="1800" dirty="0">
                          <a:effectLst/>
                          <a:latin typeface="Calibri" panose="020F0502020204030204" charset="0"/>
                          <a:ea typeface="Times New Roman" panose="02020603050405020304" pitchFamily="18" charset="0"/>
                          <a:cs typeface="Gautami" panose="020B0502040204020203" pitchFamily="34" charset="0"/>
                        </a:rPr>
                        <a:t>)</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bl>
          </a:graphicData>
        </a:graphic>
      </p:graphicFrame>
      <p:sp>
        <p:nvSpPr>
          <p:cNvPr id="7" name="Rectangle 6"/>
          <p:cNvSpPr/>
          <p:nvPr/>
        </p:nvSpPr>
        <p:spPr>
          <a:xfrm>
            <a:off x="746559" y="815768"/>
            <a:ext cx="3072957" cy="707886"/>
          </a:xfrm>
          <a:prstGeom prst="rect">
            <a:avLst/>
          </a:prstGeom>
        </p:spPr>
        <p:txBody>
          <a:bodyPr wrap="none">
            <a:spAutoFit/>
          </a:bodyPr>
          <a:lstStyle/>
          <a:p>
            <a:r>
              <a:rPr lang="en-US" sz="2000" dirty="0" smtClean="0">
                <a:latin typeface="Calibri" panose="020F0502020204030204" charset="0"/>
                <a:ea typeface="Times New Roman" panose="02020603050405020304" pitchFamily="18" charset="0"/>
                <a:cs typeface="Gautami" panose="020B0502040204020203" pitchFamily="34" charset="0"/>
              </a:rPr>
              <a:t>For </a:t>
            </a:r>
            <a:r>
              <a:rPr lang="en-US" sz="2000" dirty="0">
                <a:latin typeface="Calibri" panose="020F0502020204030204" charset="0"/>
                <a:ea typeface="Times New Roman" panose="02020603050405020304" pitchFamily="18" charset="0"/>
                <a:cs typeface="Gautami" panose="020B0502040204020203" pitchFamily="34" charset="0"/>
              </a:rPr>
              <a:t> x = 10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0000 </a:t>
            </a:r>
            <a:r>
              <a:rPr lang="en-US" sz="2000" dirty="0" smtClean="0">
                <a:latin typeface="Calibri" panose="020F0502020204030204" charset="0"/>
                <a:ea typeface="Times New Roman" panose="02020603050405020304" pitchFamily="18" charset="0"/>
                <a:cs typeface="Gautami" panose="020B0502040204020203" pitchFamily="34" charset="0"/>
              </a:rPr>
              <a:t>1010) and</a:t>
            </a:r>
            <a:endParaRPr lang="en-US" sz="2000" dirty="0" smtClean="0">
              <a:latin typeface="Calibri" panose="020F0502020204030204" charset="0"/>
              <a:ea typeface="Times New Roman" panose="02020603050405020304" pitchFamily="18" charset="0"/>
              <a:cs typeface="Gautami" panose="020B0502040204020203" pitchFamily="34" charset="0"/>
            </a:endParaRPr>
          </a:p>
          <a:p>
            <a:r>
              <a:rPr lang="en-US" sz="2000" dirty="0">
                <a:latin typeface="Calibri" panose="020F0502020204030204" charset="0"/>
                <a:ea typeface="Times New Roman" panose="02020603050405020304" pitchFamily="18" charset="0"/>
                <a:cs typeface="Gautami" panose="020B0502040204020203" pitchFamily="34" charset="0"/>
              </a:rPr>
              <a:t>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 y = 4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0000 </a:t>
            </a:r>
            <a:r>
              <a:rPr lang="en-US" sz="2000" dirty="0" smtClean="0">
                <a:latin typeface="Calibri" panose="020F0502020204030204" charset="0"/>
                <a:ea typeface="Times New Roman" panose="02020603050405020304" pitchFamily="18" charset="0"/>
                <a:cs typeface="Gautami" panose="020B0502040204020203" pitchFamily="34" charset="0"/>
              </a:rPr>
              <a:t>0100)</a:t>
            </a:r>
            <a:endParaRPr lang="en-US" sz="2000" dirty="0">
              <a:latin typeface="Calibri" panose="020F0502020204030204" charset="0"/>
            </a:endParaRPr>
          </a:p>
        </p:txBody>
      </p:sp>
      <p:pic>
        <p:nvPicPr>
          <p:cNvPr id="9" name="Picture 8"/>
          <p:cNvPicPr/>
          <p:nvPr/>
        </p:nvPicPr>
        <p:blipFill>
          <a:blip r:embed="rId2"/>
          <a:srcRect/>
          <a:stretch>
            <a:fillRect/>
          </a:stretch>
        </p:blipFill>
        <p:spPr bwMode="auto">
          <a:xfrm>
            <a:off x="4577603" y="628850"/>
            <a:ext cx="6045631" cy="220009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3388360" cy="521970"/>
          </a:xfrm>
          <a:prstGeom prst="rect">
            <a:avLst/>
          </a:prstGeom>
          <a:noFill/>
        </p:spPr>
        <p:txBody>
          <a:bodyPr wrap="none" rtlCol="0">
            <a:spAutoFit/>
            <a:scene3d>
              <a:camera prst="orthographicFront"/>
              <a:lightRig rig="threePt" dir="t"/>
            </a:scene3d>
          </a:bodyPr>
          <a:p>
            <a:pPr marL="0" lvl="1" algn="l"/>
            <a:r>
              <a:rPr lang="en-US" altLang="en-IN" sz="2800" dirty="0">
                <a:gradFill>
                  <a:gsLst>
                    <a:gs pos="21000">
                      <a:srgbClr val="53575C"/>
                    </a:gs>
                    <a:gs pos="88000">
                      <a:srgbClr val="C5C7CA"/>
                    </a:gs>
                  </a:gsLst>
                  <a:lin ang="5400000"/>
                </a:gradFill>
                <a:effectLst/>
                <a:cs typeface="+mn-lt"/>
                <a:sym typeface="+mn-ea"/>
              </a:rPr>
              <a:t>Assignment </a:t>
            </a:r>
            <a:r>
              <a:rPr lang="en-IN" sz="2800" dirty="0">
                <a:gradFill>
                  <a:gsLst>
                    <a:gs pos="21000">
                      <a:srgbClr val="53575C"/>
                    </a:gs>
                    <a:gs pos="88000">
                      <a:srgbClr val="C5C7CA"/>
                    </a:gs>
                  </a:gsLst>
                  <a:lin ang="5400000"/>
                </a:gradFill>
                <a:effectLst/>
                <a:cs typeface="+mn-lt"/>
                <a:sym typeface="+mn-ea"/>
              </a:rPr>
              <a:t>Operators</a:t>
            </a:r>
            <a:endParaRPr lang="en-IN" sz="2800" dirty="0">
              <a:gradFill>
                <a:gsLst>
                  <a:gs pos="21000">
                    <a:srgbClr val="53575C"/>
                  </a:gs>
                  <a:gs pos="88000">
                    <a:srgbClr val="C5C7CA"/>
                  </a:gs>
                </a:gsLst>
                <a:lin ang="5400000"/>
              </a:gradFill>
              <a:effectLst/>
              <a:cs typeface="+mn-lt"/>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5" name="Table 4"/>
          <p:cNvGraphicFramePr>
            <a:graphicFrameLocks noGrp="1"/>
          </p:cNvGraphicFramePr>
          <p:nvPr/>
        </p:nvGraphicFramePr>
        <p:xfrm>
          <a:off x="2061882" y="1779677"/>
          <a:ext cx="5159188" cy="4267200"/>
        </p:xfrm>
        <a:graphic>
          <a:graphicData uri="http://schemas.openxmlformats.org/drawingml/2006/table">
            <a:tbl>
              <a:tblPr firstRow="1" firstCol="1" bandRow="1">
                <a:tableStyleId>{5C22544A-7EE6-4342-B048-85BDC9FD1C3A}</a:tableStyleId>
              </a:tblPr>
              <a:tblGrid>
                <a:gridCol w="1783977"/>
                <a:gridCol w="1129553"/>
                <a:gridCol w="2245658"/>
              </a:tblGrid>
              <a:tr h="304800">
                <a:tc>
                  <a:txBody>
                    <a:bodyPr/>
                    <a:lstStyle/>
                    <a:p>
                      <a:pPr>
                        <a:spcAft>
                          <a:spcPts val="0"/>
                        </a:spcAft>
                      </a:pPr>
                      <a:r>
                        <a:rPr lang="en-US" sz="2000" dirty="0">
                          <a:effectLst/>
                          <a:latin typeface="+mn-lt"/>
                        </a:rPr>
                        <a:t>Operator</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Example</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smtClean="0">
                          <a:effectLst/>
                          <a:latin typeface="+mn-lt"/>
                        </a:rPr>
                        <a:t>Equivalent </a:t>
                      </a:r>
                      <a:r>
                        <a:rPr lang="en-US" sz="2000" dirty="0">
                          <a:effectLst/>
                          <a:latin typeface="+mn-lt"/>
                        </a:rPr>
                        <a:t>to</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dirty="0">
                          <a:effectLst/>
                          <a:latin typeface="+mn-lt"/>
                        </a:rPr>
                        <a:t>=</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304800">
                <a:tc>
                  <a:txBody>
                    <a:bodyPr/>
                    <a:lstStyle/>
                    <a:p>
                      <a:pPr>
                        <a:spcAft>
                          <a:spcPts val="0"/>
                        </a:spcAft>
                      </a:pPr>
                      <a:r>
                        <a:rPr lang="en-US" sz="2000" dirty="0">
                          <a:effectLst/>
                          <a:latin typeface="+mn-lt"/>
                        </a:rPr>
                        <a:t>+=</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dirty="0">
                          <a:effectLst/>
                          <a:latin typeface="+mn-lt"/>
                        </a:rPr>
                        <a:t>-=</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dirty="0">
                          <a:effectLst/>
                          <a:latin typeface="+mn-lt"/>
                        </a:rPr>
                        <a:t>*=</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&amp;=</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&amp;=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x &amp;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 x |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x ^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&gt;&gt;=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&gt;&gt;=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x &gt;&gt;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0">
                <a:tc>
                  <a:txBody>
                    <a:bodyPr/>
                    <a:lstStyle/>
                    <a:p>
                      <a:pPr>
                        <a:spcAft>
                          <a:spcPts val="0"/>
                        </a:spcAft>
                      </a:pPr>
                      <a:r>
                        <a:rPr lang="en-US" sz="2000">
                          <a:effectLst/>
                          <a:latin typeface="+mn-lt"/>
                        </a:rPr>
                        <a:t>&lt;&lt;=</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latin typeface="+mn-lt"/>
                        </a:rPr>
                        <a:t>x &lt;&lt;= 5</a:t>
                      </a:r>
                      <a:endParaRPr lang="en-US" sz="200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a:effectLst/>
                          <a:latin typeface="+mn-lt"/>
                        </a:rPr>
                        <a:t>x = x &lt;&lt; 5</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690495" cy="521970"/>
          </a:xfrm>
          <a:prstGeom prst="rect">
            <a:avLst/>
          </a:prstGeom>
          <a:noFill/>
        </p:spPr>
        <p:txBody>
          <a:bodyPr wrap="none" rtlCol="0">
            <a:spAutoFit/>
            <a:scene3d>
              <a:camera prst="orthographicFront"/>
              <a:lightRig rig="threePt" dir="t"/>
            </a:scene3d>
          </a:bodyPr>
          <a:p>
            <a:pPr marL="0" lvl="1" algn="l"/>
            <a:r>
              <a:rPr lang="en-US" altLang="en-IN" sz="2800" dirty="0">
                <a:gradFill>
                  <a:gsLst>
                    <a:gs pos="21000">
                      <a:srgbClr val="53575C"/>
                    </a:gs>
                    <a:gs pos="88000">
                      <a:srgbClr val="C5C7CA"/>
                    </a:gs>
                  </a:gsLst>
                  <a:lin ang="5400000"/>
                </a:gradFill>
                <a:effectLst/>
                <a:cs typeface="+mn-lt"/>
                <a:sym typeface="+mn-ea"/>
              </a:rPr>
              <a:t>Logical </a:t>
            </a:r>
            <a:r>
              <a:rPr lang="en-IN" sz="2800" dirty="0">
                <a:gradFill>
                  <a:gsLst>
                    <a:gs pos="21000">
                      <a:srgbClr val="53575C"/>
                    </a:gs>
                    <a:gs pos="88000">
                      <a:srgbClr val="C5C7CA"/>
                    </a:gs>
                  </a:gsLst>
                  <a:lin ang="5400000"/>
                </a:gradFill>
                <a:effectLst/>
                <a:cs typeface="+mn-lt"/>
                <a:sym typeface="+mn-ea"/>
              </a:rPr>
              <a:t>Operators</a:t>
            </a:r>
            <a:endParaRPr lang="en-IN" sz="2800" dirty="0">
              <a:gradFill>
                <a:gsLst>
                  <a:gs pos="21000">
                    <a:srgbClr val="53575C"/>
                  </a:gs>
                  <a:gs pos="88000">
                    <a:srgbClr val="C5C7CA"/>
                  </a:gs>
                </a:gsLst>
                <a:lin ang="5400000"/>
              </a:gradFill>
              <a:effectLst/>
              <a:cs typeface="+mn-lt"/>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2" name="Content Placeholder 3"/>
          <p:cNvGraphicFramePr/>
          <p:nvPr/>
        </p:nvGraphicFramePr>
        <p:xfrm>
          <a:off x="385761" y="1958117"/>
          <a:ext cx="7616190" cy="4431030"/>
        </p:xfrm>
        <a:graphic>
          <a:graphicData uri="http://schemas.openxmlformats.org/drawingml/2006/table">
            <a:tbl>
              <a:tblPr firstRow="1" bandRow="1">
                <a:tableStyleId>{5C22544A-7EE6-4342-B048-85BDC9FD1C3A}</a:tableStyleId>
              </a:tblPr>
              <a:tblGrid>
                <a:gridCol w="1955165"/>
                <a:gridCol w="3276600"/>
                <a:gridCol w="2384425"/>
              </a:tblGrid>
              <a:tr h="590550">
                <a:tc>
                  <a:txBody>
                    <a:bodyPr/>
                    <a:lstStyle/>
                    <a:p>
                      <a:r>
                        <a:rPr lang="en-US" dirty="0" smtClean="0">
                          <a:latin typeface="Times New Roman" panose="02020603050405020304" pitchFamily="18" charset="0"/>
                          <a:cs typeface="Times New Roman" panose="02020603050405020304" pitchFamily="18" charset="0"/>
                        </a:rPr>
                        <a:t>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Examples</a:t>
                      </a:r>
                      <a:endParaRPr lang="en-US" dirty="0">
                        <a:latin typeface="Times New Roman" panose="02020603050405020304" pitchFamily="18" charset="0"/>
                        <a:cs typeface="Times New Roman" panose="02020603050405020304" pitchFamily="18" charset="0"/>
                      </a:endParaRPr>
                    </a:p>
                  </a:txBody>
                  <a:tcPr/>
                </a:tc>
              </a:tr>
              <a:tr h="590550">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and</a:t>
                      </a:r>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Logical AND</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both the operands are true then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x and y</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4</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x and False</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False</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590550">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or</a:t>
                      </a:r>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Logical OR</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If any of the two operands are non-zero then condition becomes true.</a:t>
                      </a:r>
                      <a:endParaRPr lang="en-US" dirty="0">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x or y</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10</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y or True</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4</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590550">
                <a:tc>
                  <a:txBody>
                    <a:bodyPr/>
                    <a:lstStyle/>
                    <a:p>
                      <a:r>
                        <a:rPr lang="en-US" sz="1800" b="1" i="0" kern="1200" dirty="0" smtClean="0">
                          <a:solidFill>
                            <a:schemeClr val="dk1"/>
                          </a:solidFill>
                          <a:latin typeface="Times New Roman" panose="02020603050405020304" pitchFamily="18" charset="0"/>
                          <a:ea typeface="+mn-ea"/>
                          <a:cs typeface="Times New Roman" panose="02020603050405020304" pitchFamily="18" charset="0"/>
                        </a:rPr>
                        <a:t>not</a:t>
                      </a:r>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 Logical NOT</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Used to reverse the logical state of its operand.</a:t>
                      </a:r>
                      <a:endParaRPr lang="en-US" dirty="0">
                        <a:latin typeface="Times New Roman" panose="02020603050405020304" pitchFamily="18" charset="0"/>
                        <a:cs typeface="Times New Roman" panose="02020603050405020304" pitchFamily="18" charset="0"/>
                      </a:endParaRPr>
                    </a:p>
                  </a:txBody>
                  <a:tcPr/>
                </a:tc>
                <a:tc>
                  <a:txBody>
                    <a:bodyPr/>
                    <a:lstStyle/>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not x</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False</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not 0</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True</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&gt;&gt;&gt; not True</a:t>
                      </a:r>
                      <a:endParaRPr lang="en-US" sz="1800" dirty="0" smtClean="0">
                        <a:effectLst/>
                        <a:latin typeface="Calibri" panose="020F0502020204030204" charset="0"/>
                        <a:ea typeface="Times New Roman" panose="02020603050405020304" pitchFamily="18" charset="0"/>
                        <a:cs typeface="Gautami" panose="020B0502040204020203" pitchFamily="34" charset="0"/>
                      </a:endParaRPr>
                    </a:p>
                    <a:p>
                      <a:pPr algn="ctr">
                        <a:spcAft>
                          <a:spcPts val="0"/>
                        </a:spcAft>
                      </a:pPr>
                      <a:r>
                        <a:rPr lang="en-US" sz="1800" dirty="0" smtClean="0">
                          <a:effectLst/>
                          <a:latin typeface="Calibri" panose="020F0502020204030204" charset="0"/>
                          <a:ea typeface="Times New Roman" panose="02020603050405020304" pitchFamily="18" charset="0"/>
                          <a:cs typeface="Gautami" panose="020B0502040204020203" pitchFamily="34" charset="0"/>
                        </a:rPr>
                        <a:t>False</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bl>
          </a:graphicData>
        </a:graphic>
      </p:graphicFrame>
      <p:sp>
        <p:nvSpPr>
          <p:cNvPr id="8" name="Rectangle 7"/>
          <p:cNvSpPr/>
          <p:nvPr/>
        </p:nvSpPr>
        <p:spPr>
          <a:xfrm>
            <a:off x="2519901" y="855077"/>
            <a:ext cx="3072957" cy="707886"/>
          </a:xfrm>
          <a:prstGeom prst="rect">
            <a:avLst/>
          </a:prstGeom>
        </p:spPr>
        <p:txBody>
          <a:bodyPr wrap="none">
            <a:spAutoFit/>
          </a:bodyPr>
          <a:lstStyle/>
          <a:p>
            <a:r>
              <a:rPr lang="en-US" sz="2000" dirty="0" smtClean="0">
                <a:latin typeface="Calibri" panose="020F0502020204030204" charset="0"/>
                <a:ea typeface="Times New Roman" panose="02020603050405020304" pitchFamily="18" charset="0"/>
                <a:cs typeface="Gautami" panose="020B0502040204020203" pitchFamily="34" charset="0"/>
              </a:rPr>
              <a:t>For </a:t>
            </a:r>
            <a:r>
              <a:rPr lang="en-US" sz="2000" dirty="0">
                <a:latin typeface="Calibri" panose="020F0502020204030204" charset="0"/>
                <a:ea typeface="Times New Roman" panose="02020603050405020304" pitchFamily="18" charset="0"/>
                <a:cs typeface="Gautami" panose="020B0502040204020203" pitchFamily="34" charset="0"/>
              </a:rPr>
              <a:t> x = 10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0000 </a:t>
            </a:r>
            <a:r>
              <a:rPr lang="en-US" sz="2000" dirty="0" smtClean="0">
                <a:latin typeface="Calibri" panose="020F0502020204030204" charset="0"/>
                <a:ea typeface="Times New Roman" panose="02020603050405020304" pitchFamily="18" charset="0"/>
                <a:cs typeface="Gautami" panose="020B0502040204020203" pitchFamily="34" charset="0"/>
              </a:rPr>
              <a:t>1010) and</a:t>
            </a:r>
            <a:endParaRPr lang="en-US" sz="2000" dirty="0" smtClean="0">
              <a:latin typeface="Calibri" panose="020F0502020204030204" charset="0"/>
              <a:ea typeface="Times New Roman" panose="02020603050405020304" pitchFamily="18" charset="0"/>
              <a:cs typeface="Gautami" panose="020B0502040204020203" pitchFamily="34" charset="0"/>
            </a:endParaRPr>
          </a:p>
          <a:p>
            <a:r>
              <a:rPr lang="en-US" sz="2000" dirty="0">
                <a:latin typeface="Calibri" panose="020F0502020204030204" charset="0"/>
                <a:ea typeface="Times New Roman" panose="02020603050405020304" pitchFamily="18" charset="0"/>
                <a:cs typeface="Gautami" panose="020B0502040204020203" pitchFamily="34" charset="0"/>
              </a:rPr>
              <a:t>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 y = 4 </a:t>
            </a:r>
            <a:r>
              <a:rPr lang="en-US" sz="2000" dirty="0" smtClean="0">
                <a:latin typeface="Calibri" panose="020F0502020204030204" charset="0"/>
                <a:ea typeface="Times New Roman" panose="02020603050405020304" pitchFamily="18" charset="0"/>
                <a:cs typeface="Gautami" panose="020B0502040204020203" pitchFamily="34" charset="0"/>
              </a:rPr>
              <a:t>  (</a:t>
            </a:r>
            <a:r>
              <a:rPr lang="en-US" sz="2000" dirty="0">
                <a:latin typeface="Calibri" panose="020F0502020204030204" charset="0"/>
                <a:ea typeface="Times New Roman" panose="02020603050405020304" pitchFamily="18" charset="0"/>
                <a:cs typeface="Gautami" panose="020B0502040204020203" pitchFamily="34" charset="0"/>
              </a:rPr>
              <a:t>0000 </a:t>
            </a:r>
            <a:r>
              <a:rPr lang="en-US" sz="2000" dirty="0" smtClean="0">
                <a:latin typeface="Calibri" panose="020F0502020204030204" charset="0"/>
                <a:ea typeface="Times New Roman" panose="02020603050405020304" pitchFamily="18" charset="0"/>
                <a:cs typeface="Gautami" panose="020B0502040204020203" pitchFamily="34" charset="0"/>
              </a:rPr>
              <a:t>0100)</a:t>
            </a:r>
            <a:endParaRPr lang="en-US" sz="2000" dirty="0">
              <a:latin typeface="Calibri" panose="020F0502020204030204" charset="0"/>
            </a:endParaRPr>
          </a:p>
        </p:txBody>
      </p:sp>
      <p:sp>
        <p:nvSpPr>
          <p:cNvPr id="5" name="Rectangle 1"/>
          <p:cNvSpPr/>
          <p:nvPr/>
        </p:nvSpPr>
        <p:spPr>
          <a:xfrm>
            <a:off x="8570594" y="2603662"/>
            <a:ext cx="2626659" cy="3785652"/>
          </a:xfrm>
          <a:prstGeom prst="rect">
            <a:avLst/>
          </a:prstGeom>
        </p:spPr>
        <p:txBody>
          <a:bodyPr wrap="square">
            <a:spAutoFit/>
          </a:bodyPr>
          <a:lstStyle/>
          <a:p>
            <a:r>
              <a:rPr lang="en-US" sz="2000" dirty="0">
                <a:latin typeface="Calibri" panose="020F0502020204030204" charset="0"/>
                <a:cs typeface="Times New Roman" panose="02020603050405020304" pitchFamily="18" charset="0"/>
              </a:rPr>
              <a:t>&gt;&gt;&gt; 5&gt;3 and 5!=5</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False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&gt;&gt;&gt; 3&gt;5 or 5&gt;3</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True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&gt;&gt;&gt; not 'Python'</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False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&gt;&gt;&gt; not ""</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True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&gt;&gt;&gt; not None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True</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&gt;&gt;&gt; not 3!=3</a:t>
            </a:r>
            <a:endParaRPr lang="en-US" sz="2000" dirty="0">
              <a:latin typeface="Calibri" panose="020F0502020204030204" charset="0"/>
              <a:cs typeface="Times New Roman" panose="02020603050405020304" pitchFamily="18" charset="0"/>
            </a:endParaRPr>
          </a:p>
          <a:p>
            <a:r>
              <a:rPr lang="en-US" sz="2000" dirty="0">
                <a:latin typeface="Calibri" panose="020F0502020204030204" charset="0"/>
                <a:cs typeface="Times New Roman" panose="02020603050405020304" pitchFamily="18" charset="0"/>
              </a:rPr>
              <a:t>True</a:t>
            </a:r>
            <a:endParaRPr lang="en-US" sz="2000" dirty="0">
              <a:latin typeface="Calibri" panose="020F0502020204030204" charset="0"/>
              <a:cs typeface="Times New Roman" panose="02020603050405020304"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Table 1"/>
          <p:cNvGraphicFramePr>
            <a:graphicFrameLocks noGrp="1"/>
          </p:cNvGraphicFramePr>
          <p:nvPr/>
        </p:nvGraphicFramePr>
        <p:xfrm>
          <a:off x="311524" y="3094323"/>
          <a:ext cx="6924072" cy="3383280"/>
        </p:xfrm>
        <a:graphic>
          <a:graphicData uri="http://schemas.openxmlformats.org/drawingml/2006/table">
            <a:tbl>
              <a:tblPr firstRow="1" bandRow="1">
                <a:tableStyleId>{5C22544A-7EE6-4342-B048-85BDC9FD1C3A}</a:tableStyleId>
              </a:tblPr>
              <a:tblGrid>
                <a:gridCol w="933482"/>
                <a:gridCol w="2863850"/>
                <a:gridCol w="1264285"/>
                <a:gridCol w="1862455"/>
              </a:tblGrid>
              <a:tr h="483779">
                <a:tc>
                  <a:txBody>
                    <a:bodyPr/>
                    <a:lstStyle/>
                    <a:p>
                      <a:r>
                        <a:rPr lang="en-US" dirty="0" smtClean="0">
                          <a:latin typeface="Times New Roman" panose="02020603050405020304" pitchFamily="18" charset="0"/>
                          <a:cs typeface="Times New Roman" panose="02020603050405020304" pitchFamily="18" charset="0"/>
                        </a:rPr>
                        <a:t>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sz="2000" b="1" kern="1200" dirty="0" smtClean="0">
                          <a:solidFill>
                            <a:schemeClr val="lt1"/>
                          </a:solidFill>
                          <a:effectLst/>
                          <a:latin typeface="+mn-lt"/>
                          <a:ea typeface="+mn-ea"/>
                          <a:cs typeface="+mn-cs"/>
                        </a:rPr>
                        <a:t>Example</a:t>
                      </a:r>
                      <a:endParaRPr lang="en-US" sz="2000" dirty="0">
                        <a:latin typeface="+mn-lt"/>
                        <a:cs typeface="Times New Roman" panose="02020603050405020304" pitchFamily="18" charset="0"/>
                      </a:endParaRPr>
                    </a:p>
                  </a:txBody>
                  <a:tcPr/>
                </a:tc>
                <a:tc>
                  <a:txBody>
                    <a:bodyPr/>
                    <a:lstStyle/>
                    <a:p>
                      <a:r>
                        <a:rPr lang="en-US" sz="2000" b="1" kern="1200" dirty="0" smtClean="0">
                          <a:solidFill>
                            <a:schemeClr val="lt1"/>
                          </a:solidFill>
                          <a:effectLst/>
                          <a:latin typeface="+mn-lt"/>
                          <a:ea typeface="+mn-ea"/>
                          <a:cs typeface="+mn-cs"/>
                        </a:rPr>
                        <a:t>Example</a:t>
                      </a:r>
                      <a:endParaRPr lang="en-US" sz="2000" dirty="0">
                        <a:latin typeface="+mn-lt"/>
                        <a:cs typeface="Times New Roman" panose="02020603050405020304" pitchFamily="18" charset="0"/>
                      </a:endParaRPr>
                    </a:p>
                  </a:txBody>
                  <a:tcPr/>
                </a:tc>
              </a:tr>
              <a:tr h="110446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in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Evaluates to true if it finds a variable in the specified sequence and false otherwise.</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2000" dirty="0">
                          <a:effectLst/>
                          <a:latin typeface="+mn-lt"/>
                          <a:ea typeface="Times New Roman" panose="02020603050405020304" pitchFamily="18" charset="0"/>
                          <a:cs typeface="Gautami" panose="020B0502040204020203" pitchFamily="34" charset="0"/>
                        </a:rPr>
                        <a:t>5 in x</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r>
                        <a:rPr lang="en-US" sz="2000" kern="1200" dirty="0" smtClean="0">
                          <a:solidFill>
                            <a:schemeClr val="dk1"/>
                          </a:solidFill>
                          <a:effectLst/>
                          <a:latin typeface="+mn-lt"/>
                          <a:ea typeface="+mn-ea"/>
                          <a:cs typeface="+mn-cs"/>
                        </a:rPr>
                        <a:t>&gt;&gt;&gt; s = 'Python'</a:t>
                      </a:r>
                      <a:endParaRPr lang="en-US" sz="2000" kern="1200" dirty="0" smtClean="0">
                        <a:solidFill>
                          <a:schemeClr val="dk1"/>
                        </a:solidFill>
                        <a:effectLst/>
                        <a:latin typeface="+mn-lt"/>
                        <a:ea typeface="+mn-ea"/>
                        <a:cs typeface="+mn-cs"/>
                      </a:endParaRPr>
                    </a:p>
                    <a:p>
                      <a:r>
                        <a:rPr lang="en-US" sz="2000" kern="1200" dirty="0" smtClean="0">
                          <a:solidFill>
                            <a:schemeClr val="dk1"/>
                          </a:solidFill>
                          <a:effectLst/>
                          <a:latin typeface="+mn-lt"/>
                          <a:ea typeface="+mn-ea"/>
                          <a:cs typeface="+mn-cs"/>
                        </a:rPr>
                        <a:t>&gt;&gt;&gt; 'y' in s</a:t>
                      </a:r>
                      <a:endParaRPr lang="en-US" sz="2000" kern="1200" dirty="0" smtClean="0">
                        <a:solidFill>
                          <a:schemeClr val="dk1"/>
                        </a:solidFill>
                        <a:effectLst/>
                        <a:latin typeface="+mn-lt"/>
                        <a:ea typeface="+mn-ea"/>
                        <a:cs typeface="+mn-cs"/>
                      </a:endParaRPr>
                    </a:p>
                    <a:p>
                      <a:r>
                        <a:rPr lang="en-US" sz="2000" kern="1200" dirty="0" smtClean="0">
                          <a:solidFill>
                            <a:schemeClr val="dk1"/>
                          </a:solidFill>
                          <a:effectLst/>
                          <a:latin typeface="+mn-lt"/>
                          <a:ea typeface="+mn-ea"/>
                          <a:cs typeface="+mn-cs"/>
                        </a:rPr>
                        <a:t>True</a:t>
                      </a:r>
                      <a:endParaRPr lang="en-US" sz="2000" kern="1200" dirty="0" smtClean="0">
                        <a:solidFill>
                          <a:schemeClr val="dk1"/>
                        </a:solidFill>
                        <a:effectLst/>
                        <a:latin typeface="+mn-lt"/>
                        <a:ea typeface="+mn-ea"/>
                        <a:cs typeface="+mn-cs"/>
                      </a:endParaRPr>
                    </a:p>
                    <a:p>
                      <a:pPr>
                        <a:spcAft>
                          <a:spcPts val="0"/>
                        </a:spcAft>
                      </a:pP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r h="1104460">
                <a:tc>
                  <a:txBody>
                    <a:bodyPr/>
                    <a:lstStyle/>
                    <a:p>
                      <a:r>
                        <a:rPr lang="en-US" sz="1800" b="0" i="0" kern="1200" dirty="0" smtClean="0">
                          <a:solidFill>
                            <a:schemeClr val="dk1"/>
                          </a:solidFill>
                          <a:latin typeface="Times New Roman" panose="02020603050405020304" pitchFamily="18" charset="0"/>
                          <a:ea typeface="+mn-ea"/>
                          <a:cs typeface="Times New Roman" panose="02020603050405020304" pitchFamily="18" charset="0"/>
                        </a:rPr>
                        <a:t>not in</a:t>
                      </a:r>
                      <a:endParaRPr lang="en-US" dirty="0">
                        <a:latin typeface="Times New Roman" panose="02020603050405020304" pitchFamily="18" charset="0"/>
                        <a:cs typeface="Times New Roman" panose="02020603050405020304" pitchFamily="18" charset="0"/>
                      </a:endParaRPr>
                    </a:p>
                  </a:txBody>
                  <a:tcPr/>
                </a:tc>
                <a:tc>
                  <a:txBody>
                    <a:bodyPr/>
                    <a:lstStyle/>
                    <a:p>
                      <a:r>
                        <a:rPr lang="en-IN" sz="1800" b="0" i="0" kern="1200" dirty="0" smtClean="0">
                          <a:solidFill>
                            <a:schemeClr val="dk1"/>
                          </a:solidFill>
                          <a:latin typeface="Times New Roman" panose="02020603050405020304" pitchFamily="18" charset="0"/>
                          <a:ea typeface="+mn-ea"/>
                          <a:cs typeface="Times New Roman" panose="02020603050405020304" pitchFamily="18" charset="0"/>
                        </a:rPr>
                        <a:t>Evaluates to true if it does not finds a variable in the specified sequence and false otherwise.</a:t>
                      </a:r>
                      <a:endParaRPr lang="en-US" dirty="0">
                        <a:latin typeface="Times New Roman" panose="02020603050405020304" pitchFamily="18" charset="0"/>
                        <a:cs typeface="Times New Roman" panose="02020603050405020304" pitchFamily="18" charset="0"/>
                      </a:endParaRPr>
                    </a:p>
                  </a:txBody>
                  <a:tcPr/>
                </a:tc>
                <a:tc>
                  <a:txBody>
                    <a:bodyPr/>
                    <a:lstStyle/>
                    <a:p>
                      <a:pPr>
                        <a:spcAft>
                          <a:spcPts val="0"/>
                        </a:spcAft>
                      </a:pPr>
                      <a:r>
                        <a:rPr lang="en-US" sz="2000" dirty="0">
                          <a:effectLst/>
                          <a:latin typeface="+mn-lt"/>
                          <a:ea typeface="Times New Roman" panose="02020603050405020304" pitchFamily="18" charset="0"/>
                          <a:cs typeface="Gautami" panose="020B0502040204020203" pitchFamily="34" charset="0"/>
                        </a:rPr>
                        <a:t>5 not in x</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r>
                        <a:rPr lang="en-US" sz="2000" kern="1200" dirty="0" smtClean="0">
                          <a:solidFill>
                            <a:schemeClr val="dk1"/>
                          </a:solidFill>
                          <a:effectLst/>
                          <a:latin typeface="+mn-lt"/>
                          <a:ea typeface="+mn-ea"/>
                          <a:cs typeface="+mn-cs"/>
                        </a:rPr>
                        <a:t>&gt;&gt;&gt; '</a:t>
                      </a:r>
                      <a:r>
                        <a:rPr lang="en-US" sz="2000" kern="1200" dirty="0" err="1" smtClean="0">
                          <a:solidFill>
                            <a:schemeClr val="dk1"/>
                          </a:solidFill>
                          <a:effectLst/>
                          <a:latin typeface="+mn-lt"/>
                          <a:ea typeface="+mn-ea"/>
                          <a:cs typeface="+mn-cs"/>
                        </a:rPr>
                        <a:t>py</a:t>
                      </a:r>
                      <a:r>
                        <a:rPr lang="en-US" sz="2000" kern="1200" dirty="0" smtClean="0">
                          <a:solidFill>
                            <a:schemeClr val="dk1"/>
                          </a:solidFill>
                          <a:effectLst/>
                          <a:latin typeface="+mn-lt"/>
                          <a:ea typeface="+mn-ea"/>
                          <a:cs typeface="+mn-cs"/>
                        </a:rPr>
                        <a:t>' in s</a:t>
                      </a:r>
                      <a:endParaRPr lang="en-US" sz="2000" kern="1200" dirty="0" smtClean="0">
                        <a:solidFill>
                          <a:schemeClr val="dk1"/>
                        </a:solidFill>
                        <a:effectLst/>
                        <a:latin typeface="+mn-lt"/>
                        <a:ea typeface="+mn-ea"/>
                        <a:cs typeface="+mn-cs"/>
                      </a:endParaRPr>
                    </a:p>
                    <a:p>
                      <a:r>
                        <a:rPr lang="en-US" sz="2000" kern="1200" dirty="0" smtClean="0">
                          <a:solidFill>
                            <a:schemeClr val="dk1"/>
                          </a:solidFill>
                          <a:effectLst/>
                          <a:latin typeface="+mn-lt"/>
                          <a:ea typeface="+mn-ea"/>
                          <a:cs typeface="+mn-cs"/>
                        </a:rPr>
                        <a:t>False</a:t>
                      </a:r>
                      <a:endParaRPr lang="en-US" sz="2000" kern="1200" dirty="0" smtClean="0">
                        <a:solidFill>
                          <a:schemeClr val="dk1"/>
                        </a:solidFill>
                        <a:effectLst/>
                        <a:latin typeface="+mn-lt"/>
                        <a:ea typeface="+mn-ea"/>
                        <a:cs typeface="+mn-cs"/>
                      </a:endParaRPr>
                    </a:p>
                    <a:p>
                      <a:r>
                        <a:rPr lang="en-US" sz="2000" kern="1200" dirty="0" smtClean="0">
                          <a:solidFill>
                            <a:schemeClr val="dk1"/>
                          </a:solidFill>
                          <a:effectLst/>
                          <a:latin typeface="+mn-lt"/>
                          <a:ea typeface="+mn-ea"/>
                          <a:cs typeface="+mn-cs"/>
                        </a:rPr>
                        <a:t>&gt;&gt;&gt; '</a:t>
                      </a:r>
                      <a:r>
                        <a:rPr lang="en-US" sz="2000" kern="1200" dirty="0" err="1" smtClean="0">
                          <a:solidFill>
                            <a:schemeClr val="dk1"/>
                          </a:solidFill>
                          <a:effectLst/>
                          <a:latin typeface="+mn-lt"/>
                          <a:ea typeface="+mn-ea"/>
                          <a:cs typeface="+mn-cs"/>
                        </a:rPr>
                        <a:t>Py</a:t>
                      </a:r>
                      <a:r>
                        <a:rPr lang="en-US" sz="2000" kern="1200" dirty="0" smtClean="0">
                          <a:solidFill>
                            <a:schemeClr val="dk1"/>
                          </a:solidFill>
                          <a:effectLst/>
                          <a:latin typeface="+mn-lt"/>
                          <a:ea typeface="+mn-ea"/>
                          <a:cs typeface="+mn-cs"/>
                        </a:rPr>
                        <a:t>' in s</a:t>
                      </a:r>
                      <a:endParaRPr lang="en-US" sz="2000" kern="1200" dirty="0" smtClean="0">
                        <a:solidFill>
                          <a:schemeClr val="dk1"/>
                        </a:solidFill>
                        <a:effectLst/>
                        <a:latin typeface="+mn-lt"/>
                        <a:ea typeface="+mn-ea"/>
                        <a:cs typeface="+mn-cs"/>
                      </a:endParaRPr>
                    </a:p>
                    <a:p>
                      <a:r>
                        <a:rPr lang="en-US" sz="2000" kern="1200" dirty="0" smtClean="0">
                          <a:solidFill>
                            <a:schemeClr val="dk1"/>
                          </a:solidFill>
                          <a:effectLst/>
                          <a:latin typeface="+mn-lt"/>
                          <a:ea typeface="+mn-ea"/>
                          <a:cs typeface="+mn-cs"/>
                        </a:rPr>
                        <a:t>True</a:t>
                      </a:r>
                      <a:endParaRPr lang="en-US" sz="2000" kern="1200" dirty="0" smtClean="0">
                        <a:solidFill>
                          <a:schemeClr val="dk1"/>
                        </a:solidFill>
                        <a:effectLst/>
                        <a:latin typeface="+mn-lt"/>
                        <a:ea typeface="+mn-ea"/>
                        <a:cs typeface="+mn-cs"/>
                      </a:endParaRPr>
                    </a:p>
                    <a:p>
                      <a:pPr>
                        <a:spcAft>
                          <a:spcPts val="0"/>
                        </a:spcAft>
                      </a:pP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bl>
          </a:graphicData>
        </a:graphic>
      </p:graphicFrame>
      <p:sp>
        <p:nvSpPr>
          <p:cNvPr id="7" name="Rectangle 6"/>
          <p:cNvSpPr/>
          <p:nvPr/>
        </p:nvSpPr>
        <p:spPr>
          <a:xfrm>
            <a:off x="99060" y="769620"/>
            <a:ext cx="7586980" cy="1938020"/>
          </a:xfrm>
          <a:prstGeom prst="rect">
            <a:avLst/>
          </a:prstGeom>
        </p:spPr>
        <p:txBody>
          <a:bodyPr wrap="square">
            <a:spAutoFit/>
          </a:bodyPr>
          <a:lstStyle/>
          <a:p>
            <a:pPr lvl="0">
              <a:spcAft>
                <a:spcPts val="0"/>
              </a:spcAft>
            </a:pPr>
            <a:r>
              <a:rPr lang="en-US" sz="2000" b="1" dirty="0" smtClean="0">
                <a:ea typeface="Times New Roman" panose="02020603050405020304" pitchFamily="18" charset="0"/>
                <a:cs typeface="Gautami" panose="020B0502040204020203" pitchFamily="34" charset="0"/>
              </a:rPr>
              <a:t>in</a:t>
            </a:r>
            <a:r>
              <a:rPr lang="en-US" sz="2000" dirty="0">
                <a:ea typeface="Times New Roman" panose="02020603050405020304" pitchFamily="18" charset="0"/>
                <a:cs typeface="Gautami" panose="020B0502040204020203" pitchFamily="34" charset="0"/>
              </a:rPr>
              <a:t> and </a:t>
            </a:r>
            <a:r>
              <a:rPr lang="en-US" sz="2000" b="1" dirty="0">
                <a:ea typeface="Times New Roman" panose="02020603050405020304" pitchFamily="18" charset="0"/>
                <a:cs typeface="Gautami" panose="020B0502040204020203" pitchFamily="34" charset="0"/>
              </a:rPr>
              <a:t>not in</a:t>
            </a:r>
            <a:r>
              <a:rPr lang="en-US" sz="2000" dirty="0">
                <a:ea typeface="Times New Roman" panose="02020603050405020304" pitchFamily="18" charset="0"/>
                <a:cs typeface="Gautami" panose="020B0502040204020203" pitchFamily="34" charset="0"/>
              </a:rPr>
              <a:t> are the membership operators in Python. </a:t>
            </a:r>
            <a:endParaRPr lang="en-US" sz="2000" dirty="0" smtClean="0">
              <a:ea typeface="Times New Roman" panose="02020603050405020304" pitchFamily="18" charset="0"/>
              <a:cs typeface="Gautami" panose="020B0502040204020203" pitchFamily="34" charset="0"/>
            </a:endParaRPr>
          </a:p>
          <a:p>
            <a:pPr lvl="0">
              <a:spcAft>
                <a:spcPts val="0"/>
              </a:spcAft>
            </a:pPr>
            <a:endParaRPr lang="en-US" sz="2000" dirty="0" smtClean="0">
              <a:ea typeface="Times New Roman" panose="02020603050405020304" pitchFamily="18" charset="0"/>
              <a:cs typeface="Gautami" panose="020B0502040204020203" pitchFamily="34" charset="0"/>
            </a:endParaRPr>
          </a:p>
          <a:p>
            <a:pPr lvl="0">
              <a:spcAft>
                <a:spcPts val="0"/>
              </a:spcAft>
            </a:pPr>
            <a:r>
              <a:rPr lang="en-US" sz="2000" dirty="0" smtClean="0">
                <a:ea typeface="Times New Roman" panose="02020603050405020304" pitchFamily="18" charset="0"/>
                <a:cs typeface="Gautami" panose="020B0502040204020203" pitchFamily="34" charset="0"/>
              </a:rPr>
              <a:t>They </a:t>
            </a:r>
            <a:r>
              <a:rPr lang="en-US" sz="2000" dirty="0">
                <a:ea typeface="Times New Roman" panose="02020603050405020304" pitchFamily="18" charset="0"/>
                <a:cs typeface="Gautami" panose="020B0502040204020203" pitchFamily="34" charset="0"/>
              </a:rPr>
              <a:t>are used to test whether a value or variable is found</a:t>
            </a:r>
            <a:endParaRPr lang="en-US" sz="2000" dirty="0">
              <a:ea typeface="Times New Roman" panose="02020603050405020304" pitchFamily="18" charset="0"/>
              <a:cs typeface="Gautami" panose="020B0502040204020203" pitchFamily="34" charset="0"/>
            </a:endParaRPr>
          </a:p>
          <a:p>
            <a:pPr lvl="0">
              <a:spcAft>
                <a:spcPts val="0"/>
              </a:spcAft>
            </a:pPr>
            <a:r>
              <a:rPr lang="en-US" sz="2000" dirty="0">
                <a:ea typeface="Times New Roman" panose="02020603050405020304" pitchFamily="18" charset="0"/>
                <a:cs typeface="Gautami" panose="020B0502040204020203" pitchFamily="34" charset="0"/>
              </a:rPr>
              <a:t> in a sequence </a:t>
            </a:r>
            <a:r>
              <a:rPr lang="en-US" sz="2000" dirty="0">
                <a:ea typeface="Times New Roman" panose="02020603050405020304" pitchFamily="18" charset="0"/>
                <a:cs typeface="Gautami" panose="020B0502040204020203" pitchFamily="34" charset="0"/>
                <a:hlinkClick r:id="rId1" tooltip="Python strings"/>
              </a:rPr>
              <a:t>string</a:t>
            </a:r>
            <a:r>
              <a:rPr lang="en-US" sz="2000" dirty="0" smtClean="0">
                <a:ea typeface="Times New Roman" panose="02020603050405020304" pitchFamily="18" charset="0"/>
                <a:cs typeface="Gautami" panose="020B0502040204020203" pitchFamily="34" charset="0"/>
              </a:rPr>
              <a:t>,</a:t>
            </a:r>
            <a:r>
              <a:rPr lang="en-US" sz="2000" dirty="0">
                <a:ea typeface="Times New Roman" panose="02020603050405020304" pitchFamily="18" charset="0"/>
                <a:cs typeface="Gautami" panose="020B0502040204020203" pitchFamily="34" charset="0"/>
              </a:rPr>
              <a:t> </a:t>
            </a:r>
            <a:r>
              <a:rPr lang="en-US" sz="2000" dirty="0">
                <a:ea typeface="Times New Roman" panose="02020603050405020304" pitchFamily="18" charset="0"/>
                <a:cs typeface="Gautami" panose="020B0502040204020203" pitchFamily="34" charset="0"/>
                <a:hlinkClick r:id="rId2" tooltip="Python list"/>
              </a:rPr>
              <a:t>list</a:t>
            </a:r>
            <a:r>
              <a:rPr lang="en-US" sz="2000" dirty="0">
                <a:ea typeface="Times New Roman" panose="02020603050405020304" pitchFamily="18" charset="0"/>
                <a:cs typeface="Gautami" panose="020B0502040204020203" pitchFamily="34" charset="0"/>
              </a:rPr>
              <a:t>, </a:t>
            </a:r>
            <a:r>
              <a:rPr lang="en-US" sz="2000" dirty="0">
                <a:ea typeface="Times New Roman" panose="02020603050405020304" pitchFamily="18" charset="0"/>
                <a:cs typeface="Gautami" panose="020B0502040204020203" pitchFamily="34" charset="0"/>
                <a:hlinkClick r:id="rId3" tooltip="Python tuple"/>
              </a:rPr>
              <a:t>tuple</a:t>
            </a:r>
            <a:r>
              <a:rPr lang="en-US" sz="2000" dirty="0">
                <a:ea typeface="Times New Roman" panose="02020603050405020304" pitchFamily="18" charset="0"/>
                <a:cs typeface="Gautami" panose="020B0502040204020203" pitchFamily="34" charset="0"/>
              </a:rPr>
              <a:t>, </a:t>
            </a:r>
            <a:r>
              <a:rPr lang="en-US" sz="2000" dirty="0">
                <a:ea typeface="Times New Roman" panose="02020603050405020304" pitchFamily="18" charset="0"/>
                <a:cs typeface="Gautami" panose="020B0502040204020203" pitchFamily="34" charset="0"/>
                <a:hlinkClick r:id="rId4" tooltip="Python set"/>
              </a:rPr>
              <a:t>set</a:t>
            </a:r>
            <a:r>
              <a:rPr lang="en-US" sz="2000" dirty="0">
                <a:ea typeface="Times New Roman" panose="02020603050405020304" pitchFamily="18" charset="0"/>
                <a:cs typeface="Gautami" panose="020B0502040204020203" pitchFamily="34" charset="0"/>
              </a:rPr>
              <a:t> and </a:t>
            </a:r>
            <a:r>
              <a:rPr lang="en-US" sz="2000" dirty="0">
                <a:ea typeface="Times New Roman" panose="02020603050405020304" pitchFamily="18" charset="0"/>
                <a:cs typeface="Gautami" panose="020B0502040204020203" pitchFamily="34" charset="0"/>
                <a:hlinkClick r:id="rId5" tooltip="Python dictionary"/>
              </a:rPr>
              <a:t>dictionary</a:t>
            </a:r>
            <a:r>
              <a:rPr lang="en-US" sz="2000" dirty="0" smtClean="0">
                <a:ea typeface="Times New Roman" panose="02020603050405020304" pitchFamily="18" charset="0"/>
                <a:cs typeface="Gautami" panose="020B0502040204020203" pitchFamily="34" charset="0"/>
              </a:rPr>
              <a:t>).</a:t>
            </a:r>
            <a:endParaRPr lang="en-US" sz="2000" dirty="0" smtClean="0">
              <a:ea typeface="Times New Roman" panose="02020603050405020304" pitchFamily="18" charset="0"/>
              <a:cs typeface="Gautami" panose="020B0502040204020203" pitchFamily="34" charset="0"/>
            </a:endParaRPr>
          </a:p>
          <a:p>
            <a:pPr lvl="0">
              <a:spcAft>
                <a:spcPts val="0"/>
              </a:spcAft>
            </a:pPr>
            <a:endParaRPr lang="en-US" sz="2000" dirty="0">
              <a:ea typeface="Times New Roman" panose="02020603050405020304" pitchFamily="18" charset="0"/>
              <a:cs typeface="Gautami" panose="020B0502040204020203" pitchFamily="34" charset="0"/>
            </a:endParaRPr>
          </a:p>
          <a:p>
            <a:r>
              <a:rPr lang="en-US" sz="2000" dirty="0">
                <a:ea typeface="Times New Roman" panose="02020603050405020304" pitchFamily="18" charset="0"/>
                <a:cs typeface="Gautami" panose="020B0502040204020203" pitchFamily="34" charset="0"/>
              </a:rPr>
              <a:t>In a dictionary we can only test for presence of key, not the value.</a:t>
            </a:r>
            <a:endParaRPr lang="en-US" sz="2000" dirty="0"/>
          </a:p>
        </p:txBody>
      </p:sp>
      <p:sp>
        <p:nvSpPr>
          <p:cNvPr id="3" name="Text Box 2"/>
          <p:cNvSpPr txBox="1"/>
          <p:nvPr/>
        </p:nvSpPr>
        <p:spPr>
          <a:xfrm>
            <a:off x="0" y="0"/>
            <a:ext cx="3545840" cy="521970"/>
          </a:xfrm>
          <a:prstGeom prst="rect">
            <a:avLst/>
          </a:prstGeom>
          <a:noFill/>
        </p:spPr>
        <p:txBody>
          <a:bodyPr wrap="none" rtlCol="0">
            <a:spAutoFit/>
            <a:scene3d>
              <a:camera prst="orthographicFront"/>
              <a:lightRig rig="threePt" dir="t"/>
            </a:scene3d>
          </a:bodyPr>
          <a:p>
            <a:pPr marL="0" lvl="1" algn="l"/>
            <a:r>
              <a:rPr lang="en-US" altLang="en-IN" sz="2800" dirty="0">
                <a:gradFill>
                  <a:gsLst>
                    <a:gs pos="21000">
                      <a:srgbClr val="53575C"/>
                    </a:gs>
                    <a:gs pos="88000">
                      <a:srgbClr val="C5C7CA"/>
                    </a:gs>
                  </a:gsLst>
                  <a:lin ang="5400000"/>
                </a:gradFill>
                <a:effectLst/>
                <a:cs typeface="+mn-lt"/>
                <a:sym typeface="+mn-ea"/>
              </a:rPr>
              <a:t>Membership </a:t>
            </a:r>
            <a:r>
              <a:rPr lang="en-IN" sz="2800" dirty="0">
                <a:gradFill>
                  <a:gsLst>
                    <a:gs pos="21000">
                      <a:srgbClr val="53575C"/>
                    </a:gs>
                    <a:gs pos="88000">
                      <a:srgbClr val="C5C7CA"/>
                    </a:gs>
                  </a:gsLst>
                  <a:lin ang="5400000"/>
                </a:gradFill>
                <a:effectLst/>
                <a:cs typeface="+mn-lt"/>
                <a:sym typeface="+mn-ea"/>
              </a:rPr>
              <a:t>Operators</a:t>
            </a:r>
            <a:endParaRPr lang="en-IN" sz="2800" dirty="0">
              <a:gradFill>
                <a:gsLst>
                  <a:gs pos="21000">
                    <a:srgbClr val="53575C"/>
                  </a:gs>
                  <a:gs pos="88000">
                    <a:srgbClr val="C5C7CA"/>
                  </a:gs>
                </a:gsLst>
                <a:lin ang="5400000"/>
              </a:gradFill>
              <a:effectLst/>
              <a:cs typeface="+mn-lt"/>
              <a:sym typeface="+mn-ea"/>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5" name="Content Placeholder 2"/>
          <p:cNvSpPr txBox="1"/>
          <p:nvPr/>
        </p:nvSpPr>
        <p:spPr>
          <a:xfrm>
            <a:off x="7322820" y="1645285"/>
            <a:ext cx="4869180" cy="521271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sz="2000" dirty="0" smtClean="0">
                <a:cs typeface="Times New Roman" panose="02020603050405020304" pitchFamily="18" charset="0"/>
              </a:rPr>
              <a:t>Example </a:t>
            </a:r>
            <a:r>
              <a:rPr lang="en-US" sz="2000" b="1" dirty="0" smtClean="0">
                <a:cs typeface="Times New Roman" panose="02020603050405020304" pitchFamily="18" charset="0"/>
              </a:rPr>
              <a:t>:</a:t>
            </a:r>
            <a:endParaRPr lang="en-US" sz="2000" b="1"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a = 1</a:t>
            </a: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b = 20</a:t>
            </a: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list = [1, 2, 3, 4, 5 ]</a:t>
            </a:r>
            <a:endParaRPr lang="en-IN" sz="2000" dirty="0" smtClean="0">
              <a:cs typeface="Times New Roman" panose="02020603050405020304" pitchFamily="18" charset="0"/>
            </a:endParaRPr>
          </a:p>
          <a:p>
            <a:pPr>
              <a:buFont typeface="Arial" panose="020B0604020202020204" pitchFamily="34" charset="0"/>
              <a:buNone/>
            </a:pP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if ( a in list ):</a:t>
            </a:r>
            <a:br>
              <a:rPr lang="en-IN" sz="2000" dirty="0" smtClean="0">
                <a:cs typeface="Times New Roman" panose="02020603050405020304" pitchFamily="18" charset="0"/>
              </a:rPr>
            </a:br>
            <a:r>
              <a:rPr lang="en-IN" sz="2000" dirty="0" smtClean="0">
                <a:cs typeface="Times New Roman" panose="02020603050405020304" pitchFamily="18" charset="0"/>
              </a:rPr>
              <a:t>print("a is available in the given list")</a:t>
            </a: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else:</a:t>
            </a:r>
            <a:br>
              <a:rPr lang="en-IN" sz="2000" dirty="0" smtClean="0">
                <a:cs typeface="Times New Roman" panose="02020603050405020304" pitchFamily="18" charset="0"/>
              </a:rPr>
            </a:br>
            <a:r>
              <a:rPr lang="en-IN" sz="2000" dirty="0" smtClean="0">
                <a:cs typeface="Times New Roman" panose="02020603050405020304" pitchFamily="18" charset="0"/>
              </a:rPr>
              <a:t>print (</a:t>
            </a:r>
            <a:r>
              <a:rPr lang="en-IN" sz="2000" dirty="0" smtClean="0">
                <a:cs typeface="Times New Roman" panose="02020603050405020304" pitchFamily="18" charset="0"/>
              </a:rPr>
              <a:t>"a is not available in the given list")</a:t>
            </a:r>
            <a:br>
              <a:rPr lang="en-IN" sz="2000" dirty="0" smtClean="0">
                <a:cs typeface="Times New Roman" panose="02020603050405020304" pitchFamily="18" charset="0"/>
              </a:rPr>
            </a:b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if ( b not in list ):</a:t>
            </a:r>
            <a:br>
              <a:rPr lang="en-IN" sz="2000" dirty="0" smtClean="0">
                <a:cs typeface="Times New Roman" panose="02020603050405020304" pitchFamily="18" charset="0"/>
              </a:rPr>
            </a:br>
            <a:r>
              <a:rPr lang="en-IN" sz="2000" dirty="0" smtClean="0">
                <a:cs typeface="Times New Roman" panose="02020603050405020304" pitchFamily="18" charset="0"/>
              </a:rPr>
              <a:t>print ("b is not available in the given list")</a:t>
            </a:r>
            <a:endParaRPr lang="en-IN" sz="2000" dirty="0" smtClean="0">
              <a:cs typeface="Times New Roman" panose="02020603050405020304" pitchFamily="18" charset="0"/>
            </a:endParaRPr>
          </a:p>
          <a:p>
            <a:pPr>
              <a:buFont typeface="Arial" panose="020B0604020202020204" pitchFamily="34" charset="0"/>
              <a:buNone/>
            </a:pPr>
            <a:r>
              <a:rPr lang="en-IN" sz="2000" dirty="0" smtClean="0">
                <a:cs typeface="Times New Roman" panose="02020603050405020304" pitchFamily="18" charset="0"/>
              </a:rPr>
              <a:t>else:</a:t>
            </a:r>
            <a:br>
              <a:rPr lang="en-IN" sz="2000" dirty="0" smtClean="0">
                <a:cs typeface="Times New Roman" panose="02020603050405020304" pitchFamily="18" charset="0"/>
              </a:rPr>
            </a:br>
            <a:r>
              <a:rPr lang="en-IN" sz="2000" dirty="0" smtClean="0">
                <a:cs typeface="Times New Roman" panose="02020603050405020304" pitchFamily="18" charset="0"/>
              </a:rPr>
              <a:t>print ("b is available in the given list")</a:t>
            </a:r>
            <a:endParaRPr lang="en-IN" sz="2000" dirty="0" smtClean="0">
              <a:cs typeface="Times New Roman" panose="02020603050405020304"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Text Box 2"/>
          <p:cNvSpPr txBox="1"/>
          <p:nvPr/>
        </p:nvSpPr>
        <p:spPr>
          <a:xfrm>
            <a:off x="0" y="0"/>
            <a:ext cx="2822575" cy="521970"/>
          </a:xfrm>
          <a:prstGeom prst="rect">
            <a:avLst/>
          </a:prstGeom>
          <a:noFill/>
        </p:spPr>
        <p:txBody>
          <a:bodyPr wrap="none" rtlCol="0">
            <a:spAutoFit/>
            <a:scene3d>
              <a:camera prst="orthographicFront"/>
              <a:lightRig rig="threePt" dir="t"/>
            </a:scene3d>
          </a:bodyPr>
          <a:p>
            <a:pPr marL="0" lvl="1" algn="l"/>
            <a:r>
              <a:rPr lang="en-US" altLang="en-IN" sz="2800" dirty="0">
                <a:gradFill>
                  <a:gsLst>
                    <a:gs pos="21000">
                      <a:srgbClr val="53575C"/>
                    </a:gs>
                    <a:gs pos="88000">
                      <a:srgbClr val="C5C7CA"/>
                    </a:gs>
                  </a:gsLst>
                  <a:lin ang="5400000"/>
                </a:gradFill>
                <a:effectLst/>
                <a:cs typeface="+mn-lt"/>
                <a:sym typeface="+mn-ea"/>
              </a:rPr>
              <a:t>Identity </a:t>
            </a:r>
            <a:r>
              <a:rPr lang="en-IN" sz="2800" dirty="0">
                <a:gradFill>
                  <a:gsLst>
                    <a:gs pos="21000">
                      <a:srgbClr val="53575C"/>
                    </a:gs>
                    <a:gs pos="88000">
                      <a:srgbClr val="C5C7CA"/>
                    </a:gs>
                  </a:gsLst>
                  <a:lin ang="5400000"/>
                </a:gradFill>
                <a:effectLst/>
                <a:cs typeface="+mn-lt"/>
                <a:sym typeface="+mn-ea"/>
              </a:rPr>
              <a:t>Operators</a:t>
            </a:r>
            <a:endParaRPr lang="en-IN" sz="2800" dirty="0">
              <a:gradFill>
                <a:gsLst>
                  <a:gs pos="21000">
                    <a:srgbClr val="53575C"/>
                  </a:gs>
                  <a:gs pos="88000">
                    <a:srgbClr val="C5C7CA"/>
                  </a:gs>
                </a:gsLst>
                <a:lin ang="5400000"/>
              </a:gradFill>
              <a:effectLst/>
              <a:cs typeface="+mn-lt"/>
              <a:sym typeface="+mn-ea"/>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6" name="Table 5"/>
          <p:cNvGraphicFramePr>
            <a:graphicFrameLocks noGrp="1"/>
          </p:cNvGraphicFramePr>
          <p:nvPr/>
        </p:nvGraphicFramePr>
        <p:xfrm>
          <a:off x="281343" y="2746361"/>
          <a:ext cx="6507027" cy="3348990"/>
        </p:xfrm>
        <a:graphic>
          <a:graphicData uri="http://schemas.openxmlformats.org/drawingml/2006/table">
            <a:tbl>
              <a:tblPr firstRow="1" bandRow="1">
                <a:tableStyleId>{5C22544A-7EE6-4342-B048-85BDC9FD1C3A}</a:tableStyleId>
              </a:tblPr>
              <a:tblGrid>
                <a:gridCol w="1218112"/>
                <a:gridCol w="2240280"/>
                <a:gridCol w="1310005"/>
                <a:gridCol w="1738630"/>
              </a:tblGrid>
              <a:tr h="483870">
                <a:tc>
                  <a:txBody>
                    <a:bodyPr/>
                    <a:lstStyle/>
                    <a:p>
                      <a:r>
                        <a:rPr lang="en-US" dirty="0" smtClean="0">
                          <a:latin typeface="Times New Roman" panose="02020603050405020304" pitchFamily="18" charset="0"/>
                          <a:cs typeface="Times New Roman" panose="02020603050405020304" pitchFamily="18" charset="0"/>
                        </a:rPr>
                        <a:t>Operator</a:t>
                      </a:r>
                      <a:endParaRPr lang="en-US" dirty="0">
                        <a:latin typeface="Times New Roman" panose="02020603050405020304" pitchFamily="18" charset="0"/>
                        <a:cs typeface="Times New Roman" panose="02020603050405020304" pitchFamily="18" charset="0"/>
                      </a:endParaRPr>
                    </a:p>
                  </a:txBody>
                  <a:tcPr/>
                </a:tc>
                <a:tc>
                  <a:txBody>
                    <a:bodyPr/>
                    <a:lstStyle/>
                    <a:p>
                      <a:r>
                        <a:rPr lang="en-US" dirty="0" smtClean="0">
                          <a:latin typeface="Times New Roman" panose="02020603050405020304" pitchFamily="18" charset="0"/>
                          <a:cs typeface="Times New Roman" panose="02020603050405020304" pitchFamily="18" charset="0"/>
                        </a:rPr>
                        <a:t>Description</a:t>
                      </a:r>
                      <a:endParaRPr lang="en-US" dirty="0">
                        <a:latin typeface="Times New Roman" panose="02020603050405020304" pitchFamily="18" charset="0"/>
                        <a:cs typeface="Times New Roman" panose="02020603050405020304" pitchFamily="18" charset="0"/>
                      </a:endParaRPr>
                    </a:p>
                  </a:txBody>
                  <a:tcPr/>
                </a:tc>
                <a:tc>
                  <a:txBody>
                    <a:bodyPr/>
                    <a:lstStyle/>
                    <a:p>
                      <a:r>
                        <a:rPr lang="en-US" sz="2000" b="1" kern="1200" dirty="0" smtClean="0">
                          <a:solidFill>
                            <a:schemeClr val="lt1"/>
                          </a:solidFill>
                          <a:effectLst/>
                          <a:latin typeface="+mn-lt"/>
                          <a:ea typeface="+mn-ea"/>
                          <a:cs typeface="+mn-cs"/>
                        </a:rPr>
                        <a:t>Example</a:t>
                      </a:r>
                      <a:endParaRPr lang="en-US" sz="2000" dirty="0">
                        <a:latin typeface="+mn-lt"/>
                        <a:cs typeface="Times New Roman" panose="02020603050405020304" pitchFamily="18" charset="0"/>
                      </a:endParaRPr>
                    </a:p>
                  </a:txBody>
                  <a:tcPr/>
                </a:tc>
                <a:tc>
                  <a:txBody>
                    <a:bodyPr/>
                    <a:lstStyle/>
                    <a:p>
                      <a:r>
                        <a:rPr lang="en-US" sz="2000" b="1" kern="1200" dirty="0" smtClean="0">
                          <a:solidFill>
                            <a:schemeClr val="lt1"/>
                          </a:solidFill>
                          <a:effectLst/>
                          <a:latin typeface="+mn-lt"/>
                          <a:ea typeface="+mn-ea"/>
                          <a:cs typeface="+mn-cs"/>
                        </a:rPr>
                        <a:t>Example</a:t>
                      </a:r>
                      <a:endParaRPr lang="en-US" sz="2000" dirty="0">
                        <a:latin typeface="+mn-lt"/>
                        <a:cs typeface="Times New Roman" panose="02020603050405020304" pitchFamily="18" charset="0"/>
                      </a:endParaRPr>
                    </a:p>
                  </a:txBody>
                  <a:tcPr/>
                </a:tc>
              </a:tr>
              <a:tr h="1104460">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is</a:t>
                      </a:r>
                      <a:endParaRPr lang="en-US" sz="24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True if the operands are identical (refer to the same object)</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1800">
                          <a:effectLst/>
                          <a:latin typeface="Calibri" panose="020F0502020204030204" charset="0"/>
                          <a:ea typeface="Times New Roman" panose="02020603050405020304" pitchFamily="18" charset="0"/>
                          <a:cs typeface="Gautami" panose="020B0502040204020203" pitchFamily="34" charset="0"/>
                        </a:rPr>
                        <a:t>x is True</a:t>
                      </a:r>
                      <a:endParaRPr lang="en-US" sz="18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r>
                        <a:rPr lang="en-US" sz="1800" kern="1200" dirty="0" smtClean="0">
                          <a:solidFill>
                            <a:schemeClr val="dk1"/>
                          </a:solidFill>
                          <a:effectLst/>
                          <a:latin typeface="+mn-lt"/>
                          <a:ea typeface="+mn-ea"/>
                          <a:cs typeface="+mn-cs"/>
                        </a:rPr>
                        <a:t>&gt;&gt;&gt; x=5</a:t>
                      </a:r>
                      <a:endParaRPr lang="en-US"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&gt;&gt;&gt; y=5</a:t>
                      </a:r>
                      <a:endParaRPr lang="en-US"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&gt;&gt;&gt; x is y</a:t>
                      </a:r>
                      <a:endParaRPr lang="en-US"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True</a:t>
                      </a:r>
                      <a:endParaRPr lang="en-US"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&gt;&gt;&gt; id(x) is id(y)</a:t>
                      </a:r>
                      <a:endParaRPr lang="en-US"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False</a:t>
                      </a:r>
                      <a:endParaRPr lang="en-US" sz="1800" kern="1200" dirty="0" smtClean="0">
                        <a:solidFill>
                          <a:schemeClr val="dk1"/>
                        </a:solidFill>
                        <a:effectLst/>
                        <a:latin typeface="+mn-lt"/>
                        <a:ea typeface="+mn-ea"/>
                        <a:cs typeface="+mn-cs"/>
                      </a:endParaRPr>
                    </a:p>
                  </a:txBody>
                  <a:tcPr marL="68580" marR="68580" marT="0" marB="0"/>
                </a:tc>
              </a:tr>
              <a:tr h="1104460">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is not</a:t>
                      </a:r>
                      <a:endParaRPr lang="en-US" sz="24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True if the operands are not identical (do not refer to the same object)</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1800" dirty="0">
                          <a:effectLst/>
                          <a:latin typeface="Calibri" panose="020F0502020204030204" charset="0"/>
                          <a:ea typeface="Times New Roman" panose="02020603050405020304" pitchFamily="18" charset="0"/>
                          <a:cs typeface="Gautami" panose="020B0502040204020203" pitchFamily="34" charset="0"/>
                        </a:rPr>
                        <a:t>x is not True</a:t>
                      </a:r>
                      <a:endParaRPr lang="en-US" sz="18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dirty="0" smtClean="0">
                          <a:effectLst/>
                          <a:latin typeface="+mn-lt"/>
                          <a:ea typeface="Times New Roman" panose="02020603050405020304" pitchFamily="18" charset="0"/>
                          <a:cs typeface="Gautami" panose="020B0502040204020203" pitchFamily="34" charset="0"/>
                        </a:rPr>
                        <a:t>&gt;&gt;&gt; id(x)</a:t>
                      </a:r>
                      <a:endParaRPr lang="en-US" sz="2000" dirty="0" smtClean="0">
                        <a:effectLst/>
                        <a:latin typeface="+mn-lt"/>
                        <a:ea typeface="Times New Roman" panose="02020603050405020304" pitchFamily="18" charset="0"/>
                        <a:cs typeface="Gautami" panose="020B0502040204020203" pitchFamily="34" charset="0"/>
                      </a:endParaRPr>
                    </a:p>
                    <a:p>
                      <a:pPr>
                        <a:spcAft>
                          <a:spcPts val="0"/>
                        </a:spcAft>
                      </a:pPr>
                      <a:r>
                        <a:rPr lang="en-US" sz="2000" dirty="0" smtClean="0">
                          <a:effectLst/>
                          <a:latin typeface="+mn-lt"/>
                          <a:ea typeface="Times New Roman" panose="02020603050405020304" pitchFamily="18" charset="0"/>
                          <a:cs typeface="Gautami" panose="020B0502040204020203" pitchFamily="34" charset="0"/>
                        </a:rPr>
                        <a:t>2007496688</a:t>
                      </a:r>
                      <a:endParaRPr lang="en-US" sz="2000" dirty="0" smtClean="0">
                        <a:effectLst/>
                        <a:latin typeface="+mn-lt"/>
                        <a:ea typeface="Times New Roman" panose="02020603050405020304" pitchFamily="18" charset="0"/>
                        <a:cs typeface="Gautami" panose="020B0502040204020203" pitchFamily="34" charset="0"/>
                      </a:endParaRPr>
                    </a:p>
                    <a:p>
                      <a:pPr>
                        <a:spcAft>
                          <a:spcPts val="0"/>
                        </a:spcAft>
                      </a:pPr>
                      <a:r>
                        <a:rPr lang="en-US" sz="2000" dirty="0" smtClean="0">
                          <a:effectLst/>
                          <a:latin typeface="+mn-lt"/>
                          <a:ea typeface="Times New Roman" panose="02020603050405020304" pitchFamily="18" charset="0"/>
                          <a:cs typeface="Gautami" panose="020B0502040204020203" pitchFamily="34" charset="0"/>
                        </a:rPr>
                        <a:t>&gt;&gt;&gt; id(y)</a:t>
                      </a:r>
                      <a:endParaRPr lang="en-US" sz="2000" dirty="0" smtClean="0">
                        <a:effectLst/>
                        <a:latin typeface="+mn-lt"/>
                        <a:ea typeface="Times New Roman" panose="02020603050405020304" pitchFamily="18" charset="0"/>
                        <a:cs typeface="Gautami" panose="020B0502040204020203" pitchFamily="34" charset="0"/>
                      </a:endParaRPr>
                    </a:p>
                    <a:p>
                      <a:pPr>
                        <a:spcAft>
                          <a:spcPts val="0"/>
                        </a:spcAft>
                      </a:pPr>
                      <a:r>
                        <a:rPr lang="en-US" sz="2000" dirty="0" smtClean="0">
                          <a:effectLst/>
                          <a:latin typeface="+mn-lt"/>
                          <a:ea typeface="Times New Roman" panose="02020603050405020304" pitchFamily="18" charset="0"/>
                          <a:cs typeface="Gautami" panose="020B0502040204020203" pitchFamily="34" charset="0"/>
                        </a:rPr>
                        <a:t>2007496688</a:t>
                      </a:r>
                      <a:endParaRPr lang="en-US" sz="2000" dirty="0">
                        <a:effectLst/>
                        <a:latin typeface="+mn-lt"/>
                        <a:ea typeface="Times New Roman" panose="02020603050405020304" pitchFamily="18" charset="0"/>
                        <a:cs typeface="Gautami" panose="020B0502040204020203" pitchFamily="34" charset="0"/>
                      </a:endParaRPr>
                    </a:p>
                  </a:txBody>
                  <a:tcPr marL="68580" marR="68580" marT="0" marB="0"/>
                </a:tc>
              </a:tr>
            </a:tbl>
          </a:graphicData>
        </a:graphic>
      </p:graphicFrame>
      <p:sp>
        <p:nvSpPr>
          <p:cNvPr id="7" name="Rectangle 6"/>
          <p:cNvSpPr/>
          <p:nvPr/>
        </p:nvSpPr>
        <p:spPr>
          <a:xfrm>
            <a:off x="187139" y="794557"/>
            <a:ext cx="8059271" cy="1938020"/>
          </a:xfrm>
          <a:prstGeom prst="rect">
            <a:avLst/>
          </a:prstGeom>
        </p:spPr>
        <p:txBody>
          <a:bodyPr wrap="square">
            <a:spAutoFit/>
          </a:bodyPr>
          <a:lstStyle/>
          <a:p>
            <a:pPr lvl="0"/>
            <a:r>
              <a:rPr lang="en-US" sz="2000" b="1" dirty="0"/>
              <a:t>is</a:t>
            </a:r>
            <a:r>
              <a:rPr lang="en-US" sz="2000" dirty="0"/>
              <a:t> and </a:t>
            </a:r>
            <a:r>
              <a:rPr lang="en-US" sz="2000" b="1" dirty="0"/>
              <a:t>is not</a:t>
            </a:r>
            <a:r>
              <a:rPr lang="en-US" sz="2000" dirty="0"/>
              <a:t> are the identity operators in Python</a:t>
            </a:r>
            <a:r>
              <a:rPr lang="en-US" sz="2000" dirty="0" smtClean="0"/>
              <a:t>.</a:t>
            </a:r>
            <a:endParaRPr lang="en-US" sz="2000" dirty="0" smtClean="0"/>
          </a:p>
          <a:p>
            <a:pPr lvl="0"/>
            <a:r>
              <a:rPr lang="en-US" sz="2000" dirty="0" smtClean="0"/>
              <a:t> </a:t>
            </a:r>
            <a:endParaRPr lang="en-US" sz="2000" dirty="0"/>
          </a:p>
          <a:p>
            <a:pPr lvl="0"/>
            <a:r>
              <a:rPr lang="en-US" sz="2000" dirty="0"/>
              <a:t>They are used to check if two values (or variables) are </a:t>
            </a:r>
            <a:endParaRPr lang="en-US" sz="2000" dirty="0"/>
          </a:p>
          <a:p>
            <a:pPr lvl="0"/>
            <a:r>
              <a:rPr lang="en-US" sz="2000" dirty="0"/>
              <a:t>located in the same part of the memory. </a:t>
            </a:r>
            <a:endParaRPr lang="en-US" sz="2000" dirty="0"/>
          </a:p>
          <a:p>
            <a:pPr lvl="0"/>
            <a:r>
              <a:rPr lang="en-US" sz="2000" dirty="0"/>
              <a:t>Two variables that are equal does not imply that they </a:t>
            </a:r>
            <a:endParaRPr lang="en-US" sz="2000" dirty="0"/>
          </a:p>
          <a:p>
            <a:pPr lvl="0"/>
            <a:r>
              <a:rPr lang="en-US" sz="2000" dirty="0"/>
              <a:t>are identical.</a:t>
            </a:r>
            <a:endParaRPr lang="en-US" sz="2000" dirty="0"/>
          </a:p>
        </p:txBody>
      </p:sp>
      <p:sp>
        <p:nvSpPr>
          <p:cNvPr id="9" name="Content Placeholder 2"/>
          <p:cNvSpPr txBox="1"/>
          <p:nvPr/>
        </p:nvSpPr>
        <p:spPr>
          <a:xfrm>
            <a:off x="6896100" y="904875"/>
            <a:ext cx="5295900" cy="5791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buNone/>
            </a:pPr>
            <a:r>
              <a:rPr lang="en-US" altLang="en-IN" sz="1800" dirty="0" smtClean="0">
                <a:cs typeface="+mn-lt"/>
              </a:rPr>
              <a:t>Example </a:t>
            </a:r>
            <a:r>
              <a:rPr lang="en-IN" sz="1800" dirty="0" smtClean="0">
                <a:cs typeface="+mn-lt"/>
              </a:rPr>
              <a:t>:</a:t>
            </a:r>
            <a:endParaRPr lang="en-IN" sz="1800" dirty="0" smtClean="0">
              <a:cs typeface="+mn-lt"/>
            </a:endParaRPr>
          </a:p>
          <a:p>
            <a:pPr>
              <a:buFont typeface="Arial" panose="020B0604020202020204" pitchFamily="34" charset="0"/>
              <a:buNone/>
            </a:pPr>
            <a:r>
              <a:rPr lang="en-IN" sz="1800" dirty="0" smtClean="0">
                <a:cs typeface="+mn-lt"/>
              </a:rPr>
              <a:t>x = [</a:t>
            </a:r>
            <a:r>
              <a:rPr lang="en-IN" sz="1800" dirty="0" smtClean="0">
                <a:cs typeface="+mn-lt"/>
              </a:rPr>
              <a:t>"apple", "banana"]</a:t>
            </a:r>
            <a:endParaRPr lang="en-IN" sz="1800" dirty="0" smtClean="0">
              <a:cs typeface="+mn-lt"/>
            </a:endParaRPr>
          </a:p>
          <a:p>
            <a:pPr>
              <a:buFont typeface="Arial" panose="020B0604020202020204" pitchFamily="34" charset="0"/>
              <a:buNone/>
            </a:pPr>
            <a:r>
              <a:rPr lang="en-IN" sz="1800" dirty="0" smtClean="0">
                <a:cs typeface="+mn-lt"/>
              </a:rPr>
              <a:t>y = [</a:t>
            </a:r>
            <a:r>
              <a:rPr lang="en-IN" sz="1800" dirty="0" smtClean="0">
                <a:cs typeface="+mn-lt"/>
              </a:rPr>
              <a:t>"apple", "banana"]</a:t>
            </a:r>
            <a:endParaRPr lang="en-IN" sz="1800" dirty="0" smtClean="0">
              <a:cs typeface="+mn-lt"/>
            </a:endParaRPr>
          </a:p>
          <a:p>
            <a:pPr>
              <a:buFont typeface="Arial" panose="020B0604020202020204" pitchFamily="34" charset="0"/>
              <a:buNone/>
            </a:pPr>
            <a:r>
              <a:rPr lang="en-IN" sz="1800" dirty="0" smtClean="0">
                <a:cs typeface="+mn-lt"/>
              </a:rPr>
              <a:t>z = x</a:t>
            </a:r>
            <a:endParaRPr lang="en-IN" sz="1800" dirty="0" smtClean="0">
              <a:cs typeface="+mn-lt"/>
            </a:endParaRPr>
          </a:p>
          <a:p>
            <a:pPr>
              <a:buFont typeface="Arial" panose="020B0604020202020204" pitchFamily="34" charset="0"/>
              <a:buNone/>
            </a:pPr>
            <a:r>
              <a:rPr lang="en-IN" sz="1800" dirty="0" smtClean="0">
                <a:cs typeface="+mn-lt"/>
              </a:rPr>
              <a:t>print ("memory location of x = ",id(x))</a:t>
            </a:r>
            <a:endParaRPr lang="en-IN" sz="1800" dirty="0" smtClean="0">
              <a:cs typeface="+mn-lt"/>
            </a:endParaRPr>
          </a:p>
          <a:p>
            <a:pPr>
              <a:buFont typeface="Arial" panose="020B0604020202020204" pitchFamily="34" charset="0"/>
              <a:buNone/>
            </a:pPr>
            <a:r>
              <a:rPr lang="en-IN" sz="1800" dirty="0" smtClean="0">
                <a:cs typeface="+mn-lt"/>
              </a:rPr>
              <a:t>print ("memory location of y = ",id(y))</a:t>
            </a:r>
            <a:endParaRPr lang="en-IN" sz="1800" dirty="0" smtClean="0">
              <a:cs typeface="+mn-lt"/>
            </a:endParaRPr>
          </a:p>
          <a:p>
            <a:pPr>
              <a:buFont typeface="Arial" panose="020B0604020202020204" pitchFamily="34" charset="0"/>
              <a:buNone/>
            </a:pPr>
            <a:r>
              <a:rPr lang="en-IN" sz="1800" dirty="0" smtClean="0">
                <a:cs typeface="+mn-lt"/>
              </a:rPr>
              <a:t>print ("memory location of z = ",id(z))</a:t>
            </a:r>
            <a:endParaRPr lang="en-IN" sz="1800" dirty="0" smtClean="0">
              <a:cs typeface="+mn-lt"/>
            </a:endParaRPr>
          </a:p>
          <a:p>
            <a:pPr>
              <a:buFont typeface="Arial" panose="020B0604020202020204" pitchFamily="34" charset="0"/>
              <a:buNone/>
            </a:pPr>
            <a:r>
              <a:rPr lang="en-IN" sz="1800" dirty="0" smtClean="0">
                <a:cs typeface="+mn-lt"/>
              </a:rPr>
              <a:t>print(x is z)</a:t>
            </a:r>
            <a:endParaRPr lang="en-IN" sz="1800" dirty="0" smtClean="0">
              <a:cs typeface="+mn-lt"/>
            </a:endParaRPr>
          </a:p>
          <a:p>
            <a:pPr>
              <a:buFont typeface="Arial" panose="020B0604020202020204" pitchFamily="34" charset="0"/>
              <a:buNone/>
            </a:pPr>
            <a:r>
              <a:rPr lang="en-IN" sz="1800" i="1" dirty="0" smtClean="0">
                <a:cs typeface="+mn-lt"/>
              </a:rPr>
              <a:t># returns True because z is the same object as x</a:t>
            </a:r>
            <a:endParaRPr lang="en-IN" sz="1800" i="1" dirty="0" smtClean="0">
              <a:cs typeface="+mn-lt"/>
            </a:endParaRPr>
          </a:p>
          <a:p>
            <a:pPr>
              <a:buFont typeface="Arial" panose="020B0604020202020204" pitchFamily="34" charset="0"/>
              <a:buNone/>
            </a:pPr>
            <a:r>
              <a:rPr lang="en-IN" sz="1800" dirty="0" smtClean="0">
                <a:cs typeface="+mn-lt"/>
              </a:rPr>
              <a:t>print(x is y)</a:t>
            </a:r>
            <a:endParaRPr lang="en-IN" sz="1800" dirty="0" smtClean="0">
              <a:cs typeface="+mn-lt"/>
            </a:endParaRPr>
          </a:p>
          <a:p>
            <a:pPr>
              <a:buFont typeface="Arial" panose="020B0604020202020204" pitchFamily="34" charset="0"/>
              <a:buNone/>
            </a:pPr>
            <a:r>
              <a:rPr lang="en-IN" sz="1800" i="1" dirty="0" smtClean="0">
                <a:cs typeface="+mn-lt"/>
              </a:rPr>
              <a:t># returns False because x is not the same object as y, </a:t>
            </a:r>
            <a:endParaRPr lang="en-IN" sz="1800" i="1" dirty="0" smtClean="0">
              <a:cs typeface="+mn-lt"/>
            </a:endParaRPr>
          </a:p>
          <a:p>
            <a:pPr>
              <a:buFont typeface="Arial" panose="020B0604020202020204" pitchFamily="34" charset="0"/>
              <a:buNone/>
            </a:pPr>
            <a:r>
              <a:rPr lang="en-US" altLang="en-IN" sz="1800" i="1" dirty="0" smtClean="0">
                <a:cs typeface="+mn-lt"/>
              </a:rPr>
              <a:t>#  </a:t>
            </a:r>
            <a:r>
              <a:rPr lang="en-IN" sz="1800" i="1" dirty="0" smtClean="0">
                <a:cs typeface="+mn-lt"/>
              </a:rPr>
              <a:t>even if they have the same content</a:t>
            </a:r>
            <a:endParaRPr lang="en-IN" sz="1800" i="1" dirty="0" smtClean="0">
              <a:cs typeface="+mn-lt"/>
            </a:endParaRPr>
          </a:p>
          <a:p>
            <a:pPr>
              <a:buFont typeface="Arial" panose="020B0604020202020204" pitchFamily="34" charset="0"/>
              <a:buNone/>
            </a:pPr>
            <a:r>
              <a:rPr lang="en-IN" sz="1800" dirty="0" smtClean="0">
                <a:cs typeface="+mn-lt"/>
              </a:rPr>
              <a:t>print(x == y)</a:t>
            </a:r>
            <a:endParaRPr lang="en-IN" sz="1800" dirty="0" smtClean="0">
              <a:cs typeface="+mn-lt"/>
            </a:endParaRPr>
          </a:p>
          <a:p>
            <a:pPr>
              <a:buFont typeface="Arial" panose="020B0604020202020204" pitchFamily="34" charset="0"/>
              <a:buNone/>
            </a:pPr>
            <a:r>
              <a:rPr lang="en-IN" sz="1800" i="1" dirty="0" smtClean="0">
                <a:cs typeface="+mn-lt"/>
              </a:rPr>
              <a:t># to demonstrate the difference between "is" and "==": </a:t>
            </a:r>
            <a:endParaRPr lang="en-IN" sz="1800" i="1" dirty="0" smtClean="0">
              <a:cs typeface="+mn-lt"/>
            </a:endParaRPr>
          </a:p>
          <a:p>
            <a:pPr>
              <a:buFont typeface="Arial" panose="020B0604020202020204" pitchFamily="34" charset="0"/>
              <a:buNone/>
            </a:pPr>
            <a:r>
              <a:rPr lang="en-US" altLang="en-IN" sz="1800" i="1" dirty="0" smtClean="0">
                <a:cs typeface="+mn-lt"/>
              </a:rPr>
              <a:t>#  </a:t>
            </a:r>
            <a:r>
              <a:rPr lang="en-IN" sz="1800" i="1" dirty="0" smtClean="0">
                <a:cs typeface="+mn-lt"/>
              </a:rPr>
              <a:t>this comparison returns True because x is equal to y</a:t>
            </a:r>
            <a:endParaRPr lang="en-IN" sz="1800" i="1" dirty="0" smtClean="0">
              <a:cs typeface="+mn-lt"/>
            </a:endParaRPr>
          </a:p>
          <a:p>
            <a:pPr>
              <a:buFont typeface="Arial" panose="020B0604020202020204" pitchFamily="34" charset="0"/>
              <a:buNone/>
            </a:pPr>
            <a:endParaRPr lang="en-IN" sz="1800" i="1" dirty="0" smtClean="0">
              <a:cs typeface="+mn-l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Rectangle 3"/>
          <p:cNvSpPr/>
          <p:nvPr/>
        </p:nvSpPr>
        <p:spPr>
          <a:xfrm>
            <a:off x="7" y="22"/>
            <a:ext cx="6908800" cy="521970"/>
          </a:xfrm>
          <a:prstGeom prst="rect">
            <a:avLst/>
          </a:prstGeom>
        </p:spPr>
        <p:txBody>
          <a:bodyPr wrap="none">
            <a:spAutoFit/>
            <a:scene3d>
              <a:camera prst="orthographicFront"/>
              <a:lightRig rig="threePt" dir="t"/>
            </a:scene3d>
          </a:bodyPr>
          <a:lstStyle/>
          <a:p>
            <a:r>
              <a:rPr lang="en-US" sz="2800" dirty="0">
                <a:gradFill>
                  <a:gsLst>
                    <a:gs pos="21000">
                      <a:srgbClr val="53575C"/>
                    </a:gs>
                    <a:gs pos="88000">
                      <a:srgbClr val="C5C7CA"/>
                    </a:gs>
                  </a:gsLst>
                  <a:lin ang="5400000"/>
                </a:gradFill>
                <a:effectLst/>
                <a:ea typeface="Times New Roman" panose="02020603050405020304" pitchFamily="18" charset="0"/>
                <a:cs typeface="Gautami" panose="020B0502040204020203" pitchFamily="34" charset="0"/>
              </a:rPr>
              <a:t>O</a:t>
            </a:r>
            <a:r>
              <a:rPr lang="en-US" sz="2800" dirty="0" smtClean="0">
                <a:gradFill>
                  <a:gsLst>
                    <a:gs pos="21000">
                      <a:srgbClr val="53575C"/>
                    </a:gs>
                    <a:gs pos="88000">
                      <a:srgbClr val="C5C7CA"/>
                    </a:gs>
                  </a:gsLst>
                  <a:lin ang="5400000"/>
                </a:gradFill>
                <a:effectLst/>
                <a:ea typeface="Times New Roman" panose="02020603050405020304" pitchFamily="18" charset="0"/>
                <a:cs typeface="Gautami" panose="020B0502040204020203" pitchFamily="34" charset="0"/>
              </a:rPr>
              <a:t>perators - from </a:t>
            </a:r>
            <a:r>
              <a:rPr lang="en-US" sz="2800" dirty="0">
                <a:gradFill>
                  <a:gsLst>
                    <a:gs pos="21000">
                      <a:srgbClr val="53575C"/>
                    </a:gs>
                    <a:gs pos="88000">
                      <a:srgbClr val="C5C7CA"/>
                    </a:gs>
                  </a:gsLst>
                  <a:lin ang="5400000"/>
                </a:gradFill>
                <a:effectLst/>
                <a:ea typeface="Times New Roman" panose="02020603050405020304" pitchFamily="18" charset="0"/>
                <a:cs typeface="Gautami" panose="020B0502040204020203" pitchFamily="34" charset="0"/>
              </a:rPr>
              <a:t>highest precedence to lowest</a:t>
            </a:r>
            <a:endParaRPr lang="en-US" sz="2800" dirty="0">
              <a:gradFill>
                <a:gsLst>
                  <a:gs pos="21000">
                    <a:srgbClr val="53575C"/>
                  </a:gs>
                  <a:gs pos="88000">
                    <a:srgbClr val="C5C7CA"/>
                  </a:gs>
                </a:gsLst>
                <a:lin ang="5400000"/>
              </a:gradFill>
              <a:effectLst/>
              <a:ea typeface="Times New Roman" panose="02020603050405020304" pitchFamily="18" charset="0"/>
              <a:cs typeface="Gautami" panose="020B0502040204020203" pitchFamily="34" charset="0"/>
            </a:endParaRPr>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aphicFrame>
        <p:nvGraphicFramePr>
          <p:cNvPr id="2" name="Table 1"/>
          <p:cNvGraphicFramePr>
            <a:graphicFrameLocks noGrp="1"/>
          </p:cNvGraphicFramePr>
          <p:nvPr/>
        </p:nvGraphicFramePr>
        <p:xfrm>
          <a:off x="339688" y="1159956"/>
          <a:ext cx="7378065" cy="5346700"/>
        </p:xfrm>
        <a:graphic>
          <a:graphicData uri="http://schemas.openxmlformats.org/drawingml/2006/table">
            <a:tbl>
              <a:tblPr firstRow="1" firstCol="1" bandRow="1">
                <a:tableStyleId>{5C22544A-7EE6-4342-B048-85BDC9FD1C3A}</a:tableStyleId>
              </a:tblPr>
              <a:tblGrid>
                <a:gridCol w="3284855"/>
                <a:gridCol w="4093210"/>
              </a:tblGrid>
              <a:tr h="347980">
                <a:tc>
                  <a:txBody>
                    <a:bodyPr/>
                    <a:lstStyle/>
                    <a:p>
                      <a:pPr algn="ctr">
                        <a:spcAft>
                          <a:spcPts val="0"/>
                        </a:spcAft>
                      </a:pPr>
                      <a:r>
                        <a:rPr lang="en-US" sz="2000" dirty="0">
                          <a:effectLst/>
                          <a:latin typeface="+mn-lt"/>
                        </a:rPr>
                        <a:t>Operator</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Description</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65760">
                <a:tc>
                  <a:txBody>
                    <a:bodyPr/>
                    <a:lstStyle/>
                    <a:p>
                      <a:pPr algn="ctr">
                        <a:spcAft>
                          <a:spcPts val="0"/>
                        </a:spcAft>
                      </a:pPr>
                      <a:r>
                        <a:rPr lang="en-US" sz="2400" b="0" dirty="0">
                          <a:solidFill>
                            <a:schemeClr val="tx1"/>
                          </a:solidFill>
                          <a:effectLst/>
                          <a:latin typeface="+mn-lt"/>
                        </a:rPr>
                        <a:t>**</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Exponentiation (raise to the power)</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 +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a:effectLst/>
                          <a:latin typeface="+mn-lt"/>
                        </a:rPr>
                        <a:t>Complement, unary plus and minus</a:t>
                      </a:r>
                      <a:endParaRPr lang="en-US" sz="280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 / %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Multiply, divide, modulo and floor division</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Addition and subtraction</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&gt;&gt; &lt;&lt;</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Right and left bitwise shift</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&amp;</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Bitwise </a:t>
                      </a:r>
                      <a:r>
                        <a:rPr lang="en-US" sz="2000" dirty="0" smtClean="0">
                          <a:effectLst/>
                          <a:latin typeface="+mn-lt"/>
                        </a:rPr>
                        <a:t>'AND'</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Bitwise exclusive `OR' and regular `OR'</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&lt;= &lt; &gt; &gt;=</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Comparison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&lt;&gt; ==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Equality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 %= /= //= -= += *=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Assignment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smtClean="0">
                          <a:solidFill>
                            <a:schemeClr val="tx1"/>
                          </a:solidFill>
                          <a:effectLst/>
                          <a:latin typeface="+mn-lt"/>
                        </a:rPr>
                        <a:t>is, is not </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Identity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smtClean="0">
                          <a:solidFill>
                            <a:schemeClr val="tx1"/>
                          </a:solidFill>
                          <a:effectLst/>
                          <a:latin typeface="+mn-lt"/>
                        </a:rPr>
                        <a:t>in, </a:t>
                      </a:r>
                      <a:r>
                        <a:rPr lang="en-US" sz="2400" b="0" dirty="0">
                          <a:solidFill>
                            <a:schemeClr val="tx1"/>
                          </a:solidFill>
                          <a:effectLst/>
                          <a:latin typeface="+mn-lt"/>
                        </a:rPr>
                        <a:t>not in</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Membership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r h="347703">
                <a:tc>
                  <a:txBody>
                    <a:bodyPr/>
                    <a:lstStyle/>
                    <a:p>
                      <a:pPr algn="ctr">
                        <a:spcAft>
                          <a:spcPts val="0"/>
                        </a:spcAft>
                      </a:pPr>
                      <a:r>
                        <a:rPr lang="en-US" sz="2400" b="0" dirty="0">
                          <a:solidFill>
                            <a:schemeClr val="tx1"/>
                          </a:solidFill>
                          <a:effectLst/>
                          <a:latin typeface="+mn-lt"/>
                        </a:rPr>
                        <a:t>not or and</a:t>
                      </a:r>
                      <a:endParaRPr lang="en-US" sz="3200" b="0" dirty="0">
                        <a:solidFill>
                          <a:schemeClr val="tx1"/>
                        </a:solidFill>
                        <a:effectLst/>
                        <a:latin typeface="+mn-lt"/>
                        <a:ea typeface="Times New Roman" panose="02020603050405020304" pitchFamily="18" charset="0"/>
                        <a:cs typeface="Gautami" panose="020B0502040204020203" pitchFamily="34" charset="0"/>
                      </a:endParaRPr>
                    </a:p>
                  </a:txBody>
                  <a:tcPr marL="68580" marR="68580" marT="0" marB="0"/>
                </a:tc>
                <a:tc>
                  <a:txBody>
                    <a:bodyPr/>
                    <a:lstStyle/>
                    <a:p>
                      <a:pPr algn="ctr">
                        <a:spcAft>
                          <a:spcPts val="0"/>
                        </a:spcAft>
                      </a:pPr>
                      <a:r>
                        <a:rPr lang="en-US" sz="2000" dirty="0">
                          <a:effectLst/>
                          <a:latin typeface="+mn-lt"/>
                        </a:rPr>
                        <a:t>Logical operators</a:t>
                      </a:r>
                      <a:endParaRPr lang="en-US" sz="2800" dirty="0">
                        <a:effectLst/>
                        <a:latin typeface="+mn-lt"/>
                        <a:ea typeface="Times New Roman" panose="02020603050405020304" pitchFamily="18" charset="0"/>
                        <a:cs typeface="Gautami" panose="020B0502040204020203" pitchFamily="34" charset="0"/>
                      </a:endParaRPr>
                    </a:p>
                  </a:txBody>
                  <a:tcPr marL="68580" marR="68580" marT="0" marB="0"/>
                </a:tc>
              </a:tr>
            </a:tbl>
          </a:graphicData>
        </a:graphic>
      </p:graphicFrame>
      <p:sp>
        <p:nvSpPr>
          <p:cNvPr id="5" name="TextBox 1"/>
          <p:cNvSpPr txBox="1"/>
          <p:nvPr/>
        </p:nvSpPr>
        <p:spPr>
          <a:xfrm>
            <a:off x="8070775" y="1160444"/>
            <a:ext cx="3765177" cy="5354320"/>
          </a:xfrm>
          <a:prstGeom prst="rect">
            <a:avLst/>
          </a:prstGeom>
          <a:noFill/>
        </p:spPr>
        <p:txBody>
          <a:bodyPr wrap="square" rtlCol="0">
            <a:spAutoFit/>
          </a:bodyPr>
          <a:lstStyle/>
          <a:p>
            <a:r>
              <a:rPr lang="en-US" b="1" dirty="0"/>
              <a:t>Example :</a:t>
            </a:r>
            <a:endParaRPr lang="en-US" dirty="0"/>
          </a:p>
          <a:p>
            <a:endParaRPr lang="en-US" dirty="0"/>
          </a:p>
          <a:p>
            <a:r>
              <a:rPr lang="en-US" dirty="0"/>
              <a:t>a = 20</a:t>
            </a:r>
            <a:endParaRPr lang="en-US" dirty="0"/>
          </a:p>
          <a:p>
            <a:r>
              <a:rPr lang="en-US" dirty="0"/>
              <a:t>b = 10</a:t>
            </a:r>
            <a:endParaRPr lang="en-US" dirty="0"/>
          </a:p>
          <a:p>
            <a:r>
              <a:rPr lang="en-US" dirty="0"/>
              <a:t>c = 15</a:t>
            </a:r>
            <a:endParaRPr lang="en-US" dirty="0"/>
          </a:p>
          <a:p>
            <a:r>
              <a:rPr lang="en-US" dirty="0"/>
              <a:t>d = 5</a:t>
            </a:r>
            <a:endParaRPr lang="en-US" dirty="0"/>
          </a:p>
          <a:p>
            <a:r>
              <a:rPr lang="en-US" dirty="0"/>
              <a:t>e = 0</a:t>
            </a:r>
            <a:endParaRPr lang="en-US" dirty="0"/>
          </a:p>
          <a:p>
            <a:r>
              <a:rPr lang="en-US" dirty="0"/>
              <a:t> </a:t>
            </a:r>
            <a:endParaRPr lang="en-US" dirty="0"/>
          </a:p>
          <a:p>
            <a:r>
              <a:rPr lang="en-US" dirty="0"/>
              <a:t>e = (a + b) * c / d       #( 30 * 15 ) / 5</a:t>
            </a:r>
            <a:endParaRPr lang="en-US" dirty="0"/>
          </a:p>
          <a:p>
            <a:r>
              <a:rPr lang="en-US" dirty="0" smtClean="0"/>
              <a:t>print(e)</a:t>
            </a:r>
            <a:endParaRPr lang="en-US" dirty="0"/>
          </a:p>
          <a:p>
            <a:r>
              <a:rPr lang="en-US" dirty="0"/>
              <a:t> </a:t>
            </a:r>
            <a:endParaRPr lang="en-US" dirty="0"/>
          </a:p>
          <a:p>
            <a:r>
              <a:rPr lang="en-US" dirty="0"/>
              <a:t>e = ((a + b) * c) / d     # (30 * 15 ) / 5</a:t>
            </a:r>
            <a:endParaRPr lang="en-US" dirty="0"/>
          </a:p>
          <a:p>
            <a:r>
              <a:rPr lang="en-US" dirty="0"/>
              <a:t>print(e)</a:t>
            </a:r>
            <a:endParaRPr lang="en-US" dirty="0"/>
          </a:p>
          <a:p>
            <a:r>
              <a:rPr lang="en-US" dirty="0"/>
              <a:t> </a:t>
            </a:r>
            <a:endParaRPr lang="en-US" dirty="0"/>
          </a:p>
          <a:p>
            <a:r>
              <a:rPr lang="en-US" dirty="0"/>
              <a:t>e = (a + b) * (c / d</a:t>
            </a:r>
            <a:r>
              <a:rPr lang="en-US" dirty="0" smtClean="0"/>
              <a:t>)     </a:t>
            </a:r>
            <a:r>
              <a:rPr lang="en-US" dirty="0"/>
              <a:t># (30) * (15/5)</a:t>
            </a:r>
            <a:endParaRPr lang="en-US" dirty="0"/>
          </a:p>
          <a:p>
            <a:r>
              <a:rPr lang="en-US" dirty="0"/>
              <a:t>print(e)</a:t>
            </a:r>
            <a:endParaRPr lang="en-US" dirty="0"/>
          </a:p>
          <a:p>
            <a:r>
              <a:rPr lang="en-US" dirty="0"/>
              <a:t> </a:t>
            </a:r>
            <a:endParaRPr lang="en-US" dirty="0"/>
          </a:p>
          <a:p>
            <a:r>
              <a:rPr lang="en-US" dirty="0"/>
              <a:t>e = a + (b * c) / </a:t>
            </a:r>
            <a:r>
              <a:rPr lang="en-US" dirty="0" smtClean="0"/>
              <a:t>d       </a:t>
            </a:r>
            <a:r>
              <a:rPr lang="en-US" dirty="0"/>
              <a:t>#  20 + (150/5)</a:t>
            </a:r>
            <a:endParaRPr lang="en-US" dirty="0"/>
          </a:p>
          <a:p>
            <a:r>
              <a:rPr lang="en-US" dirty="0"/>
              <a:t>print(e)</a:t>
            </a:r>
            <a:endParaRPr 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897" y="1644"/>
              <a:ext cx="5762" cy="919"/>
            </a:xfrm>
            <a:prstGeom prst="rect">
              <a:avLst/>
            </a:prstGeom>
          </p:spPr>
          <p:txBody>
            <a:bodyPr wrap="none">
              <a:spAutoFit/>
            </a:bodyPr>
            <a:p>
              <a:pPr algn="l"/>
              <a:r>
                <a:rPr lang="en-US" sz="3200" b="1" dirty="0">
                  <a:cs typeface="Times New Roman" panose="02020603050405020304" pitchFamily="18" charset="0"/>
                </a:rPr>
                <a:t>5. Control Structures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645910" y="2921635"/>
            <a:ext cx="3039110" cy="193802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altLang="en-IN" sz="2400" dirty="0">
                <a:cs typeface="Times New Roman" panose="02020603050405020304" pitchFamily="18" charset="0"/>
                <a:sym typeface="+mn-ea"/>
              </a:rPr>
              <a:t>Sequential</a:t>
            </a:r>
            <a:endParaRPr lang="en-US" altLang="en-IN" sz="2400" dirty="0">
              <a:cs typeface="Times New Roman" panose="02020603050405020304" pitchFamily="18" charset="0"/>
              <a:sym typeface="+mn-ea"/>
            </a:endParaRPr>
          </a:p>
          <a:p>
            <a:pPr marL="914400" lvl="1" indent="-457200" algn="l">
              <a:buFont typeface="+mj-lt"/>
              <a:buAutoNum type="arabicPeriod"/>
            </a:pPr>
            <a:r>
              <a:rPr lang="en-US" sz="2400"/>
              <a:t>Selection based</a:t>
            </a:r>
            <a:endParaRPr lang="en-US" sz="2400"/>
          </a:p>
          <a:p>
            <a:pPr marL="914400" lvl="1" indent="-457200" algn="l">
              <a:buFont typeface="+mj-lt"/>
              <a:buAutoNum type="arabicPeriod"/>
            </a:pPr>
            <a:r>
              <a:rPr lang="en-US" sz="2400"/>
              <a:t>Iteration</a:t>
            </a:r>
            <a:endParaRPr lang="en-US" sz="24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238"/>
            <a:ext cx="296862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Control Statements</a:t>
            </a:r>
            <a:endParaRPr lang="en-US" sz="2800" dirty="0" smtClean="0">
              <a:gradFill>
                <a:gsLst>
                  <a:gs pos="21000">
                    <a:srgbClr val="53575C"/>
                  </a:gs>
                  <a:gs pos="88000">
                    <a:srgbClr val="C5C7CA"/>
                  </a:gs>
                </a:gsLst>
                <a:lin ang="5400000"/>
              </a:gradFill>
              <a:effectLst/>
            </a:endParaRPr>
          </a:p>
        </p:txBody>
      </p:sp>
      <p:pic>
        <p:nvPicPr>
          <p:cNvPr id="2" name="Picture 1"/>
          <p:cNvPicPr>
            <a:picLocks noChangeAspect="1"/>
          </p:cNvPicPr>
          <p:nvPr/>
        </p:nvPicPr>
        <p:blipFill>
          <a:blip r:embed="rId1"/>
          <a:stretch>
            <a:fillRect/>
          </a:stretch>
        </p:blipFill>
        <p:spPr>
          <a:xfrm>
            <a:off x="2873433" y="3375859"/>
            <a:ext cx="933333" cy="2400000"/>
          </a:xfrm>
          <a:prstGeom prst="rect">
            <a:avLst/>
          </a:prstGeom>
        </p:spPr>
      </p:pic>
      <p:pic>
        <p:nvPicPr>
          <p:cNvPr id="5" name="Picture 4"/>
          <p:cNvPicPr>
            <a:picLocks noChangeAspect="1"/>
          </p:cNvPicPr>
          <p:nvPr/>
        </p:nvPicPr>
        <p:blipFill>
          <a:blip r:embed="rId2"/>
          <a:stretch>
            <a:fillRect/>
          </a:stretch>
        </p:blipFill>
        <p:spPr>
          <a:xfrm>
            <a:off x="4603863" y="3375859"/>
            <a:ext cx="2266667" cy="2409524"/>
          </a:xfrm>
          <a:prstGeom prst="rect">
            <a:avLst/>
          </a:prstGeom>
        </p:spPr>
      </p:pic>
      <p:pic>
        <p:nvPicPr>
          <p:cNvPr id="6" name="Picture 5"/>
          <p:cNvPicPr>
            <a:picLocks noChangeAspect="1"/>
          </p:cNvPicPr>
          <p:nvPr/>
        </p:nvPicPr>
        <p:blipFill>
          <a:blip r:embed="rId3"/>
          <a:stretch>
            <a:fillRect/>
          </a:stretch>
        </p:blipFill>
        <p:spPr>
          <a:xfrm>
            <a:off x="7667627" y="3480621"/>
            <a:ext cx="1409524" cy="2295238"/>
          </a:xfrm>
          <a:prstGeom prst="rect">
            <a:avLst/>
          </a:prstGeom>
        </p:spPr>
      </p:pic>
      <p:sp>
        <p:nvSpPr>
          <p:cNvPr id="16" name="Rectangle 15"/>
          <p:cNvSpPr/>
          <p:nvPr/>
        </p:nvSpPr>
        <p:spPr>
          <a:xfrm>
            <a:off x="1436741" y="1269054"/>
            <a:ext cx="8301319" cy="1014730"/>
          </a:xfrm>
          <a:prstGeom prst="rect">
            <a:avLst/>
          </a:prstGeom>
        </p:spPr>
        <p:txBody>
          <a:bodyPr wrap="square">
            <a:spAutoFit/>
          </a:bodyPr>
          <a:lstStyle/>
          <a:p>
            <a:r>
              <a:rPr lang="en-US" sz="2000" b="1" dirty="0"/>
              <a:t>Flow of control</a:t>
            </a:r>
            <a:r>
              <a:rPr lang="en-US" sz="2000" dirty="0"/>
              <a:t> through any given program is implemented with three basic types of control structures: </a:t>
            </a:r>
            <a:endParaRPr lang="en-US" sz="2000" dirty="0" smtClean="0"/>
          </a:p>
          <a:p>
            <a:r>
              <a:rPr lang="en-US" sz="2000" dirty="0" smtClean="0"/>
              <a:t>                                                Sequential</a:t>
            </a:r>
            <a:r>
              <a:rPr lang="en-US" sz="2000" dirty="0"/>
              <a:t>, Selection and Repetition.</a:t>
            </a:r>
            <a:endParaRPr lang="en-US"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238"/>
            <a:ext cx="158813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Sequence</a:t>
            </a:r>
            <a:endParaRPr lang="en-US" sz="2800" dirty="0" smtClean="0">
              <a:gradFill>
                <a:gsLst>
                  <a:gs pos="21000">
                    <a:srgbClr val="53575C"/>
                  </a:gs>
                  <a:gs pos="88000">
                    <a:srgbClr val="C5C7CA"/>
                  </a:gs>
                </a:gsLst>
                <a:lin ang="5400000"/>
              </a:gradFill>
              <a:effectLst/>
            </a:endParaRPr>
          </a:p>
        </p:txBody>
      </p:sp>
      <p:pic>
        <p:nvPicPr>
          <p:cNvPr id="2" name="Picture 1"/>
          <p:cNvPicPr>
            <a:picLocks noChangeAspect="1"/>
          </p:cNvPicPr>
          <p:nvPr/>
        </p:nvPicPr>
        <p:blipFill>
          <a:blip r:embed="rId1"/>
          <a:stretch>
            <a:fillRect/>
          </a:stretch>
        </p:blipFill>
        <p:spPr>
          <a:xfrm>
            <a:off x="1200902" y="2430612"/>
            <a:ext cx="933333" cy="2400000"/>
          </a:xfrm>
          <a:prstGeom prst="rect">
            <a:avLst/>
          </a:prstGeom>
        </p:spPr>
      </p:pic>
      <p:pic>
        <p:nvPicPr>
          <p:cNvPr id="11" name="Picture 10"/>
          <p:cNvPicPr>
            <a:picLocks noChangeAspect="1"/>
          </p:cNvPicPr>
          <p:nvPr/>
        </p:nvPicPr>
        <p:blipFill>
          <a:blip r:embed="rId2"/>
          <a:stretch>
            <a:fillRect/>
          </a:stretch>
        </p:blipFill>
        <p:spPr>
          <a:xfrm>
            <a:off x="6574332" y="2896874"/>
            <a:ext cx="4437276" cy="1493846"/>
          </a:xfrm>
          <a:prstGeom prst="rect">
            <a:avLst/>
          </a:prstGeom>
        </p:spPr>
      </p:pic>
      <p:sp>
        <p:nvSpPr>
          <p:cNvPr id="8" name="Rectangle 7"/>
          <p:cNvSpPr/>
          <p:nvPr/>
        </p:nvSpPr>
        <p:spPr>
          <a:xfrm>
            <a:off x="3100247" y="2829145"/>
            <a:ext cx="2983230" cy="1630045"/>
          </a:xfrm>
          <a:prstGeom prst="rect">
            <a:avLst/>
          </a:prstGeom>
        </p:spPr>
        <p:txBody>
          <a:bodyPr wrap="square">
            <a:spAutoFit/>
          </a:bodyPr>
          <a:lstStyle/>
          <a:p>
            <a:r>
              <a:rPr lang="en-US" sz="2000" dirty="0" smtClean="0"/>
              <a:t>Eaxmples : </a:t>
            </a:r>
            <a:endParaRPr lang="en-US" sz="2000" dirty="0" smtClean="0"/>
          </a:p>
          <a:p>
            <a:endParaRPr lang="en-US" sz="2000" dirty="0" smtClean="0"/>
          </a:p>
          <a:p>
            <a:r>
              <a:rPr lang="en-US" sz="2000" dirty="0" smtClean="0"/>
              <a:t>print</a:t>
            </a:r>
            <a:r>
              <a:rPr lang="en-US" sz="2000" dirty="0"/>
              <a:t>("First Line")</a:t>
            </a:r>
            <a:endParaRPr lang="en-US" sz="2000" dirty="0"/>
          </a:p>
          <a:p>
            <a:r>
              <a:rPr lang="en-US" sz="2000" dirty="0" smtClean="0"/>
              <a:t>print</a:t>
            </a:r>
            <a:r>
              <a:rPr lang="en-US" sz="2000" dirty="0"/>
              <a:t>("Second Line")</a:t>
            </a:r>
            <a:endParaRPr lang="en-US" sz="2000" dirty="0"/>
          </a:p>
          <a:p>
            <a:r>
              <a:rPr lang="en-US" sz="2000" dirty="0" smtClean="0"/>
              <a:t>print</a:t>
            </a:r>
            <a:r>
              <a:rPr lang="en-US" sz="2000" dirty="0"/>
              <a:t>("Third Line</a:t>
            </a:r>
            <a:r>
              <a:rPr lang="en-US" sz="2000" dirty="0" smtClean="0"/>
              <a:t>")</a:t>
            </a: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666115" y="1039495"/>
            <a:ext cx="4501515" cy="398780"/>
          </a:xfrm>
          <a:prstGeom prst="rect">
            <a:avLst/>
          </a:prstGeom>
          <a:noFill/>
        </p:spPr>
        <p:txBody>
          <a:bodyPr wrap="none" rtlCol="0">
            <a:spAutoFit/>
          </a:bodyPr>
          <a:p>
            <a:r>
              <a:rPr lang="en-US" sz="2000"/>
              <a:t>The statements get exectued sequentially.</a:t>
            </a:r>
            <a:endParaRPr lang="en-US" sz="20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845" y="238"/>
            <a:ext cx="346456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Selection (Conditional)</a:t>
            </a:r>
            <a:endParaRPr lang="en-US" sz="2800" dirty="0" smtClean="0">
              <a:gradFill>
                <a:gsLst>
                  <a:gs pos="21000">
                    <a:srgbClr val="53575C"/>
                  </a:gs>
                  <a:gs pos="88000">
                    <a:srgbClr val="C5C7CA"/>
                  </a:gs>
                </a:gsLst>
                <a:lin ang="5400000"/>
              </a:gradFill>
              <a:effectLst/>
            </a:endParaRPr>
          </a:p>
        </p:txBody>
      </p:sp>
      <p:sp>
        <p:nvSpPr>
          <p:cNvPr id="8" name="Rectangle 7"/>
          <p:cNvSpPr/>
          <p:nvPr/>
        </p:nvSpPr>
        <p:spPr>
          <a:xfrm>
            <a:off x="3873186" y="1096903"/>
            <a:ext cx="6308455" cy="1630045"/>
          </a:xfrm>
          <a:prstGeom prst="rect">
            <a:avLst/>
          </a:prstGeom>
        </p:spPr>
        <p:txBody>
          <a:bodyPr wrap="square">
            <a:spAutoFit/>
          </a:bodyPr>
          <a:lstStyle/>
          <a:p>
            <a:pPr marL="457200" indent="-457200">
              <a:buAutoNum type="arabicPeriod"/>
            </a:pPr>
            <a:r>
              <a:rPr lang="en-US" sz="2000" dirty="0"/>
              <a:t>i</a:t>
            </a:r>
            <a:r>
              <a:rPr lang="en-US" sz="2000" dirty="0" smtClean="0"/>
              <a:t>f statement ( One-Way decision)</a:t>
            </a:r>
            <a:endParaRPr lang="en-US" sz="2000" dirty="0" smtClean="0"/>
          </a:p>
          <a:p>
            <a:pPr marL="457200" indent="-457200">
              <a:buAutoNum type="arabicPeriod" startAt="2"/>
            </a:pPr>
            <a:r>
              <a:rPr lang="en-US" sz="2000" dirty="0" smtClean="0"/>
              <a:t>if .. else statement (Two-way decision)</a:t>
            </a:r>
            <a:endParaRPr lang="en-US" sz="2000" dirty="0" smtClean="0"/>
          </a:p>
          <a:p>
            <a:pPr marL="457200" indent="-457200">
              <a:buAutoNum type="arabicPeriod" startAt="3"/>
            </a:pPr>
            <a:r>
              <a:rPr lang="en-US" sz="2000" dirty="0" smtClean="0"/>
              <a:t>if .. </a:t>
            </a:r>
            <a:r>
              <a:rPr lang="en-US" sz="2000" dirty="0"/>
              <a:t>e</a:t>
            </a:r>
            <a:r>
              <a:rPr lang="en-US" sz="2000" dirty="0" smtClean="0"/>
              <a:t>lif .. else statement (Multi-way decision)</a:t>
            </a:r>
            <a:endParaRPr lang="en-US" sz="2000" dirty="0" smtClean="0"/>
          </a:p>
          <a:p>
            <a:r>
              <a:rPr lang="en-US" sz="2000" dirty="0" smtClean="0"/>
              <a:t>4.   Nested if .. else (inner decisions)</a:t>
            </a:r>
            <a:endParaRPr lang="en-US" sz="2000" dirty="0" smtClean="0"/>
          </a:p>
          <a:p>
            <a:endParaRPr lang="en-US" sz="2000" dirty="0" smtClean="0"/>
          </a:p>
        </p:txBody>
      </p:sp>
      <p:pic>
        <p:nvPicPr>
          <p:cNvPr id="13" name="Picture 12"/>
          <p:cNvPicPr>
            <a:picLocks noChangeAspect="1"/>
          </p:cNvPicPr>
          <p:nvPr/>
        </p:nvPicPr>
        <p:blipFill>
          <a:blip r:embed="rId1"/>
          <a:stretch>
            <a:fillRect/>
          </a:stretch>
        </p:blipFill>
        <p:spPr>
          <a:xfrm>
            <a:off x="589206" y="861953"/>
            <a:ext cx="2266667" cy="2409524"/>
          </a:xfrm>
          <a:prstGeom prst="rect">
            <a:avLst/>
          </a:prstGeom>
        </p:spPr>
      </p:pic>
      <p:sp>
        <p:nvSpPr>
          <p:cNvPr id="5" name="TextBox 4"/>
          <p:cNvSpPr txBox="1"/>
          <p:nvPr/>
        </p:nvSpPr>
        <p:spPr>
          <a:xfrm>
            <a:off x="3873186" y="2912377"/>
            <a:ext cx="4963795" cy="706755"/>
          </a:xfrm>
          <a:prstGeom prst="rect">
            <a:avLst/>
          </a:prstGeom>
          <a:noFill/>
        </p:spPr>
        <p:txBody>
          <a:bodyPr wrap="none" rtlCol="0">
            <a:spAutoFit/>
          </a:bodyPr>
          <a:lstStyle/>
          <a:p>
            <a:r>
              <a:rPr lang="en-US" sz="2000" dirty="0" smtClean="0"/>
              <a:t>      Relational Operators are used on </a:t>
            </a:r>
            <a:endParaRPr lang="en-US" sz="2000" dirty="0" smtClean="0"/>
          </a:p>
          <a:p>
            <a:r>
              <a:rPr lang="en-US" sz="2000" dirty="0" smtClean="0"/>
              <a:t>&gt;	&gt;=	&lt;	&lt;=	==	!=</a:t>
            </a:r>
            <a:endParaRPr lang="en-US" sz="2000" dirty="0" smtClean="0"/>
          </a:p>
        </p:txBody>
      </p:sp>
      <p:sp>
        <p:nvSpPr>
          <p:cNvPr id="6" name="TextBox 5"/>
          <p:cNvSpPr txBox="1"/>
          <p:nvPr/>
        </p:nvSpPr>
        <p:spPr>
          <a:xfrm>
            <a:off x="464695" y="4242367"/>
            <a:ext cx="2124236" cy="707886"/>
          </a:xfrm>
          <a:prstGeom prst="rect">
            <a:avLst/>
          </a:prstGeom>
          <a:noFill/>
        </p:spPr>
        <p:txBody>
          <a:bodyPr wrap="none" rtlCol="0">
            <a:spAutoFit/>
          </a:bodyPr>
          <a:lstStyle/>
          <a:p>
            <a:r>
              <a:rPr lang="en-US" sz="2000" dirty="0"/>
              <a:t>i</a:t>
            </a:r>
            <a:r>
              <a:rPr lang="en-US" sz="2000" dirty="0" smtClean="0"/>
              <a:t>f x &gt; 0:</a:t>
            </a:r>
            <a:endParaRPr lang="en-US" sz="2000" dirty="0" smtClean="0"/>
          </a:p>
          <a:p>
            <a:r>
              <a:rPr lang="en-US" sz="2000" dirty="0" smtClean="0"/>
              <a:t>    print(“x is +</a:t>
            </a:r>
            <a:r>
              <a:rPr lang="en-US" sz="2000" dirty="0" err="1" smtClean="0"/>
              <a:t>ve</a:t>
            </a:r>
            <a:r>
              <a:rPr lang="en-US" sz="2000" dirty="0" smtClean="0"/>
              <a:t>”)</a:t>
            </a:r>
            <a:endParaRPr lang="en-US" sz="2000" dirty="0"/>
          </a:p>
        </p:txBody>
      </p:sp>
      <p:sp>
        <p:nvSpPr>
          <p:cNvPr id="14" name="TextBox 13"/>
          <p:cNvSpPr txBox="1"/>
          <p:nvPr/>
        </p:nvSpPr>
        <p:spPr>
          <a:xfrm>
            <a:off x="2856023" y="4253966"/>
            <a:ext cx="2533001" cy="1631216"/>
          </a:xfrm>
          <a:prstGeom prst="rect">
            <a:avLst/>
          </a:prstGeom>
          <a:noFill/>
        </p:spPr>
        <p:txBody>
          <a:bodyPr wrap="none" rtlCol="0">
            <a:spAutoFit/>
          </a:bodyPr>
          <a:lstStyle/>
          <a:p>
            <a:r>
              <a:rPr lang="en-US" sz="2000" dirty="0"/>
              <a:t>i</a:t>
            </a:r>
            <a:r>
              <a:rPr lang="en-US" sz="2000" dirty="0" smtClean="0"/>
              <a:t>f x &gt; 0:</a:t>
            </a:r>
            <a:endParaRPr lang="en-US" sz="2000" dirty="0" smtClean="0"/>
          </a:p>
          <a:p>
            <a:r>
              <a:rPr lang="en-US" sz="2000" dirty="0" smtClean="0"/>
              <a:t>    print(“x is +</a:t>
            </a:r>
            <a:r>
              <a:rPr lang="en-US" sz="2000" dirty="0" err="1" smtClean="0"/>
              <a:t>ve</a:t>
            </a:r>
            <a:r>
              <a:rPr lang="en-US" sz="2000" dirty="0" smtClean="0"/>
              <a:t>”)</a:t>
            </a:r>
            <a:endParaRPr lang="en-US" sz="2000" dirty="0" smtClean="0"/>
          </a:p>
          <a:p>
            <a:r>
              <a:rPr lang="en-US" sz="2000" dirty="0" smtClean="0"/>
              <a:t>else:</a:t>
            </a:r>
            <a:endParaRPr lang="en-US" sz="2000" dirty="0" smtClean="0"/>
          </a:p>
          <a:p>
            <a:r>
              <a:rPr lang="en-US" sz="2000" dirty="0"/>
              <a:t> </a:t>
            </a:r>
            <a:r>
              <a:rPr lang="en-US" sz="2000" dirty="0" smtClean="0"/>
              <a:t>   print(“x is not +</a:t>
            </a:r>
            <a:r>
              <a:rPr lang="en-US" sz="2000" dirty="0" err="1" smtClean="0"/>
              <a:t>ve</a:t>
            </a:r>
            <a:r>
              <a:rPr lang="en-US" sz="2000" dirty="0" smtClean="0"/>
              <a:t>”)</a:t>
            </a:r>
            <a:endParaRPr lang="en-US" sz="2000" dirty="0" smtClean="0"/>
          </a:p>
          <a:p>
            <a:endParaRPr lang="en-US" sz="2000" dirty="0"/>
          </a:p>
        </p:txBody>
      </p:sp>
      <p:sp>
        <p:nvSpPr>
          <p:cNvPr id="15" name="TextBox 14"/>
          <p:cNvSpPr txBox="1"/>
          <p:nvPr/>
        </p:nvSpPr>
        <p:spPr>
          <a:xfrm>
            <a:off x="5656116" y="4242392"/>
            <a:ext cx="2036070" cy="2246769"/>
          </a:xfrm>
          <a:prstGeom prst="rect">
            <a:avLst/>
          </a:prstGeom>
          <a:noFill/>
        </p:spPr>
        <p:txBody>
          <a:bodyPr wrap="none" rtlCol="0">
            <a:spAutoFit/>
          </a:bodyPr>
          <a:lstStyle/>
          <a:p>
            <a:r>
              <a:rPr lang="en-US" sz="2000" dirty="0"/>
              <a:t>x = </a:t>
            </a:r>
            <a:r>
              <a:rPr lang="en-US" sz="2000" dirty="0" err="1"/>
              <a:t>int</a:t>
            </a:r>
            <a:r>
              <a:rPr lang="en-US" sz="2000" dirty="0"/>
              <a:t>(input())</a:t>
            </a:r>
            <a:endParaRPr lang="en-US" sz="2000" dirty="0"/>
          </a:p>
          <a:p>
            <a:r>
              <a:rPr lang="en-US" sz="2000" dirty="0"/>
              <a:t>if x &gt; 0:</a:t>
            </a:r>
            <a:endParaRPr lang="en-US" sz="2000" dirty="0"/>
          </a:p>
          <a:p>
            <a:r>
              <a:rPr lang="en-US" sz="2000" dirty="0"/>
              <a:t>    print("x is +</a:t>
            </a:r>
            <a:r>
              <a:rPr lang="en-US" sz="2000" dirty="0" err="1"/>
              <a:t>ve</a:t>
            </a:r>
            <a:r>
              <a:rPr lang="en-US" sz="2000" dirty="0"/>
              <a:t>")</a:t>
            </a:r>
            <a:endParaRPr lang="en-US" sz="2000" dirty="0"/>
          </a:p>
          <a:p>
            <a:r>
              <a:rPr lang="en-US" sz="2000" dirty="0"/>
              <a:t>elif x &lt;0:</a:t>
            </a:r>
            <a:endParaRPr lang="en-US" sz="2000" dirty="0"/>
          </a:p>
          <a:p>
            <a:r>
              <a:rPr lang="en-US" sz="2000" dirty="0"/>
              <a:t>    print("x is -</a:t>
            </a:r>
            <a:r>
              <a:rPr lang="en-US" sz="2000" dirty="0" err="1"/>
              <a:t>ve</a:t>
            </a:r>
            <a:r>
              <a:rPr lang="en-US" sz="2000" dirty="0"/>
              <a:t>")</a:t>
            </a:r>
            <a:endParaRPr lang="en-US" sz="2000" dirty="0"/>
          </a:p>
          <a:p>
            <a:r>
              <a:rPr lang="en-US" sz="2000" dirty="0"/>
              <a:t>else:</a:t>
            </a:r>
            <a:endParaRPr lang="en-US" sz="2000" dirty="0"/>
          </a:p>
          <a:p>
            <a:r>
              <a:rPr lang="en-US" sz="2000" dirty="0"/>
              <a:t>    print("x is 0")</a:t>
            </a:r>
            <a:endParaRPr lang="en-US" sz="2000" dirty="0"/>
          </a:p>
        </p:txBody>
      </p:sp>
      <p:sp>
        <p:nvSpPr>
          <p:cNvPr id="7" name="TextBox 6"/>
          <p:cNvSpPr txBox="1"/>
          <p:nvPr/>
        </p:nvSpPr>
        <p:spPr>
          <a:xfrm>
            <a:off x="8605954" y="3971882"/>
            <a:ext cx="2266903" cy="2554545"/>
          </a:xfrm>
          <a:prstGeom prst="rect">
            <a:avLst/>
          </a:prstGeom>
          <a:noFill/>
        </p:spPr>
        <p:txBody>
          <a:bodyPr wrap="none" rtlCol="0">
            <a:spAutoFit/>
          </a:bodyPr>
          <a:lstStyle/>
          <a:p>
            <a:r>
              <a:rPr lang="en-US" sz="2000" dirty="0"/>
              <a:t>x = </a:t>
            </a:r>
            <a:r>
              <a:rPr lang="en-US" sz="2000" dirty="0" err="1"/>
              <a:t>int</a:t>
            </a:r>
            <a:r>
              <a:rPr lang="en-US" sz="2000" dirty="0"/>
              <a:t>(input())</a:t>
            </a:r>
            <a:endParaRPr lang="en-US" sz="2000" dirty="0"/>
          </a:p>
          <a:p>
            <a:r>
              <a:rPr lang="en-US" sz="2000" dirty="0"/>
              <a:t>if x &gt;= 0:</a:t>
            </a:r>
            <a:endParaRPr lang="en-US" sz="2000" dirty="0"/>
          </a:p>
          <a:p>
            <a:r>
              <a:rPr lang="en-US" sz="2000" dirty="0"/>
              <a:t>    if x ==0:</a:t>
            </a:r>
            <a:endParaRPr lang="en-US" sz="2000" dirty="0"/>
          </a:p>
          <a:p>
            <a:r>
              <a:rPr lang="en-US" sz="2000" dirty="0"/>
              <a:t>        print("x is 0")</a:t>
            </a:r>
            <a:endParaRPr lang="en-US" sz="2000" dirty="0"/>
          </a:p>
          <a:p>
            <a:r>
              <a:rPr lang="en-US" sz="2000" dirty="0"/>
              <a:t>    else:</a:t>
            </a:r>
            <a:endParaRPr lang="en-US" sz="2000" dirty="0"/>
          </a:p>
          <a:p>
            <a:r>
              <a:rPr lang="en-US" sz="2000" dirty="0"/>
              <a:t>        print("x is +</a:t>
            </a:r>
            <a:r>
              <a:rPr lang="en-US" sz="2000" dirty="0" err="1"/>
              <a:t>ve</a:t>
            </a:r>
            <a:r>
              <a:rPr lang="en-US" sz="2000" dirty="0"/>
              <a:t>")</a:t>
            </a:r>
            <a:endParaRPr lang="en-US" sz="2000" dirty="0"/>
          </a:p>
          <a:p>
            <a:r>
              <a:rPr lang="en-US" sz="2000" dirty="0"/>
              <a:t>else:</a:t>
            </a:r>
            <a:endParaRPr lang="en-US" sz="2000" dirty="0"/>
          </a:p>
          <a:p>
            <a:r>
              <a:rPr lang="en-US" sz="2000" dirty="0"/>
              <a:t>    print("x is -</a:t>
            </a:r>
            <a:r>
              <a:rPr lang="en-US" sz="2000" dirty="0" err="1"/>
              <a:t>ve</a:t>
            </a:r>
            <a:r>
              <a:rPr lang="en-US" sz="2000" dirty="0"/>
              <a:t>")</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Rectangle 4"/>
          <p:cNvSpPr/>
          <p:nvPr/>
        </p:nvSpPr>
        <p:spPr>
          <a:xfrm>
            <a:off x="1657631" y="938419"/>
            <a:ext cx="2402278" cy="5396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sz="2800" dirty="0" smtClean="0">
                <a:solidFill>
                  <a:schemeClr val="tx1"/>
                </a:solidFill>
              </a:rPr>
              <a:t>C</a:t>
            </a:r>
            <a:endParaRPr lang="en-US" sz="2800" dirty="0">
              <a:solidFill>
                <a:schemeClr val="tx1"/>
              </a:solidFill>
            </a:endParaRPr>
          </a:p>
        </p:txBody>
      </p:sp>
      <p:sp>
        <p:nvSpPr>
          <p:cNvPr id="13" name="Rectangle 12"/>
          <p:cNvSpPr/>
          <p:nvPr/>
        </p:nvSpPr>
        <p:spPr>
          <a:xfrm>
            <a:off x="1656361" y="2400012"/>
            <a:ext cx="2402278" cy="5396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sz="2800" dirty="0" smtClean="0">
                <a:solidFill>
                  <a:schemeClr val="tx1"/>
                </a:solidFill>
              </a:rPr>
              <a:t>C++</a:t>
            </a:r>
            <a:endParaRPr lang="en-US" sz="2800" dirty="0">
              <a:solidFill>
                <a:schemeClr val="tx1"/>
              </a:solidFill>
            </a:endParaRPr>
          </a:p>
        </p:txBody>
      </p:sp>
      <p:sp>
        <p:nvSpPr>
          <p:cNvPr id="14" name="Rectangle 13"/>
          <p:cNvSpPr/>
          <p:nvPr/>
        </p:nvSpPr>
        <p:spPr>
          <a:xfrm>
            <a:off x="1656996" y="4138465"/>
            <a:ext cx="2402278" cy="5396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sz="2800" dirty="0" smtClean="0">
                <a:solidFill>
                  <a:schemeClr val="tx1"/>
                </a:solidFill>
              </a:rPr>
              <a:t>Java / </a:t>
            </a:r>
            <a:r>
              <a:rPr lang="en-US" sz="2800" dirty="0" err="1" smtClean="0">
                <a:solidFill>
                  <a:schemeClr val="tx1"/>
                </a:solidFill>
              </a:rPr>
              <a:t>.Net</a:t>
            </a:r>
            <a:endParaRPr lang="en-US" sz="2800" dirty="0">
              <a:solidFill>
                <a:schemeClr val="tx1"/>
              </a:solidFill>
            </a:endParaRPr>
          </a:p>
        </p:txBody>
      </p:sp>
      <p:sp>
        <p:nvSpPr>
          <p:cNvPr id="16" name="Rectangle 15"/>
          <p:cNvSpPr/>
          <p:nvPr/>
        </p:nvSpPr>
        <p:spPr>
          <a:xfrm>
            <a:off x="4362262" y="940506"/>
            <a:ext cx="5079168"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dirty="0" smtClean="0">
                <a:solidFill>
                  <a:schemeClr val="tx1"/>
                </a:solidFill>
              </a:rPr>
              <a:t>Embedded System Applications</a:t>
            </a:r>
            <a:endParaRPr lang="en-US" sz="2800" dirty="0">
              <a:solidFill>
                <a:schemeClr val="tx1"/>
              </a:solidFill>
            </a:endParaRPr>
          </a:p>
        </p:txBody>
      </p:sp>
      <p:sp>
        <p:nvSpPr>
          <p:cNvPr id="17" name="Rectangle 16"/>
          <p:cNvSpPr/>
          <p:nvPr/>
        </p:nvSpPr>
        <p:spPr>
          <a:xfrm>
            <a:off x="4360992" y="2402099"/>
            <a:ext cx="5079168"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dirty="0" smtClean="0">
                <a:solidFill>
                  <a:schemeClr val="tx1"/>
                </a:solidFill>
              </a:rPr>
              <a:t>Gaming Applications</a:t>
            </a:r>
            <a:endParaRPr lang="en-US" sz="2800" dirty="0">
              <a:solidFill>
                <a:schemeClr val="tx1"/>
              </a:solidFill>
            </a:endParaRPr>
          </a:p>
        </p:txBody>
      </p:sp>
      <p:sp>
        <p:nvSpPr>
          <p:cNvPr id="19" name="Rectangle 18"/>
          <p:cNvSpPr/>
          <p:nvPr/>
        </p:nvSpPr>
        <p:spPr>
          <a:xfrm>
            <a:off x="4361627" y="4140552"/>
            <a:ext cx="5079168"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dirty="0" smtClean="0">
                <a:solidFill>
                  <a:schemeClr val="tx1"/>
                </a:solidFill>
              </a:rPr>
              <a:t>Enterprise </a:t>
            </a:r>
            <a:r>
              <a:rPr lang="en-US" sz="2800" dirty="0">
                <a:solidFill>
                  <a:schemeClr val="tx1"/>
                </a:solidFill>
              </a:rPr>
              <a:t>L</a:t>
            </a:r>
            <a:r>
              <a:rPr lang="en-US" sz="2800" dirty="0" smtClean="0">
                <a:solidFill>
                  <a:schemeClr val="tx1"/>
                </a:solidFill>
              </a:rPr>
              <a:t>evel Applications</a:t>
            </a:r>
            <a:endParaRPr lang="en-US" sz="2800" dirty="0">
              <a:solidFill>
                <a:schemeClr val="tx1"/>
              </a:solidFill>
            </a:endParaRPr>
          </a:p>
        </p:txBody>
      </p:sp>
      <p:sp>
        <p:nvSpPr>
          <p:cNvPr id="22" name="TextBox 21"/>
          <p:cNvSpPr txBox="1"/>
          <p:nvPr/>
        </p:nvSpPr>
        <p:spPr>
          <a:xfrm>
            <a:off x="106250" y="85042"/>
            <a:ext cx="5125720" cy="460375"/>
          </a:xfrm>
          <a:prstGeom prst="rect">
            <a:avLst/>
          </a:prstGeom>
          <a:noFill/>
        </p:spPr>
        <p:txBody>
          <a:bodyPr wrap="none" rtlCol="0">
            <a:spAutoFit/>
          </a:bodyPr>
          <a:p>
            <a:r>
              <a:rPr lang="en-US" sz="2400" dirty="0" smtClean="0">
                <a:gradFill>
                  <a:gsLst>
                    <a:gs pos="21000">
                      <a:srgbClr val="53575C"/>
                    </a:gs>
                    <a:gs pos="88000">
                      <a:srgbClr val="C5C7CA"/>
                    </a:gs>
                  </a:gsLst>
                  <a:lin ang="5400000"/>
                </a:gradFill>
                <a:effectLst/>
                <a:cs typeface="Times New Roman" panose="02020603050405020304" pitchFamily="18" charset="0"/>
              </a:rPr>
              <a:t>Applications of Programming Languages</a:t>
            </a:r>
            <a:endParaRPr lang="en-US" sz="2800" dirty="0"/>
          </a:p>
        </p:txBody>
      </p:sp>
      <p:sp>
        <p:nvSpPr>
          <p:cNvPr id="2" name="Text Box 1"/>
          <p:cNvSpPr txBox="1"/>
          <p:nvPr/>
        </p:nvSpPr>
        <p:spPr>
          <a:xfrm>
            <a:off x="511810" y="1480185"/>
            <a:ext cx="10945495" cy="922020"/>
          </a:xfrm>
          <a:prstGeom prst="rect">
            <a:avLst/>
          </a:prstGeom>
          <a:noFill/>
        </p:spPr>
        <p:txBody>
          <a:bodyPr wrap="square" rtlCol="0">
            <a:spAutoFit/>
          </a:bodyPr>
          <a:p>
            <a:pPr algn="just"/>
            <a:r>
              <a:rPr lang="en-US"/>
              <a:t>C is used in developing software for Operating systems, developement of new languages, computation platforms like Matlab. Embedded systems applications include </a:t>
            </a:r>
            <a:r>
              <a:rPr lang="en-US">
                <a:sym typeface="+mn-ea"/>
              </a:rPr>
              <a:t>speed checker on the highway, controlling of traffic lights, controlling of street lights,  tracking the vehicle, artificial intelligence, home automation, and auto intensity control.</a:t>
            </a:r>
            <a:endParaRPr lang="en-US"/>
          </a:p>
        </p:txBody>
      </p:sp>
      <p:sp>
        <p:nvSpPr>
          <p:cNvPr id="6" name="Text Box 5"/>
          <p:cNvSpPr txBox="1"/>
          <p:nvPr/>
        </p:nvSpPr>
        <p:spPr>
          <a:xfrm>
            <a:off x="511810" y="2941955"/>
            <a:ext cx="10945495" cy="1198880"/>
          </a:xfrm>
          <a:prstGeom prst="rect">
            <a:avLst/>
          </a:prstGeom>
          <a:noFill/>
        </p:spPr>
        <p:txBody>
          <a:bodyPr wrap="square" rtlCol="0">
            <a:spAutoFit/>
          </a:bodyPr>
          <a:p>
            <a:r>
              <a:rPr lang="en-US"/>
              <a:t>C++ is used in designing compilers, developing software for operating systems, GUI based gaming applications, advanced computations and graphics, designing web browsers and also database like  MySql. It is also used in the softwares for enterprise applications likebanking, in Medical applications like MRI machines, engineering applications like CAD/CAM systems etc</a:t>
            </a:r>
            <a:endParaRPr lang="en-US"/>
          </a:p>
        </p:txBody>
      </p:sp>
      <p:sp>
        <p:nvSpPr>
          <p:cNvPr id="7" name="Text Box 6"/>
          <p:cNvSpPr txBox="1"/>
          <p:nvPr/>
        </p:nvSpPr>
        <p:spPr>
          <a:xfrm>
            <a:off x="1038860" y="4679950"/>
            <a:ext cx="10418445" cy="2030095"/>
          </a:xfrm>
          <a:prstGeom prst="rect">
            <a:avLst/>
          </a:prstGeom>
          <a:noFill/>
        </p:spPr>
        <p:txBody>
          <a:bodyPr wrap="square" rtlCol="0">
            <a:spAutoFit/>
          </a:bodyPr>
          <a:p>
            <a:pPr algn="l"/>
            <a:r>
              <a:rPr lang="en-US"/>
              <a:t>Java is widely used in Desktop GUI Applications like Acrobat Reader, Media Player, Antiviruses, etc.</a:t>
            </a:r>
            <a:endParaRPr lang="en-US"/>
          </a:p>
          <a:p>
            <a:pPr algn="l"/>
            <a:r>
              <a:rPr lang="en-US"/>
              <a:t>Mobile applications like Photo and video gallery apps, Simple Calendar, QRReader, Google Earth etc.</a:t>
            </a:r>
            <a:endParaRPr lang="en-US"/>
          </a:p>
          <a:p>
            <a:pPr algn="l"/>
            <a:r>
              <a:rPr lang="en-US"/>
              <a:t>Enterprise applications like Naukri, Google, Flipkart, Uber, Pinterest, eBay, etc use Java.</a:t>
            </a:r>
            <a:endParaRPr lang="en-US"/>
          </a:p>
          <a:p>
            <a:pPr algn="l"/>
            <a:r>
              <a:rPr lang="en-US"/>
              <a:t>Web based applications like irctc.co.in, online forms, shopping carts, Gmail, Google Sheets, etc.</a:t>
            </a:r>
            <a:endParaRPr lang="en-US"/>
          </a:p>
          <a:p>
            <a:pPr algn="l"/>
            <a:r>
              <a:rPr lang="en-US"/>
              <a:t>Java is also used in Big Data applications, Distributed applications, Cloud based applications, Web server and</a:t>
            </a:r>
            <a:endParaRPr lang="en-US"/>
          </a:p>
          <a:p>
            <a:pPr algn="l"/>
            <a:r>
              <a:rPr lang="en-US"/>
              <a:t>Application servers like Apache Tomcat, Apache HTTP server, WebLogic, GlassFish, etc </a:t>
            </a:r>
            <a:endParaRPr lang="en-US"/>
          </a:p>
          <a:p>
            <a:pPr algn="l"/>
            <a:r>
              <a:rPr lang="en-US"/>
              <a:t>It is used in software tools are Eclipse, IntelliJ Idea, and NetBeans IDE and other Gaming applications</a:t>
            </a:r>
            <a:endParaRPr 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9" y="238"/>
            <a:ext cx="256667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Iteration (Loops)</a:t>
            </a:r>
            <a:endParaRPr lang="en-US" sz="2800" dirty="0" smtClean="0">
              <a:gradFill>
                <a:gsLst>
                  <a:gs pos="21000">
                    <a:srgbClr val="53575C"/>
                  </a:gs>
                  <a:gs pos="88000">
                    <a:srgbClr val="C5C7CA"/>
                  </a:gs>
                </a:gsLst>
                <a:lin ang="5400000"/>
              </a:gradFill>
              <a:effectLst/>
            </a:endParaRPr>
          </a:p>
        </p:txBody>
      </p:sp>
      <p:sp>
        <p:nvSpPr>
          <p:cNvPr id="8" name="Rectangle 7"/>
          <p:cNvSpPr/>
          <p:nvPr/>
        </p:nvSpPr>
        <p:spPr>
          <a:xfrm>
            <a:off x="4146236" y="1236603"/>
            <a:ext cx="6308455" cy="1322070"/>
          </a:xfrm>
          <a:prstGeom prst="rect">
            <a:avLst/>
          </a:prstGeom>
        </p:spPr>
        <p:txBody>
          <a:bodyPr wrap="square">
            <a:spAutoFit/>
          </a:bodyPr>
          <a:lstStyle/>
          <a:p>
            <a:pPr marL="457200" indent="-457200">
              <a:buAutoNum type="arabicPeriod"/>
            </a:pPr>
            <a:r>
              <a:rPr lang="en-US" sz="2000" dirty="0"/>
              <a:t>f</a:t>
            </a:r>
            <a:r>
              <a:rPr lang="en-US" sz="2000" dirty="0" smtClean="0"/>
              <a:t>or</a:t>
            </a:r>
            <a:endParaRPr lang="en-US" sz="2000" dirty="0" smtClean="0"/>
          </a:p>
          <a:p>
            <a:r>
              <a:rPr lang="en-US" sz="2000" dirty="0" smtClean="0"/>
              <a:t>2.   while</a:t>
            </a:r>
            <a:endParaRPr lang="en-US" sz="2000" dirty="0" smtClean="0"/>
          </a:p>
          <a:p>
            <a:r>
              <a:rPr lang="en-US" sz="2000" dirty="0" smtClean="0"/>
              <a:t>3.   </a:t>
            </a:r>
            <a:r>
              <a:rPr lang="en-US" sz="2000" dirty="0"/>
              <a:t>N</a:t>
            </a:r>
            <a:r>
              <a:rPr lang="en-US" sz="2000" dirty="0" smtClean="0"/>
              <a:t>ested loops</a:t>
            </a:r>
            <a:endParaRPr lang="en-US" sz="2000" dirty="0" smtClean="0"/>
          </a:p>
          <a:p>
            <a:r>
              <a:rPr lang="en-US" sz="2000" dirty="0" smtClean="0"/>
              <a:t>4.   break and continue (loop control)</a:t>
            </a:r>
            <a:endParaRPr lang="en-US" sz="2000" dirty="0" smtClean="0"/>
          </a:p>
        </p:txBody>
      </p:sp>
      <p:pic>
        <p:nvPicPr>
          <p:cNvPr id="16" name="Picture 15"/>
          <p:cNvPicPr>
            <a:picLocks noChangeAspect="1"/>
          </p:cNvPicPr>
          <p:nvPr/>
        </p:nvPicPr>
        <p:blipFill>
          <a:blip r:embed="rId1"/>
          <a:stretch>
            <a:fillRect/>
          </a:stretch>
        </p:blipFill>
        <p:spPr>
          <a:xfrm>
            <a:off x="1970917" y="990924"/>
            <a:ext cx="1409524" cy="2295238"/>
          </a:xfrm>
          <a:prstGeom prst="rect">
            <a:avLst/>
          </a:prstGeom>
        </p:spPr>
      </p:pic>
      <p:sp>
        <p:nvSpPr>
          <p:cNvPr id="2" name="TextBox 1"/>
          <p:cNvSpPr txBox="1"/>
          <p:nvPr/>
        </p:nvSpPr>
        <p:spPr>
          <a:xfrm>
            <a:off x="411782" y="3711678"/>
            <a:ext cx="3113405" cy="1322070"/>
          </a:xfrm>
          <a:prstGeom prst="rect">
            <a:avLst/>
          </a:prstGeom>
          <a:noFill/>
        </p:spPr>
        <p:txBody>
          <a:bodyPr wrap="none" rtlCol="0">
            <a:spAutoFit/>
          </a:bodyPr>
          <a:lstStyle/>
          <a:p>
            <a:r>
              <a:rPr lang="en-US" sz="2000" dirty="0"/>
              <a:t>Example 1  :</a:t>
            </a:r>
            <a:endParaRPr lang="en-US" sz="2000" dirty="0"/>
          </a:p>
          <a:p>
            <a:endParaRPr lang="en-US" sz="2000" dirty="0"/>
          </a:p>
          <a:p>
            <a:r>
              <a:rPr lang="en-US" sz="2000" dirty="0"/>
              <a:t>for x in ["</a:t>
            </a:r>
            <a:r>
              <a:rPr lang="en-US" sz="2000" dirty="0" err="1"/>
              <a:t>c","c</a:t>
            </a:r>
            <a:r>
              <a:rPr lang="en-US" sz="2000" dirty="0"/>
              <a:t>++","Python"]:</a:t>
            </a:r>
            <a:endParaRPr lang="en-US" sz="2000" dirty="0"/>
          </a:p>
          <a:p>
            <a:r>
              <a:rPr lang="en-US" sz="2000" dirty="0"/>
              <a:t>    print(x</a:t>
            </a:r>
            <a:r>
              <a:rPr lang="en-US" sz="2000" dirty="0" smtClean="0"/>
              <a:t>)</a:t>
            </a:r>
            <a:endParaRPr lang="en-US" sz="2000" dirty="0" smtClean="0"/>
          </a:p>
        </p:txBody>
      </p:sp>
      <p:sp>
        <p:nvSpPr>
          <p:cNvPr id="17" name="TextBox 16"/>
          <p:cNvSpPr txBox="1"/>
          <p:nvPr/>
        </p:nvSpPr>
        <p:spPr>
          <a:xfrm>
            <a:off x="8706987" y="3711678"/>
            <a:ext cx="1747520" cy="1630045"/>
          </a:xfrm>
          <a:prstGeom prst="rect">
            <a:avLst/>
          </a:prstGeom>
          <a:noFill/>
        </p:spPr>
        <p:txBody>
          <a:bodyPr wrap="none" rtlCol="0">
            <a:spAutoFit/>
          </a:bodyPr>
          <a:lstStyle/>
          <a:p>
            <a:r>
              <a:rPr lang="en-US" sz="2000" dirty="0"/>
              <a:t>Example 3 :</a:t>
            </a:r>
            <a:endParaRPr lang="en-US" sz="2000" dirty="0"/>
          </a:p>
          <a:p>
            <a:endParaRPr lang="en-US" sz="2000" dirty="0"/>
          </a:p>
          <a:p>
            <a:r>
              <a:rPr lang="en-US" sz="2000" dirty="0"/>
              <a:t>for a in [1,2]:</a:t>
            </a:r>
            <a:endParaRPr lang="en-US" sz="2000" dirty="0"/>
          </a:p>
          <a:p>
            <a:r>
              <a:rPr lang="en-US" sz="2000" dirty="0"/>
              <a:t>    for b in [1,2]:</a:t>
            </a:r>
            <a:endParaRPr lang="en-US" sz="2000" dirty="0"/>
          </a:p>
          <a:p>
            <a:r>
              <a:rPr lang="en-US" sz="2000" dirty="0"/>
              <a:t>        print(</a:t>
            </a:r>
            <a:r>
              <a:rPr lang="en-US" sz="2000" dirty="0" err="1"/>
              <a:t>a,b</a:t>
            </a:r>
            <a:r>
              <a:rPr lang="en-US" sz="2000" dirty="0"/>
              <a:t>)</a:t>
            </a:r>
            <a:endParaRPr lang="en-US" sz="2000" dirty="0" smtClean="0"/>
          </a:p>
        </p:txBody>
      </p:sp>
      <p:sp>
        <p:nvSpPr>
          <p:cNvPr id="9" name="TextBox 8"/>
          <p:cNvSpPr txBox="1"/>
          <p:nvPr/>
        </p:nvSpPr>
        <p:spPr>
          <a:xfrm>
            <a:off x="1970954" y="5033511"/>
            <a:ext cx="1046480" cy="1322070"/>
          </a:xfrm>
          <a:prstGeom prst="rect">
            <a:avLst/>
          </a:prstGeom>
          <a:noFill/>
        </p:spPr>
        <p:txBody>
          <a:bodyPr wrap="none" rtlCol="0">
            <a:spAutoFit/>
          </a:bodyPr>
          <a:lstStyle/>
          <a:p>
            <a:r>
              <a:rPr lang="en-US" sz="2000" dirty="0"/>
              <a:t>Output :</a:t>
            </a:r>
            <a:endParaRPr lang="en-US" sz="2000" dirty="0"/>
          </a:p>
          <a:p>
            <a:r>
              <a:rPr lang="en-US" sz="2000" dirty="0"/>
              <a:t>c</a:t>
            </a:r>
            <a:endParaRPr lang="en-US" sz="2000" dirty="0"/>
          </a:p>
          <a:p>
            <a:r>
              <a:rPr lang="en-US" sz="2000" dirty="0" err="1"/>
              <a:t>c++</a:t>
            </a:r>
            <a:endParaRPr lang="en-US" sz="2000" dirty="0"/>
          </a:p>
          <a:p>
            <a:r>
              <a:rPr lang="en-US" sz="2000" dirty="0" smtClean="0"/>
              <a:t>Python</a:t>
            </a:r>
            <a:endParaRPr lang="en-US" sz="2000" dirty="0"/>
          </a:p>
        </p:txBody>
      </p:sp>
      <p:sp>
        <p:nvSpPr>
          <p:cNvPr id="11" name="TextBox 10"/>
          <p:cNvSpPr txBox="1"/>
          <p:nvPr/>
        </p:nvSpPr>
        <p:spPr>
          <a:xfrm>
            <a:off x="10928202" y="4725691"/>
            <a:ext cx="1046480" cy="1938020"/>
          </a:xfrm>
          <a:prstGeom prst="rect">
            <a:avLst/>
          </a:prstGeom>
          <a:noFill/>
        </p:spPr>
        <p:txBody>
          <a:bodyPr wrap="none" rtlCol="0">
            <a:spAutoFit/>
          </a:bodyPr>
          <a:lstStyle/>
          <a:p>
            <a:r>
              <a:rPr lang="en-US" sz="2000" dirty="0"/>
              <a:t>Output :</a:t>
            </a:r>
            <a:endParaRPr lang="en-US" sz="2000" dirty="0"/>
          </a:p>
          <a:p>
            <a:r>
              <a:rPr lang="en-US" sz="2000" dirty="0"/>
              <a:t>1 1</a:t>
            </a:r>
            <a:endParaRPr lang="en-US" sz="2000" dirty="0"/>
          </a:p>
          <a:p>
            <a:r>
              <a:rPr lang="en-US" sz="2000" dirty="0"/>
              <a:t>1 2</a:t>
            </a:r>
            <a:endParaRPr lang="en-US" sz="2000" dirty="0"/>
          </a:p>
          <a:p>
            <a:r>
              <a:rPr lang="en-US" sz="2000" dirty="0"/>
              <a:t>2 1</a:t>
            </a:r>
            <a:endParaRPr lang="en-US" sz="2000" dirty="0"/>
          </a:p>
          <a:p>
            <a:r>
              <a:rPr lang="en-US" sz="2000" dirty="0"/>
              <a:t>2 2</a:t>
            </a:r>
            <a:endParaRPr lang="en-US" sz="2000" dirty="0"/>
          </a:p>
          <a:p>
            <a:endParaRPr lang="en-US" sz="2000" dirty="0"/>
          </a:p>
        </p:txBody>
      </p:sp>
      <p:sp>
        <p:nvSpPr>
          <p:cNvPr id="19" name="TextBox 18"/>
          <p:cNvSpPr txBox="1"/>
          <p:nvPr/>
        </p:nvSpPr>
        <p:spPr>
          <a:xfrm>
            <a:off x="4528121" y="3710408"/>
            <a:ext cx="2025650" cy="1938020"/>
          </a:xfrm>
          <a:prstGeom prst="rect">
            <a:avLst/>
          </a:prstGeom>
          <a:noFill/>
        </p:spPr>
        <p:txBody>
          <a:bodyPr wrap="none" rtlCol="0">
            <a:spAutoFit/>
          </a:bodyPr>
          <a:lstStyle/>
          <a:p>
            <a:r>
              <a:rPr lang="en-US" sz="2000" dirty="0"/>
              <a:t>Example 2 :</a:t>
            </a:r>
            <a:endParaRPr lang="en-US" sz="2000" dirty="0"/>
          </a:p>
          <a:p>
            <a:endParaRPr lang="en-US" sz="2000" dirty="0"/>
          </a:p>
          <a:p>
            <a:r>
              <a:rPr lang="en-US" sz="2000" dirty="0"/>
              <a:t>a=10</a:t>
            </a:r>
            <a:endParaRPr lang="en-US" sz="2000" dirty="0"/>
          </a:p>
          <a:p>
            <a:r>
              <a:rPr lang="en-US" sz="2000" dirty="0"/>
              <a:t>while a&gt;0:</a:t>
            </a:r>
            <a:endParaRPr lang="en-US" sz="2000" dirty="0"/>
          </a:p>
          <a:p>
            <a:r>
              <a:rPr lang="en-US" sz="2000" dirty="0"/>
              <a:t>    print(" a is : ",a)</a:t>
            </a:r>
            <a:endParaRPr lang="en-US" sz="2000" dirty="0"/>
          </a:p>
          <a:p>
            <a:r>
              <a:rPr lang="en-US" sz="2000" dirty="0"/>
              <a:t>    a=a-2</a:t>
            </a:r>
            <a:endParaRPr lang="en-US" sz="2000" dirty="0"/>
          </a:p>
        </p:txBody>
      </p:sp>
      <p:sp>
        <p:nvSpPr>
          <p:cNvPr id="20" name="TextBox 19"/>
          <p:cNvSpPr txBox="1"/>
          <p:nvPr/>
        </p:nvSpPr>
        <p:spPr>
          <a:xfrm>
            <a:off x="6748840" y="4725956"/>
            <a:ext cx="1103630" cy="1938020"/>
          </a:xfrm>
          <a:prstGeom prst="rect">
            <a:avLst/>
          </a:prstGeom>
          <a:noFill/>
        </p:spPr>
        <p:txBody>
          <a:bodyPr wrap="none" rtlCol="0">
            <a:spAutoFit/>
          </a:bodyPr>
          <a:lstStyle/>
          <a:p>
            <a:r>
              <a:rPr lang="en-US" sz="2000" dirty="0"/>
              <a:t>Output : </a:t>
            </a:r>
            <a:endParaRPr lang="en-US" sz="2000" dirty="0"/>
          </a:p>
          <a:p>
            <a:r>
              <a:rPr lang="en-US" sz="2000" dirty="0"/>
              <a:t> a is :  10</a:t>
            </a:r>
            <a:endParaRPr lang="en-US" sz="2000" dirty="0"/>
          </a:p>
          <a:p>
            <a:r>
              <a:rPr lang="en-US" sz="2000" dirty="0"/>
              <a:t> a is :  8</a:t>
            </a:r>
            <a:endParaRPr lang="en-US" sz="2000" dirty="0"/>
          </a:p>
          <a:p>
            <a:r>
              <a:rPr lang="en-US" sz="2000" dirty="0"/>
              <a:t> a is :  6</a:t>
            </a:r>
            <a:endParaRPr lang="en-US" sz="2000" dirty="0"/>
          </a:p>
          <a:p>
            <a:r>
              <a:rPr lang="en-US" sz="2000" dirty="0"/>
              <a:t> a is :  4</a:t>
            </a:r>
            <a:endParaRPr lang="en-US" sz="2000" dirty="0"/>
          </a:p>
          <a:p>
            <a:r>
              <a:rPr lang="en-US" sz="2000" dirty="0"/>
              <a:t> a is :  2</a:t>
            </a:r>
            <a:endParaRPr lang="en-US" sz="2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9" y="1508"/>
            <a:ext cx="253809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Iteration (contd)</a:t>
            </a:r>
            <a:endParaRPr lang="en-US" sz="2800" dirty="0" smtClean="0">
              <a:gradFill>
                <a:gsLst>
                  <a:gs pos="21000">
                    <a:srgbClr val="53575C"/>
                  </a:gs>
                  <a:gs pos="88000">
                    <a:srgbClr val="C5C7CA"/>
                  </a:gs>
                </a:gsLst>
                <a:lin ang="5400000"/>
              </a:gradFill>
              <a:effectLst/>
            </a:endParaRPr>
          </a:p>
        </p:txBody>
      </p:sp>
      <p:pic>
        <p:nvPicPr>
          <p:cNvPr id="16" name="Picture 15"/>
          <p:cNvPicPr>
            <a:picLocks noChangeAspect="1"/>
          </p:cNvPicPr>
          <p:nvPr/>
        </p:nvPicPr>
        <p:blipFill>
          <a:blip r:embed="rId1"/>
          <a:stretch>
            <a:fillRect/>
          </a:stretch>
        </p:blipFill>
        <p:spPr>
          <a:xfrm>
            <a:off x="497082" y="897579"/>
            <a:ext cx="1409524" cy="2295238"/>
          </a:xfrm>
          <a:prstGeom prst="rect">
            <a:avLst/>
          </a:prstGeom>
        </p:spPr>
      </p:pic>
      <p:sp>
        <p:nvSpPr>
          <p:cNvPr id="5" name="TextBox 4"/>
          <p:cNvSpPr txBox="1"/>
          <p:nvPr/>
        </p:nvSpPr>
        <p:spPr>
          <a:xfrm>
            <a:off x="497205" y="3862963"/>
            <a:ext cx="2695575" cy="2245360"/>
          </a:xfrm>
          <a:prstGeom prst="rect">
            <a:avLst/>
          </a:prstGeom>
          <a:noFill/>
        </p:spPr>
        <p:txBody>
          <a:bodyPr wrap="none" rtlCol="0">
            <a:spAutoFit/>
          </a:bodyPr>
          <a:lstStyle/>
          <a:p>
            <a:r>
              <a:rPr lang="en-US" altLang="nb-NO" sz="2000" dirty="0"/>
              <a:t>Example 1 : </a:t>
            </a:r>
            <a:endParaRPr lang="en-US" altLang="nb-NO" sz="2000" dirty="0"/>
          </a:p>
          <a:p>
            <a:endParaRPr lang="en-US" altLang="nb-NO" sz="2000" dirty="0"/>
          </a:p>
          <a:p>
            <a:r>
              <a:rPr lang="nb-NO" sz="2000" dirty="0"/>
              <a:t>for letter in 'Python':</a:t>
            </a:r>
            <a:endParaRPr lang="nb-NO" sz="2000" dirty="0"/>
          </a:p>
          <a:p>
            <a:r>
              <a:rPr lang="nb-NO" sz="2000" dirty="0"/>
              <a:t>    if letter == 'h':</a:t>
            </a:r>
            <a:endParaRPr lang="nb-NO" sz="2000" dirty="0"/>
          </a:p>
          <a:p>
            <a:r>
              <a:rPr lang="nb-NO" sz="2000" dirty="0"/>
              <a:t>        pass</a:t>
            </a:r>
            <a:endParaRPr lang="nb-NO" sz="2000" dirty="0"/>
          </a:p>
          <a:p>
            <a:r>
              <a:rPr lang="nb-NO" sz="2000" dirty="0"/>
              <a:t>        print("pass :",letter)</a:t>
            </a:r>
            <a:endParaRPr lang="nb-NO" sz="2000" dirty="0"/>
          </a:p>
          <a:p>
            <a:r>
              <a:rPr lang="nb-NO" sz="2000" dirty="0"/>
              <a:t>    print(letter)</a:t>
            </a:r>
            <a:endParaRPr lang="en-US" sz="2000" dirty="0"/>
          </a:p>
        </p:txBody>
      </p:sp>
      <p:sp>
        <p:nvSpPr>
          <p:cNvPr id="13" name="TextBox 12"/>
          <p:cNvSpPr txBox="1"/>
          <p:nvPr/>
        </p:nvSpPr>
        <p:spPr>
          <a:xfrm>
            <a:off x="4519405" y="3862798"/>
            <a:ext cx="2802890" cy="2553335"/>
          </a:xfrm>
          <a:prstGeom prst="rect">
            <a:avLst/>
          </a:prstGeom>
          <a:noFill/>
        </p:spPr>
        <p:txBody>
          <a:bodyPr wrap="none" rtlCol="0">
            <a:spAutoFit/>
          </a:bodyPr>
          <a:lstStyle/>
          <a:p>
            <a:r>
              <a:rPr lang="en-US" sz="2000" dirty="0"/>
              <a:t>Example 2 :</a:t>
            </a:r>
            <a:endParaRPr lang="en-US" sz="2000" dirty="0"/>
          </a:p>
          <a:p>
            <a:endParaRPr lang="en-US" sz="2000" dirty="0"/>
          </a:p>
          <a:p>
            <a:r>
              <a:rPr lang="en-US" sz="2000" dirty="0"/>
              <a:t>for letter in 'Python':</a:t>
            </a:r>
            <a:endParaRPr lang="en-US" sz="2000" dirty="0"/>
          </a:p>
          <a:p>
            <a:r>
              <a:rPr lang="en-US" sz="2000" dirty="0"/>
              <a:t>    if letter == 'h':</a:t>
            </a:r>
            <a:endParaRPr lang="en-US" sz="2000" dirty="0"/>
          </a:p>
          <a:p>
            <a:r>
              <a:rPr lang="en-US" sz="2000" dirty="0"/>
              <a:t>        print("In if :",letter)</a:t>
            </a:r>
            <a:endParaRPr lang="en-US" sz="2000" dirty="0"/>
          </a:p>
          <a:p>
            <a:r>
              <a:rPr lang="en-US" sz="2000" dirty="0"/>
              <a:t>        break</a:t>
            </a:r>
            <a:endParaRPr lang="en-US" sz="2000" dirty="0"/>
          </a:p>
          <a:p>
            <a:r>
              <a:rPr lang="en-US" sz="2000" dirty="0"/>
              <a:t>    else:</a:t>
            </a:r>
            <a:endParaRPr lang="en-US" sz="2000" dirty="0"/>
          </a:p>
          <a:p>
            <a:r>
              <a:rPr lang="en-US" sz="2000" dirty="0"/>
              <a:t>        print("letter :",letter)</a:t>
            </a:r>
            <a:endParaRPr lang="en-US" sz="2000" dirty="0"/>
          </a:p>
        </p:txBody>
      </p:sp>
      <p:sp>
        <p:nvSpPr>
          <p:cNvPr id="21" name="TextBox 20"/>
          <p:cNvSpPr txBox="1"/>
          <p:nvPr/>
        </p:nvSpPr>
        <p:spPr>
          <a:xfrm>
            <a:off x="8385810" y="3862798"/>
            <a:ext cx="2802890" cy="2553335"/>
          </a:xfrm>
          <a:prstGeom prst="rect">
            <a:avLst/>
          </a:prstGeom>
          <a:noFill/>
        </p:spPr>
        <p:txBody>
          <a:bodyPr wrap="none" rtlCol="0">
            <a:spAutoFit/>
          </a:bodyPr>
          <a:lstStyle/>
          <a:p>
            <a:r>
              <a:rPr lang="en-US" sz="2000" dirty="0"/>
              <a:t>Example 3 :</a:t>
            </a:r>
            <a:endParaRPr lang="en-US" sz="2000" dirty="0"/>
          </a:p>
          <a:p>
            <a:endParaRPr lang="en-US" sz="2000" dirty="0"/>
          </a:p>
          <a:p>
            <a:r>
              <a:rPr lang="en-US" sz="2000" dirty="0"/>
              <a:t>for letter in 'Python':</a:t>
            </a:r>
            <a:endParaRPr lang="en-US" sz="2000" dirty="0"/>
          </a:p>
          <a:p>
            <a:r>
              <a:rPr lang="en-US" sz="2000" dirty="0"/>
              <a:t>    if letter == 'h':</a:t>
            </a:r>
            <a:endParaRPr lang="en-US" sz="2000" dirty="0"/>
          </a:p>
          <a:p>
            <a:r>
              <a:rPr lang="en-US" sz="2000" dirty="0"/>
              <a:t>        print("In if :",letter)</a:t>
            </a:r>
            <a:endParaRPr lang="en-US" sz="2000" dirty="0"/>
          </a:p>
          <a:p>
            <a:r>
              <a:rPr lang="en-US" sz="2000" dirty="0"/>
              <a:t>        continue</a:t>
            </a:r>
            <a:endParaRPr lang="en-US" sz="2000" dirty="0"/>
          </a:p>
          <a:p>
            <a:r>
              <a:rPr lang="en-US" sz="2000" dirty="0"/>
              <a:t>    else:</a:t>
            </a:r>
            <a:endParaRPr lang="en-US" sz="2000" dirty="0"/>
          </a:p>
          <a:p>
            <a:r>
              <a:rPr lang="en-US" sz="2000" dirty="0"/>
              <a:t>        print("letter :",letter)</a:t>
            </a:r>
            <a:endParaRPr lang="en-US" sz="2000" dirty="0"/>
          </a:p>
        </p:txBody>
      </p:sp>
      <p:sp>
        <p:nvSpPr>
          <p:cNvPr id="23" name="TextBox 22"/>
          <p:cNvSpPr txBox="1"/>
          <p:nvPr/>
        </p:nvSpPr>
        <p:spPr>
          <a:xfrm>
            <a:off x="2400760" y="1445956"/>
            <a:ext cx="1270635" cy="1198880"/>
          </a:xfrm>
          <a:prstGeom prst="rect">
            <a:avLst/>
          </a:prstGeom>
          <a:noFill/>
        </p:spPr>
        <p:txBody>
          <a:bodyPr wrap="none" rtlCol="0">
            <a:spAutoFit/>
          </a:bodyPr>
          <a:lstStyle/>
          <a:p>
            <a:r>
              <a:rPr lang="en-US" sz="2400" dirty="0" smtClean="0"/>
              <a:t>pass</a:t>
            </a:r>
            <a:br>
              <a:rPr lang="en-US" sz="2400" dirty="0" smtClean="0"/>
            </a:br>
            <a:r>
              <a:rPr lang="en-US" sz="2400" dirty="0" smtClean="0"/>
              <a:t>break</a:t>
            </a:r>
            <a:endParaRPr lang="en-US" sz="2400" dirty="0" smtClean="0"/>
          </a:p>
          <a:p>
            <a:r>
              <a:rPr lang="en-US" sz="2400" dirty="0" smtClean="0"/>
              <a:t>continue</a:t>
            </a:r>
            <a:endParaRPr lang="en-US" sz="24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 Box 1"/>
          <p:cNvSpPr txBox="1"/>
          <p:nvPr/>
        </p:nvSpPr>
        <p:spPr>
          <a:xfrm>
            <a:off x="4090035" y="947420"/>
            <a:ext cx="7749540" cy="2553335"/>
          </a:xfrm>
          <a:prstGeom prst="rect">
            <a:avLst/>
          </a:prstGeom>
          <a:noFill/>
        </p:spPr>
        <p:txBody>
          <a:bodyPr wrap="square" rtlCol="0" anchor="t">
            <a:spAutoFit/>
          </a:bodyPr>
          <a:p>
            <a:r>
              <a:rPr lang="en-US" sz="2000"/>
              <a:t>A Pass statement in Python is used when we cannot decide what to do in our code, but we must type something for making syntactically correct.</a:t>
            </a:r>
            <a:endParaRPr lang="en-US" sz="2000"/>
          </a:p>
          <a:p>
            <a:endParaRPr lang="en-US" sz="2000"/>
          </a:p>
          <a:p>
            <a:r>
              <a:rPr lang="en-US" sz="2000"/>
              <a:t>Break helps in controlling the Python loop by breaking the current loop from execution and transfer the control to the next block.</a:t>
            </a:r>
            <a:endParaRPr lang="en-US" sz="2000"/>
          </a:p>
          <a:p>
            <a:endParaRPr lang="en-US" sz="2000"/>
          </a:p>
          <a:p>
            <a:r>
              <a:rPr lang="en-US" sz="2000"/>
              <a:t>A continue also helps in controlling the Python loop but by making jumps to the next iteration of the loop without exhausting it.</a:t>
            </a:r>
            <a:endParaRPr lang="en-US" sz="20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59" y="238"/>
            <a:ext cx="121348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range()</a:t>
            </a:r>
            <a:endParaRPr lang="en-US" sz="2800" dirty="0" smtClean="0">
              <a:gradFill>
                <a:gsLst>
                  <a:gs pos="21000">
                    <a:srgbClr val="53575C"/>
                  </a:gs>
                  <a:gs pos="88000">
                    <a:srgbClr val="C5C7CA"/>
                  </a:gs>
                </a:gsLst>
                <a:lin ang="5400000"/>
              </a:gradFill>
              <a:effectLst/>
            </a:endParaRPr>
          </a:p>
        </p:txBody>
      </p:sp>
      <p:sp>
        <p:nvSpPr>
          <p:cNvPr id="2" name="TextBox 1"/>
          <p:cNvSpPr txBox="1"/>
          <p:nvPr/>
        </p:nvSpPr>
        <p:spPr>
          <a:xfrm>
            <a:off x="2363152" y="1289093"/>
            <a:ext cx="5913285" cy="1015663"/>
          </a:xfrm>
          <a:prstGeom prst="rect">
            <a:avLst/>
          </a:prstGeom>
          <a:noFill/>
        </p:spPr>
        <p:txBody>
          <a:bodyPr wrap="none" rtlCol="0">
            <a:spAutoFit/>
          </a:bodyPr>
          <a:lstStyle/>
          <a:p>
            <a:r>
              <a:rPr lang="en-US" sz="2000" dirty="0"/>
              <a:t>r</a:t>
            </a:r>
            <a:r>
              <a:rPr lang="en-US" sz="2000" dirty="0" smtClean="0"/>
              <a:t>ange(stop)                        -  starts from 0 till (stop-1)</a:t>
            </a:r>
            <a:endParaRPr lang="en-US" sz="2000" dirty="0" smtClean="0"/>
          </a:p>
          <a:p>
            <a:r>
              <a:rPr lang="en-US" sz="2000" dirty="0"/>
              <a:t>r</a:t>
            </a:r>
            <a:r>
              <a:rPr lang="en-US" sz="2000" dirty="0" smtClean="0"/>
              <a:t>ange(start, stop)             - ends at (stop -1</a:t>
            </a:r>
            <a:r>
              <a:rPr lang="en-US" sz="2000" smtClean="0"/>
              <a:t>);   start&gt;stop</a:t>
            </a:r>
            <a:endParaRPr lang="en-US" sz="2000" dirty="0" smtClean="0"/>
          </a:p>
          <a:p>
            <a:r>
              <a:rPr lang="en-US" sz="2000" dirty="0"/>
              <a:t>r</a:t>
            </a:r>
            <a:r>
              <a:rPr lang="en-US" sz="2000" dirty="0" smtClean="0"/>
              <a:t>ange(start, stop, step)   -  step cannot be 0, default is 1</a:t>
            </a:r>
            <a:endParaRPr lang="en-US" sz="2000" dirty="0"/>
          </a:p>
        </p:txBody>
      </p:sp>
      <p:sp>
        <p:nvSpPr>
          <p:cNvPr id="17" name="TextBox 16"/>
          <p:cNvSpPr txBox="1"/>
          <p:nvPr/>
        </p:nvSpPr>
        <p:spPr>
          <a:xfrm>
            <a:off x="598495" y="2800946"/>
            <a:ext cx="1764650" cy="1015663"/>
          </a:xfrm>
          <a:prstGeom prst="rect">
            <a:avLst/>
          </a:prstGeom>
          <a:noFill/>
        </p:spPr>
        <p:txBody>
          <a:bodyPr wrap="none" rtlCol="0">
            <a:spAutoFit/>
          </a:bodyPr>
          <a:lstStyle/>
          <a:p>
            <a:r>
              <a:rPr lang="en-US" sz="2000" dirty="0"/>
              <a:t>for a in [1,2]:</a:t>
            </a:r>
            <a:endParaRPr lang="en-US" sz="2000" dirty="0"/>
          </a:p>
          <a:p>
            <a:r>
              <a:rPr lang="en-US" sz="2000" dirty="0"/>
              <a:t>    for b in [1,2]:</a:t>
            </a:r>
            <a:endParaRPr lang="en-US" sz="2000" dirty="0"/>
          </a:p>
          <a:p>
            <a:r>
              <a:rPr lang="en-US" sz="2000" dirty="0"/>
              <a:t>        print(</a:t>
            </a:r>
            <a:r>
              <a:rPr lang="en-US" sz="2000" dirty="0" err="1"/>
              <a:t>a,b</a:t>
            </a:r>
            <a:r>
              <a:rPr lang="en-US" sz="2000" dirty="0"/>
              <a:t>)</a:t>
            </a:r>
            <a:endParaRPr lang="en-US" sz="2000" dirty="0" smtClean="0"/>
          </a:p>
        </p:txBody>
      </p:sp>
      <p:sp>
        <p:nvSpPr>
          <p:cNvPr id="19" name="TextBox 18"/>
          <p:cNvSpPr txBox="1"/>
          <p:nvPr/>
        </p:nvSpPr>
        <p:spPr>
          <a:xfrm>
            <a:off x="3174430" y="2801040"/>
            <a:ext cx="2159630" cy="1015663"/>
          </a:xfrm>
          <a:prstGeom prst="rect">
            <a:avLst/>
          </a:prstGeom>
          <a:noFill/>
        </p:spPr>
        <p:txBody>
          <a:bodyPr wrap="none" rtlCol="0">
            <a:spAutoFit/>
          </a:bodyPr>
          <a:lstStyle/>
          <a:p>
            <a:r>
              <a:rPr lang="en-US" sz="2000" dirty="0"/>
              <a:t>for a in </a:t>
            </a:r>
            <a:r>
              <a:rPr lang="en-US" sz="2000" dirty="0" smtClean="0"/>
              <a:t>range(3):</a:t>
            </a:r>
            <a:endParaRPr lang="en-US" sz="2000" dirty="0"/>
          </a:p>
          <a:p>
            <a:r>
              <a:rPr lang="en-US" sz="2000" dirty="0"/>
              <a:t>    for b in </a:t>
            </a:r>
            <a:r>
              <a:rPr lang="en-US" sz="2000" dirty="0" smtClean="0"/>
              <a:t>range(3):</a:t>
            </a:r>
            <a:endParaRPr lang="en-US" sz="2000" dirty="0"/>
          </a:p>
          <a:p>
            <a:r>
              <a:rPr lang="en-US" sz="2000" dirty="0"/>
              <a:t>        print(</a:t>
            </a:r>
            <a:r>
              <a:rPr lang="en-US" sz="2000" dirty="0" err="1"/>
              <a:t>a,b</a:t>
            </a:r>
            <a:r>
              <a:rPr lang="en-US" sz="2000" dirty="0"/>
              <a:t>)</a:t>
            </a:r>
            <a:endParaRPr lang="en-US" sz="2000" dirty="0" smtClean="0"/>
          </a:p>
        </p:txBody>
      </p:sp>
      <p:sp>
        <p:nvSpPr>
          <p:cNvPr id="20" name="TextBox 19"/>
          <p:cNvSpPr txBox="1"/>
          <p:nvPr/>
        </p:nvSpPr>
        <p:spPr>
          <a:xfrm>
            <a:off x="6144711" y="2800944"/>
            <a:ext cx="2353593" cy="1015663"/>
          </a:xfrm>
          <a:prstGeom prst="rect">
            <a:avLst/>
          </a:prstGeom>
          <a:noFill/>
        </p:spPr>
        <p:txBody>
          <a:bodyPr wrap="none" rtlCol="0">
            <a:spAutoFit/>
          </a:bodyPr>
          <a:lstStyle/>
          <a:p>
            <a:r>
              <a:rPr lang="en-US" sz="2000" dirty="0"/>
              <a:t>for a in </a:t>
            </a:r>
            <a:r>
              <a:rPr lang="en-US" sz="2000" dirty="0" smtClean="0"/>
              <a:t>range(1,3):</a:t>
            </a:r>
            <a:endParaRPr lang="en-US" sz="2000" dirty="0"/>
          </a:p>
          <a:p>
            <a:r>
              <a:rPr lang="en-US" sz="2000" dirty="0"/>
              <a:t>    for b in </a:t>
            </a:r>
            <a:r>
              <a:rPr lang="en-US" sz="2000" dirty="0" smtClean="0"/>
              <a:t>range(1,3):</a:t>
            </a:r>
            <a:endParaRPr lang="en-US" sz="2000" dirty="0"/>
          </a:p>
          <a:p>
            <a:r>
              <a:rPr lang="en-US" sz="2000" dirty="0"/>
              <a:t>        print(</a:t>
            </a:r>
            <a:r>
              <a:rPr lang="en-US" sz="2000" dirty="0" err="1"/>
              <a:t>a,b</a:t>
            </a:r>
            <a:r>
              <a:rPr lang="en-US" sz="2000" dirty="0"/>
              <a:t>)</a:t>
            </a:r>
            <a:endParaRPr lang="en-US" sz="2000" dirty="0" smtClean="0"/>
          </a:p>
        </p:txBody>
      </p:sp>
      <p:sp>
        <p:nvSpPr>
          <p:cNvPr id="24" name="TextBox 23"/>
          <p:cNvSpPr txBox="1"/>
          <p:nvPr/>
        </p:nvSpPr>
        <p:spPr>
          <a:xfrm>
            <a:off x="9205720" y="2800943"/>
            <a:ext cx="2518410" cy="1014730"/>
          </a:xfrm>
          <a:prstGeom prst="rect">
            <a:avLst/>
          </a:prstGeom>
          <a:noFill/>
        </p:spPr>
        <p:txBody>
          <a:bodyPr wrap="none" rtlCol="0">
            <a:spAutoFit/>
          </a:bodyPr>
          <a:lstStyle/>
          <a:p>
            <a:r>
              <a:rPr lang="en-US" sz="2000" dirty="0"/>
              <a:t>for a in </a:t>
            </a:r>
            <a:r>
              <a:rPr lang="en-US" sz="2000" dirty="0" smtClean="0"/>
              <a:t>range(1,5,1):</a:t>
            </a:r>
            <a:endParaRPr lang="en-US" sz="2000" dirty="0"/>
          </a:p>
          <a:p>
            <a:r>
              <a:rPr lang="en-US" sz="2000" dirty="0"/>
              <a:t>    for b in </a:t>
            </a:r>
            <a:r>
              <a:rPr lang="en-US" sz="2000" dirty="0" smtClean="0"/>
              <a:t>range(1,5,1):</a:t>
            </a:r>
            <a:endParaRPr lang="en-US" sz="2000" dirty="0"/>
          </a:p>
          <a:p>
            <a:r>
              <a:rPr lang="en-US" sz="2000" dirty="0"/>
              <a:t>        print(</a:t>
            </a:r>
            <a:r>
              <a:rPr lang="en-US" sz="2000" dirty="0" err="1"/>
              <a:t>a,b</a:t>
            </a:r>
            <a:r>
              <a:rPr lang="en-US" sz="2000" dirty="0"/>
              <a:t>)</a:t>
            </a:r>
            <a:endParaRPr lang="en-US" sz="2000" dirty="0" smtClean="0"/>
          </a:p>
        </p:txBody>
      </p:sp>
      <p:sp>
        <p:nvSpPr>
          <p:cNvPr id="25" name="TextBox 24"/>
          <p:cNvSpPr txBox="1"/>
          <p:nvPr/>
        </p:nvSpPr>
        <p:spPr>
          <a:xfrm>
            <a:off x="1201052" y="4431297"/>
            <a:ext cx="2595880" cy="1014730"/>
          </a:xfrm>
          <a:prstGeom prst="rect">
            <a:avLst/>
          </a:prstGeom>
          <a:noFill/>
        </p:spPr>
        <p:txBody>
          <a:bodyPr wrap="none" rtlCol="0">
            <a:spAutoFit/>
          </a:bodyPr>
          <a:lstStyle/>
          <a:p>
            <a:r>
              <a:rPr lang="en-US" sz="2000" dirty="0"/>
              <a:t>for a in </a:t>
            </a:r>
            <a:r>
              <a:rPr lang="en-US" sz="2000" dirty="0" smtClean="0"/>
              <a:t>range(7,1,-1):</a:t>
            </a:r>
            <a:endParaRPr lang="en-US" sz="2000" dirty="0"/>
          </a:p>
          <a:p>
            <a:r>
              <a:rPr lang="en-US" sz="2000" dirty="0"/>
              <a:t>    for b in </a:t>
            </a:r>
            <a:r>
              <a:rPr lang="en-US" sz="2000" dirty="0" smtClean="0"/>
              <a:t>range(7,1,-1):</a:t>
            </a:r>
            <a:endParaRPr lang="en-US" sz="2000" dirty="0"/>
          </a:p>
          <a:p>
            <a:r>
              <a:rPr lang="en-US" sz="2000" dirty="0"/>
              <a:t>        print(</a:t>
            </a:r>
            <a:r>
              <a:rPr lang="en-US" sz="2000" dirty="0" err="1"/>
              <a:t>a,b</a:t>
            </a:r>
            <a:r>
              <a:rPr lang="en-US" sz="2000" dirty="0"/>
              <a:t>)</a:t>
            </a:r>
            <a:endParaRPr lang="en-US" sz="2000" dirty="0" smtClean="0"/>
          </a:p>
        </p:txBody>
      </p:sp>
      <p:sp>
        <p:nvSpPr>
          <p:cNvPr id="7" name="Rectangle 6"/>
          <p:cNvSpPr/>
          <p:nvPr/>
        </p:nvSpPr>
        <p:spPr>
          <a:xfrm>
            <a:off x="4955278" y="4431932"/>
            <a:ext cx="2519082" cy="1015663"/>
          </a:xfrm>
          <a:prstGeom prst="rect">
            <a:avLst/>
          </a:prstGeom>
        </p:spPr>
        <p:txBody>
          <a:bodyPr wrap="square">
            <a:spAutoFit/>
          </a:bodyPr>
          <a:lstStyle/>
          <a:p>
            <a:r>
              <a:rPr lang="en-US" sz="2000" dirty="0"/>
              <a:t>a=7</a:t>
            </a:r>
            <a:endParaRPr lang="en-US" sz="2000" dirty="0"/>
          </a:p>
          <a:p>
            <a:r>
              <a:rPr lang="en-US" sz="2000" dirty="0"/>
              <a:t>for x in range(1,11,1):</a:t>
            </a:r>
            <a:endParaRPr lang="en-US" sz="2000" dirty="0"/>
          </a:p>
          <a:p>
            <a:r>
              <a:rPr lang="en-US" sz="2000" dirty="0"/>
              <a:t>    print(a,'*',x,'=',a*x)</a:t>
            </a:r>
            <a:endParaRPr lang="en-US" sz="2000" dirty="0"/>
          </a:p>
        </p:txBody>
      </p:sp>
      <p:sp>
        <p:nvSpPr>
          <p:cNvPr id="8" name="TextBox 7"/>
          <p:cNvSpPr txBox="1"/>
          <p:nvPr/>
        </p:nvSpPr>
        <p:spPr>
          <a:xfrm>
            <a:off x="8602980" y="4431030"/>
            <a:ext cx="2687955" cy="1938020"/>
          </a:xfrm>
          <a:prstGeom prst="rect">
            <a:avLst/>
          </a:prstGeom>
          <a:noFill/>
        </p:spPr>
        <p:txBody>
          <a:bodyPr wrap="square" rtlCol="0">
            <a:spAutoFit/>
          </a:bodyPr>
          <a:lstStyle/>
          <a:p>
            <a:r>
              <a:rPr lang="en-US" sz="2000" dirty="0"/>
              <a:t>y=7</a:t>
            </a:r>
            <a:endParaRPr lang="en-US" sz="2000" dirty="0"/>
          </a:p>
          <a:p>
            <a:r>
              <a:rPr lang="en-US" sz="2000" dirty="0"/>
              <a:t>count=0</a:t>
            </a:r>
            <a:endParaRPr lang="en-US" sz="2000" dirty="0"/>
          </a:p>
          <a:p>
            <a:r>
              <a:rPr lang="en-US" sz="2000" dirty="0"/>
              <a:t>for x in range(1,78):</a:t>
            </a:r>
            <a:endParaRPr lang="en-US" sz="2000" dirty="0"/>
          </a:p>
          <a:p>
            <a:r>
              <a:rPr lang="en-US" sz="2000" dirty="0"/>
              <a:t>    if </a:t>
            </a:r>
            <a:r>
              <a:rPr lang="en-US" sz="2000" dirty="0" err="1"/>
              <a:t>x%y</a:t>
            </a:r>
            <a:r>
              <a:rPr lang="en-US" sz="2000" dirty="0"/>
              <a:t>==0:</a:t>
            </a:r>
            <a:endParaRPr lang="en-US" sz="2000" dirty="0"/>
          </a:p>
          <a:p>
            <a:r>
              <a:rPr lang="en-US" sz="2000" dirty="0"/>
              <a:t>        count+=1</a:t>
            </a:r>
            <a:endParaRPr lang="en-US" sz="2000" dirty="0"/>
          </a:p>
          <a:p>
            <a:r>
              <a:rPr lang="en-US" sz="2000" dirty="0"/>
              <a:t>print(count)</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1286510" y="822325"/>
            <a:ext cx="9337675" cy="368300"/>
          </a:xfrm>
          <a:prstGeom prst="rect">
            <a:avLst/>
          </a:prstGeom>
          <a:noFill/>
        </p:spPr>
        <p:txBody>
          <a:bodyPr wrap="none" rtlCol="0">
            <a:spAutoFit/>
          </a:bodyPr>
          <a:p>
            <a:r>
              <a:rPr lang="en-US"/>
              <a:t>Range function returns a list of consequetive numbers till the number specified in stop (argument).</a:t>
            </a: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017" y="1644"/>
              <a:ext cx="3497" cy="919"/>
            </a:xfrm>
            <a:prstGeom prst="rect">
              <a:avLst/>
            </a:prstGeom>
          </p:spPr>
          <p:txBody>
            <a:bodyPr wrap="none">
              <a:spAutoFit/>
            </a:bodyPr>
            <a:p>
              <a:pPr algn="l"/>
              <a:r>
                <a:rPr lang="en-US" sz="3200" b="1" dirty="0">
                  <a:cs typeface="Times New Roman" panose="02020603050405020304" pitchFamily="18" charset="0"/>
                </a:rPr>
                <a:t>6. Functions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3716020" cy="4523105"/>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Types of Functions</a:t>
            </a:r>
            <a:endParaRPr lang="en-US" sz="2400" dirty="0" smtClean="0">
              <a:sym typeface="+mn-ea"/>
            </a:endParaRPr>
          </a:p>
          <a:p>
            <a:pPr marL="914400" lvl="1" indent="-457200" algn="l">
              <a:buFont typeface="+mj-lt"/>
              <a:buAutoNum type="arabicPeriod"/>
            </a:pPr>
            <a:r>
              <a:rPr lang="en-US" sz="2400" dirty="0" smtClean="0">
                <a:sym typeface="+mn-ea"/>
              </a:rPr>
              <a:t>General classification</a:t>
            </a:r>
            <a:endParaRPr lang="en-US" sz="2400" dirty="0" smtClean="0">
              <a:sym typeface="+mn-ea"/>
            </a:endParaRPr>
          </a:p>
          <a:p>
            <a:pPr marL="914400" lvl="1" indent="-457200" algn="l">
              <a:buFont typeface="+mj-lt"/>
              <a:buAutoNum type="arabicPeriod"/>
            </a:pPr>
            <a:r>
              <a:rPr lang="en-US" sz="2400" dirty="0" smtClean="0">
                <a:sym typeface="+mn-ea"/>
              </a:rPr>
              <a:t>Default Arguments</a:t>
            </a:r>
            <a:endParaRPr lang="en-US" sz="2400" dirty="0" smtClean="0">
              <a:sym typeface="+mn-ea"/>
            </a:endParaRPr>
          </a:p>
          <a:p>
            <a:pPr marL="914400" lvl="1" indent="-457200" algn="l">
              <a:buFont typeface="+mj-lt"/>
              <a:buAutoNum type="arabicPeriod"/>
            </a:pPr>
            <a:r>
              <a:rPr lang="en-US" sz="2400" dirty="0" smtClean="0">
                <a:sym typeface="+mn-ea"/>
              </a:rPr>
              <a:t>Required Arguments</a:t>
            </a:r>
            <a:endParaRPr lang="en-US" sz="2400" dirty="0" smtClean="0">
              <a:sym typeface="+mn-ea"/>
            </a:endParaRPr>
          </a:p>
          <a:p>
            <a:pPr marL="914400" lvl="1" indent="-457200" algn="l">
              <a:buFont typeface="+mj-lt"/>
              <a:buAutoNum type="arabicPeriod"/>
            </a:pPr>
            <a:r>
              <a:rPr lang="en-US" sz="2400" dirty="0" smtClean="0">
                <a:sym typeface="+mn-ea"/>
              </a:rPr>
              <a:t>Keyword Arguments</a:t>
            </a:r>
            <a:endParaRPr lang="en-US" sz="2400" dirty="0" smtClean="0">
              <a:sym typeface="+mn-ea"/>
            </a:endParaRPr>
          </a:p>
          <a:p>
            <a:pPr marL="914400" lvl="1" indent="-457200" algn="l">
              <a:buFont typeface="+mj-lt"/>
              <a:buAutoNum type="arabicPeriod"/>
            </a:pPr>
            <a:r>
              <a:rPr lang="en-US" sz="2400" dirty="0" smtClean="0">
                <a:sym typeface="+mn-ea"/>
              </a:rPr>
              <a:t>Variable Arguments</a:t>
            </a:r>
            <a:endParaRPr lang="en-US" sz="2400" dirty="0" smtClean="0">
              <a:sym typeface="+mn-ea"/>
            </a:endParaRPr>
          </a:p>
          <a:p>
            <a:pPr marL="914400" lvl="1" indent="-457200" algn="l">
              <a:buFont typeface="+mj-lt"/>
              <a:buAutoNum type="arabicPeriod"/>
            </a:pPr>
            <a:r>
              <a:rPr lang="en-US" sz="2400"/>
              <a:t>Lambda expression</a:t>
            </a:r>
            <a:endParaRPr lang="en-US" sz="2400"/>
          </a:p>
          <a:p>
            <a:pPr marL="914400" lvl="1" indent="-457200" algn="l">
              <a:buFont typeface="+mj-lt"/>
              <a:buAutoNum type="arabicPeriod"/>
            </a:pPr>
            <a:r>
              <a:rPr lang="en-US" sz="2400"/>
              <a:t>Filter function</a:t>
            </a:r>
            <a:endParaRPr lang="en-US" sz="2400"/>
          </a:p>
          <a:p>
            <a:pPr marL="914400" lvl="1" indent="-457200" algn="l">
              <a:buFont typeface="+mj-lt"/>
              <a:buAutoNum type="arabicPeriod"/>
            </a:pPr>
            <a:r>
              <a:rPr lang="en-US" sz="2400"/>
              <a:t>Map function</a:t>
            </a:r>
            <a:endParaRPr lang="en-US" sz="2400"/>
          </a:p>
          <a:p>
            <a:pPr marL="914400" lvl="1" indent="-457200" algn="l">
              <a:buFont typeface="+mj-lt"/>
              <a:buAutoNum type="arabicPeriod"/>
            </a:pPr>
            <a:endParaRPr lang="en-US" sz="24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 Box 1"/>
          <p:cNvSpPr txBox="1"/>
          <p:nvPr/>
        </p:nvSpPr>
        <p:spPr>
          <a:xfrm>
            <a:off x="0" y="0"/>
            <a:ext cx="2861945" cy="521970"/>
          </a:xfrm>
          <a:prstGeom prst="rect">
            <a:avLst/>
          </a:prstGeom>
          <a:noFill/>
        </p:spPr>
        <p:txBody>
          <a:bodyPr wrap="none" rtlCol="0" anchor="t">
            <a:spAutoFit/>
            <a:scene3d>
              <a:camera prst="orthographicFront"/>
              <a:lightRig rig="threePt" dir="t"/>
            </a:scene3d>
          </a:bodyPr>
          <a:p>
            <a:r>
              <a:rPr lang="en-US" sz="2800" dirty="0" smtClean="0">
                <a:gradFill>
                  <a:gsLst>
                    <a:gs pos="21000">
                      <a:srgbClr val="53575C"/>
                    </a:gs>
                    <a:gs pos="88000">
                      <a:srgbClr val="C5C7CA"/>
                    </a:gs>
                  </a:gsLst>
                  <a:lin ang="5400000"/>
                </a:gradFill>
                <a:effectLst/>
                <a:sym typeface="+mn-ea"/>
              </a:rPr>
              <a:t>Types of Functions</a:t>
            </a:r>
            <a:endParaRPr lang="en-US" sz="2800" dirty="0" smtClean="0">
              <a:gradFill>
                <a:gsLst>
                  <a:gs pos="21000">
                    <a:srgbClr val="53575C"/>
                  </a:gs>
                  <a:gs pos="88000">
                    <a:srgbClr val="C5C7CA"/>
                  </a:gs>
                </a:gsLst>
                <a:lin ang="5400000"/>
              </a:gradFill>
              <a:effectLst/>
              <a:sym typeface="+mn-ea"/>
            </a:endParaRPr>
          </a:p>
        </p:txBody>
      </p:sp>
      <p:sp>
        <p:nvSpPr>
          <p:cNvPr id="3" name="TextBox 1"/>
          <p:cNvSpPr txBox="1"/>
          <p:nvPr/>
        </p:nvSpPr>
        <p:spPr>
          <a:xfrm>
            <a:off x="862816" y="989218"/>
            <a:ext cx="2194560" cy="398780"/>
          </a:xfrm>
          <a:prstGeom prst="rect">
            <a:avLst/>
          </a:prstGeom>
          <a:noFill/>
        </p:spPr>
        <p:txBody>
          <a:bodyPr wrap="none" rtlCol="0">
            <a:spAutoFit/>
          </a:bodyPr>
          <a:p>
            <a:r>
              <a:rPr lang="en-US" sz="2000" dirty="0" smtClean="0"/>
              <a:t>1. Built-in functions</a:t>
            </a:r>
            <a:endParaRPr lang="en-US" sz="2000" dirty="0" smtClean="0"/>
          </a:p>
        </p:txBody>
      </p:sp>
      <p:graphicFrame>
        <p:nvGraphicFramePr>
          <p:cNvPr id="4" name="Table 3"/>
          <p:cNvGraphicFramePr/>
          <p:nvPr/>
        </p:nvGraphicFramePr>
        <p:xfrm>
          <a:off x="1191260" y="1492885"/>
          <a:ext cx="5445125" cy="1742440"/>
        </p:xfrm>
        <a:graphic>
          <a:graphicData uri="http://schemas.openxmlformats.org/drawingml/2006/table">
            <a:tbl>
              <a:tblPr firstRow="1" bandRow="1">
                <a:tableStyleId>{5C22544A-7EE6-4342-B048-85BDC9FD1C3A}</a:tableStyleId>
              </a:tblPr>
              <a:tblGrid>
                <a:gridCol w="1027430"/>
                <a:gridCol w="1026795"/>
                <a:gridCol w="1538605"/>
                <a:gridCol w="887095"/>
                <a:gridCol w="965200"/>
              </a:tblGrid>
              <a:tr h="701040">
                <a:tc>
                  <a:txBody>
                    <a:bodyPr/>
                    <a:p>
                      <a:pPr>
                        <a:buNone/>
                      </a:pPr>
                      <a:r>
                        <a:rPr lang="en-US" sz="2000" b="0" dirty="0" smtClean="0">
                          <a:sym typeface="+mn-ea"/>
                        </a:rPr>
                        <a:t>print()</a:t>
                      </a:r>
                      <a:endParaRPr lang="en-US" sz="2000" b="0" dirty="0"/>
                    </a:p>
                    <a:p>
                      <a:pPr>
                        <a:buNone/>
                      </a:pPr>
                      <a:endParaRPr lang="en-US" sz="2000" b="0" dirty="0"/>
                    </a:p>
                  </a:txBody>
                  <a:tcPr>
                    <a:blipFill>
                      <a:blip r:embed="rId2"/>
                      <a:tile tx="0" ty="0" sx="100000" sy="100000" flip="none" algn="tl"/>
                    </a:blipFill>
                  </a:tcPr>
                </a:tc>
                <a:tc>
                  <a:txBody>
                    <a:bodyPr/>
                    <a:p>
                      <a:pPr>
                        <a:buNone/>
                      </a:pPr>
                      <a:r>
                        <a:rPr lang="en-US" sz="2000" b="0"/>
                        <a:t>map()</a:t>
                      </a:r>
                      <a:endParaRPr lang="en-US" sz="2000" b="0"/>
                    </a:p>
                  </a:txBody>
                  <a:tcPr>
                    <a:blipFill>
                      <a:blip r:embed="rId2"/>
                      <a:tile tx="0" ty="0" sx="100000" sy="100000" flip="none" algn="tl"/>
                    </a:blipFill>
                  </a:tcPr>
                </a:tc>
                <a:tc>
                  <a:txBody>
                    <a:bodyPr/>
                    <a:p>
                      <a:pPr>
                        <a:buNone/>
                      </a:pPr>
                      <a:r>
                        <a:rPr lang="en-US" sz="2000" b="0"/>
                        <a:t>enumerate()</a:t>
                      </a:r>
                      <a:endParaRPr lang="en-US" sz="2000" b="0"/>
                    </a:p>
                  </a:txBody>
                  <a:tcPr>
                    <a:blipFill>
                      <a:blip r:embed="rId2"/>
                      <a:tile tx="0" ty="0" sx="100000" sy="100000" flip="none" algn="tl"/>
                    </a:blipFill>
                  </a:tcPr>
                </a:tc>
                <a:tc>
                  <a:txBody>
                    <a:bodyPr/>
                    <a:p>
                      <a:pPr>
                        <a:buNone/>
                      </a:pPr>
                      <a:r>
                        <a:rPr lang="en-US" sz="2000" b="0"/>
                        <a:t>le()</a:t>
                      </a:r>
                      <a:endParaRPr lang="en-US" sz="2000" b="0"/>
                    </a:p>
                  </a:txBody>
                  <a:tcPr>
                    <a:blipFill>
                      <a:blip r:embed="rId2"/>
                      <a:tile tx="0" ty="0" sx="100000" sy="100000" flip="none" algn="tl"/>
                    </a:blipFill>
                  </a:tcPr>
                </a:tc>
                <a:tc>
                  <a:txBody>
                    <a:bodyPr/>
                    <a:p>
                      <a:pPr>
                        <a:buNone/>
                      </a:pPr>
                      <a:r>
                        <a:rPr lang="en-US" sz="2000" b="0"/>
                        <a:t>oct()</a:t>
                      </a:r>
                      <a:endParaRPr lang="en-US" sz="2000" b="0"/>
                    </a:p>
                  </a:txBody>
                  <a:tcPr>
                    <a:blipFill>
                      <a:blip r:embed="rId2"/>
                      <a:tile tx="0" ty="0" sx="100000" sy="100000" flip="none" algn="tl"/>
                    </a:blipFill>
                  </a:tcPr>
                </a:tc>
              </a:tr>
              <a:tr h="520700">
                <a:tc>
                  <a:txBody>
                    <a:bodyPr/>
                    <a:p>
                      <a:pPr>
                        <a:buNone/>
                      </a:pPr>
                      <a:r>
                        <a:rPr lang="en-US" sz="2000" b="0">
                          <a:solidFill>
                            <a:schemeClr val="bg1"/>
                          </a:solidFill>
                        </a:rPr>
                        <a:t>input()</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filter()</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help()</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max()</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pow()</a:t>
                      </a:r>
                      <a:endParaRPr lang="en-US" sz="2000" b="0">
                        <a:solidFill>
                          <a:schemeClr val="bg1"/>
                        </a:solidFill>
                      </a:endParaRPr>
                    </a:p>
                  </a:txBody>
                  <a:tcPr>
                    <a:blipFill>
                      <a:blip r:embed="rId2"/>
                      <a:tile tx="0" ty="0" sx="100000" sy="100000" flip="none" algn="tl"/>
                    </a:blipFill>
                  </a:tcPr>
                </a:tc>
              </a:tr>
              <a:tr h="520700">
                <a:tc>
                  <a:txBody>
                    <a:bodyPr/>
                    <a:p>
                      <a:pPr>
                        <a:buNone/>
                      </a:pPr>
                      <a:r>
                        <a:rPr lang="en-US" sz="2000" b="0">
                          <a:solidFill>
                            <a:schemeClr val="bg1"/>
                          </a:solidFill>
                        </a:rPr>
                        <a:t>abs()</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bin()</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id()</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min()</a:t>
                      </a:r>
                      <a:endParaRPr lang="en-US" sz="2000" b="0">
                        <a:solidFill>
                          <a:schemeClr val="bg1"/>
                        </a:solidFill>
                      </a:endParaRPr>
                    </a:p>
                  </a:txBody>
                  <a:tcPr>
                    <a:blipFill>
                      <a:blip r:embed="rId2"/>
                      <a:tile tx="0" ty="0" sx="100000" sy="100000" flip="none" algn="tl"/>
                    </a:blipFill>
                  </a:tcPr>
                </a:tc>
                <a:tc>
                  <a:txBody>
                    <a:bodyPr/>
                    <a:p>
                      <a:pPr>
                        <a:buNone/>
                      </a:pPr>
                      <a:r>
                        <a:rPr lang="en-US" sz="2000" b="0">
                          <a:solidFill>
                            <a:schemeClr val="bg1"/>
                          </a:solidFill>
                        </a:rPr>
                        <a:t>type()</a:t>
                      </a:r>
                      <a:endParaRPr lang="en-US" sz="2000" b="0">
                        <a:solidFill>
                          <a:schemeClr val="bg1"/>
                        </a:solidFill>
                      </a:endParaRPr>
                    </a:p>
                  </a:txBody>
                  <a:tcPr>
                    <a:blipFill>
                      <a:blip r:embed="rId2"/>
                      <a:tile tx="0" ty="0" sx="100000" sy="100000" flip="none" algn="tl"/>
                    </a:blipFill>
                  </a:tcPr>
                </a:tc>
              </a:tr>
            </a:tbl>
          </a:graphicData>
        </a:graphic>
      </p:graphicFrame>
      <p:sp>
        <p:nvSpPr>
          <p:cNvPr id="5" name="Text Box 4"/>
          <p:cNvSpPr txBox="1"/>
          <p:nvPr/>
        </p:nvSpPr>
        <p:spPr>
          <a:xfrm>
            <a:off x="975995" y="3580130"/>
            <a:ext cx="2771775" cy="398780"/>
          </a:xfrm>
          <a:prstGeom prst="rect">
            <a:avLst/>
          </a:prstGeom>
          <a:noFill/>
        </p:spPr>
        <p:txBody>
          <a:bodyPr wrap="none" rtlCol="0" anchor="t">
            <a:spAutoFit/>
          </a:bodyPr>
          <a:p>
            <a:r>
              <a:rPr lang="en-US" sz="2000" dirty="0">
                <a:sym typeface="+mn-ea"/>
              </a:rPr>
              <a:t>2. User defined functions</a:t>
            </a:r>
            <a:endParaRPr lang="en-US" sz="2000" dirty="0">
              <a:sym typeface="+mn-ea"/>
            </a:endParaRPr>
          </a:p>
        </p:txBody>
      </p:sp>
      <p:sp>
        <p:nvSpPr>
          <p:cNvPr id="7" name="Text Box 6"/>
          <p:cNvSpPr txBox="1"/>
          <p:nvPr/>
        </p:nvSpPr>
        <p:spPr>
          <a:xfrm>
            <a:off x="1308735" y="4259580"/>
            <a:ext cx="9090660" cy="1630045"/>
          </a:xfrm>
          <a:prstGeom prst="rect">
            <a:avLst/>
          </a:prstGeom>
          <a:noFill/>
        </p:spPr>
        <p:txBody>
          <a:bodyPr wrap="square" rtlCol="0" anchor="t">
            <a:spAutoFit/>
          </a:bodyPr>
          <a:p>
            <a:r>
              <a:rPr lang="en-US" sz="2000"/>
              <a:t>def fun(name):                                                   # fun is user defined function definition</a:t>
            </a:r>
            <a:endParaRPr lang="en-US" sz="2000"/>
          </a:p>
          <a:p>
            <a:r>
              <a:rPr lang="en-US" sz="2000"/>
              <a:t>    print("We are in " + name + " session")    #  print is in built function</a:t>
            </a:r>
            <a:endParaRPr lang="en-US" sz="2000"/>
          </a:p>
          <a:p>
            <a:r>
              <a:rPr lang="en-US" sz="2000"/>
              <a:t>    </a:t>
            </a:r>
            <a:endParaRPr lang="en-US" sz="2000"/>
          </a:p>
          <a:p>
            <a:r>
              <a:rPr lang="en-US" sz="2000"/>
              <a:t>training = input("Training name : ")               #  input is user defined function</a:t>
            </a:r>
            <a:endParaRPr lang="en-US" sz="2000"/>
          </a:p>
          <a:p>
            <a:r>
              <a:rPr lang="en-US" sz="2000"/>
              <a:t>fun(training)                                                       #  fun is user defined function call</a:t>
            </a:r>
            <a:endParaRPr lang="en-US"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Box 4"/>
          <p:cNvSpPr txBox="1"/>
          <p:nvPr/>
        </p:nvSpPr>
        <p:spPr>
          <a:xfrm>
            <a:off x="261" y="16"/>
            <a:ext cx="504317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General classification of functions</a:t>
            </a:r>
            <a:endParaRPr lang="en-US" sz="2800" dirty="0" smtClean="0">
              <a:gradFill>
                <a:gsLst>
                  <a:gs pos="21000">
                    <a:srgbClr val="53575C"/>
                  </a:gs>
                  <a:gs pos="88000">
                    <a:srgbClr val="C5C7CA"/>
                  </a:gs>
                </a:gsLst>
                <a:lin ang="5400000"/>
              </a:gradFill>
              <a:effectLst/>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5"/>
          <p:cNvSpPr txBox="1"/>
          <p:nvPr/>
        </p:nvSpPr>
        <p:spPr>
          <a:xfrm>
            <a:off x="411181" y="2157341"/>
            <a:ext cx="1932940" cy="1938020"/>
          </a:xfrm>
          <a:prstGeom prst="rect">
            <a:avLst/>
          </a:prstGeom>
          <a:noFill/>
        </p:spPr>
        <p:txBody>
          <a:bodyPr wrap="none" rtlCol="0">
            <a:spAutoFit/>
          </a:bodyPr>
          <a:p>
            <a:r>
              <a:rPr lang="en-US" sz="2000" dirty="0"/>
              <a:t>1 :</a:t>
            </a:r>
            <a:endParaRPr lang="en-US" sz="2000" dirty="0"/>
          </a:p>
          <a:p>
            <a:r>
              <a:rPr lang="en-US" sz="2000" dirty="0"/>
              <a:t>def </a:t>
            </a:r>
            <a:r>
              <a:rPr lang="en-US" sz="2000" dirty="0" err="1"/>
              <a:t>func</a:t>
            </a:r>
            <a:r>
              <a:rPr lang="en-US" sz="2000" dirty="0"/>
              <a:t>():</a:t>
            </a:r>
            <a:endParaRPr lang="en-US" sz="2000" dirty="0"/>
          </a:p>
          <a:p>
            <a:r>
              <a:rPr lang="en-US" sz="2000" dirty="0"/>
              <a:t>    print("Case 1")</a:t>
            </a:r>
            <a:endParaRPr lang="en-US" sz="2000" dirty="0"/>
          </a:p>
          <a:p>
            <a:r>
              <a:rPr lang="en-US" sz="2000" dirty="0"/>
              <a:t>    </a:t>
            </a:r>
            <a:r>
              <a:rPr lang="en-US" sz="2000" dirty="0" smtClean="0"/>
              <a:t>return</a:t>
            </a:r>
            <a:endParaRPr lang="en-US" sz="2000" dirty="0" smtClean="0"/>
          </a:p>
          <a:p>
            <a:endParaRPr lang="en-US" sz="2000" dirty="0"/>
          </a:p>
          <a:p>
            <a:r>
              <a:rPr lang="en-US" sz="2000" dirty="0" err="1"/>
              <a:t>func</a:t>
            </a:r>
            <a:r>
              <a:rPr lang="en-US" sz="2000" dirty="0"/>
              <a:t>()</a:t>
            </a:r>
            <a:endParaRPr lang="en-US" sz="2000" dirty="0"/>
          </a:p>
        </p:txBody>
      </p:sp>
      <p:sp>
        <p:nvSpPr>
          <p:cNvPr id="7" name="TextBox 6"/>
          <p:cNvSpPr txBox="1"/>
          <p:nvPr/>
        </p:nvSpPr>
        <p:spPr>
          <a:xfrm>
            <a:off x="3167174" y="2156975"/>
            <a:ext cx="1932940" cy="2245360"/>
          </a:xfrm>
          <a:prstGeom prst="rect">
            <a:avLst/>
          </a:prstGeom>
          <a:noFill/>
        </p:spPr>
        <p:txBody>
          <a:bodyPr wrap="none" rtlCol="0">
            <a:spAutoFit/>
          </a:bodyPr>
          <a:p>
            <a:r>
              <a:rPr lang="en-US" sz="2000" dirty="0"/>
              <a:t>2 :</a:t>
            </a:r>
            <a:endParaRPr lang="en-US" sz="2000" dirty="0"/>
          </a:p>
          <a:p>
            <a:r>
              <a:rPr lang="en-US" sz="2000" dirty="0"/>
              <a:t>def </a:t>
            </a:r>
            <a:r>
              <a:rPr lang="en-US" sz="2000" dirty="0" err="1"/>
              <a:t>func</a:t>
            </a:r>
            <a:r>
              <a:rPr lang="en-US" sz="2000" dirty="0"/>
              <a:t>():</a:t>
            </a:r>
            <a:endParaRPr lang="en-US" sz="2000" dirty="0"/>
          </a:p>
          <a:p>
            <a:r>
              <a:rPr lang="en-US" sz="2000" dirty="0"/>
              <a:t>    print("Case 1")</a:t>
            </a:r>
            <a:endParaRPr lang="en-US" sz="2000" dirty="0"/>
          </a:p>
          <a:p>
            <a:r>
              <a:rPr lang="en-US" sz="2000" dirty="0"/>
              <a:t>    return </a:t>
            </a:r>
            <a:r>
              <a:rPr lang="en-US" sz="2000" dirty="0" smtClean="0"/>
              <a:t>200</a:t>
            </a:r>
            <a:endParaRPr lang="en-US" sz="2000" dirty="0" smtClean="0"/>
          </a:p>
          <a:p>
            <a:endParaRPr lang="en-US" sz="2000" dirty="0"/>
          </a:p>
          <a:p>
            <a:r>
              <a:rPr lang="en-US" sz="2000" dirty="0"/>
              <a:t>x= </a:t>
            </a:r>
            <a:r>
              <a:rPr lang="en-US" sz="2000" dirty="0" err="1"/>
              <a:t>func</a:t>
            </a:r>
            <a:r>
              <a:rPr lang="en-US" sz="2000" dirty="0"/>
              <a:t>()</a:t>
            </a:r>
            <a:endParaRPr lang="en-US" sz="2000" dirty="0"/>
          </a:p>
          <a:p>
            <a:r>
              <a:rPr lang="en-US" sz="2000" dirty="0"/>
              <a:t>print(x)</a:t>
            </a:r>
            <a:endParaRPr lang="en-US" sz="2000" dirty="0"/>
          </a:p>
        </p:txBody>
      </p:sp>
      <p:sp>
        <p:nvSpPr>
          <p:cNvPr id="8" name="TextBox 7"/>
          <p:cNvSpPr txBox="1"/>
          <p:nvPr/>
        </p:nvSpPr>
        <p:spPr>
          <a:xfrm>
            <a:off x="6371067" y="2156975"/>
            <a:ext cx="1662430" cy="2245360"/>
          </a:xfrm>
          <a:prstGeom prst="rect">
            <a:avLst/>
          </a:prstGeom>
          <a:noFill/>
        </p:spPr>
        <p:txBody>
          <a:bodyPr wrap="none" rtlCol="0">
            <a:spAutoFit/>
          </a:bodyPr>
          <a:p>
            <a:r>
              <a:rPr lang="en-US" sz="2000" dirty="0"/>
              <a:t>3 :</a:t>
            </a:r>
            <a:endParaRPr lang="en-US" sz="2000" dirty="0"/>
          </a:p>
          <a:p>
            <a:r>
              <a:rPr lang="en-US" sz="2000" dirty="0"/>
              <a:t>def </a:t>
            </a:r>
            <a:r>
              <a:rPr lang="en-US" sz="2000" dirty="0" err="1"/>
              <a:t>func</a:t>
            </a:r>
            <a:r>
              <a:rPr lang="en-US" sz="2000" dirty="0"/>
              <a:t>(</a:t>
            </a:r>
            <a:r>
              <a:rPr lang="en-US" sz="2000" dirty="0" err="1"/>
              <a:t>a,b</a:t>
            </a:r>
            <a:r>
              <a:rPr lang="en-US" sz="2000" dirty="0"/>
              <a:t>):</a:t>
            </a:r>
            <a:endParaRPr lang="en-US" sz="2000" dirty="0"/>
          </a:p>
          <a:p>
            <a:r>
              <a:rPr lang="en-US" sz="2000" dirty="0"/>
              <a:t>    print("a:",a)</a:t>
            </a:r>
            <a:endParaRPr lang="en-US" sz="2000" dirty="0"/>
          </a:p>
          <a:p>
            <a:r>
              <a:rPr lang="en-US" sz="2000" dirty="0"/>
              <a:t>    print("b:",b)</a:t>
            </a:r>
            <a:endParaRPr lang="en-US" sz="2000" dirty="0"/>
          </a:p>
          <a:p>
            <a:r>
              <a:rPr lang="en-US" sz="2000" dirty="0"/>
              <a:t>    </a:t>
            </a:r>
            <a:r>
              <a:rPr lang="en-US" sz="2000" dirty="0" smtClean="0"/>
              <a:t>return</a:t>
            </a:r>
            <a:endParaRPr lang="en-US" sz="2000" dirty="0" smtClean="0"/>
          </a:p>
          <a:p>
            <a:endParaRPr lang="en-US" sz="2000" dirty="0"/>
          </a:p>
          <a:p>
            <a:r>
              <a:rPr lang="en-US" sz="2000" dirty="0" err="1"/>
              <a:t>func</a:t>
            </a:r>
            <a:r>
              <a:rPr lang="en-US" sz="2000" dirty="0"/>
              <a:t>(10,20)</a:t>
            </a:r>
            <a:endParaRPr lang="en-US" sz="2000" dirty="0"/>
          </a:p>
        </p:txBody>
      </p:sp>
      <p:sp>
        <p:nvSpPr>
          <p:cNvPr id="9" name="TextBox 8"/>
          <p:cNvSpPr txBox="1"/>
          <p:nvPr/>
        </p:nvSpPr>
        <p:spPr>
          <a:xfrm>
            <a:off x="9287883" y="2156975"/>
            <a:ext cx="2016760" cy="2245360"/>
          </a:xfrm>
          <a:prstGeom prst="rect">
            <a:avLst/>
          </a:prstGeom>
          <a:noFill/>
        </p:spPr>
        <p:txBody>
          <a:bodyPr wrap="none" rtlCol="0">
            <a:spAutoFit/>
          </a:bodyPr>
          <a:p>
            <a:r>
              <a:rPr lang="en-US" sz="2000" dirty="0"/>
              <a:t>4 :</a:t>
            </a:r>
            <a:endParaRPr lang="en-US" sz="2000" dirty="0"/>
          </a:p>
          <a:p>
            <a:r>
              <a:rPr lang="en-US" sz="2000" dirty="0"/>
              <a:t>def </a:t>
            </a:r>
            <a:r>
              <a:rPr lang="en-US" sz="2000" dirty="0" err="1"/>
              <a:t>func</a:t>
            </a:r>
            <a:r>
              <a:rPr lang="en-US" sz="2000" dirty="0"/>
              <a:t>(</a:t>
            </a:r>
            <a:r>
              <a:rPr lang="en-US" sz="2000" dirty="0" err="1"/>
              <a:t>a,b</a:t>
            </a:r>
            <a:r>
              <a:rPr lang="en-US" sz="2000" dirty="0"/>
              <a:t>):</a:t>
            </a:r>
            <a:endParaRPr lang="en-US" sz="2000" dirty="0"/>
          </a:p>
          <a:p>
            <a:r>
              <a:rPr lang="en-US" sz="2000" dirty="0"/>
              <a:t>    print("a:",a)</a:t>
            </a:r>
            <a:endParaRPr lang="en-US" sz="2000" dirty="0"/>
          </a:p>
          <a:p>
            <a:r>
              <a:rPr lang="en-US" sz="2000" dirty="0"/>
              <a:t>    print("b:",b)</a:t>
            </a:r>
            <a:endParaRPr lang="en-US" sz="2000" dirty="0"/>
          </a:p>
          <a:p>
            <a:r>
              <a:rPr lang="en-US" sz="2000" dirty="0"/>
              <a:t>    return </a:t>
            </a:r>
            <a:r>
              <a:rPr lang="en-US" sz="2000" dirty="0" smtClean="0"/>
              <a:t>a*b</a:t>
            </a:r>
            <a:endParaRPr lang="en-US" sz="2000" dirty="0" smtClean="0"/>
          </a:p>
          <a:p>
            <a:endParaRPr lang="en-US" sz="2000" dirty="0"/>
          </a:p>
          <a:p>
            <a:r>
              <a:rPr lang="en-US" sz="2000" dirty="0"/>
              <a:t>print(</a:t>
            </a:r>
            <a:r>
              <a:rPr lang="en-US" sz="2000" dirty="0" err="1"/>
              <a:t>func</a:t>
            </a:r>
            <a:r>
              <a:rPr lang="en-US" sz="2000" dirty="0"/>
              <a:t>(10,20))</a:t>
            </a:r>
            <a:endParaRPr lang="en-US" sz="2000" dirty="0"/>
          </a:p>
        </p:txBody>
      </p:sp>
      <p:sp>
        <p:nvSpPr>
          <p:cNvPr id="11" name="TextBox 10"/>
          <p:cNvSpPr txBox="1"/>
          <p:nvPr/>
        </p:nvSpPr>
        <p:spPr>
          <a:xfrm>
            <a:off x="4281692" y="679898"/>
            <a:ext cx="5900420" cy="1322070"/>
          </a:xfrm>
          <a:prstGeom prst="rect">
            <a:avLst/>
          </a:prstGeom>
          <a:noFill/>
        </p:spPr>
        <p:txBody>
          <a:bodyPr wrap="none" rtlCol="0">
            <a:spAutoFit/>
          </a:bodyPr>
          <a:p>
            <a:r>
              <a:rPr lang="en-US" sz="2000" dirty="0" smtClean="0"/>
              <a:t>1. Function without arguments and without return type</a:t>
            </a:r>
            <a:endParaRPr lang="en-US" sz="2000" dirty="0" smtClean="0"/>
          </a:p>
          <a:p>
            <a:r>
              <a:rPr lang="en-US" sz="2000" dirty="0" smtClean="0"/>
              <a:t>2. Function without arguments, with return type</a:t>
            </a:r>
            <a:endParaRPr lang="en-US" sz="2000" dirty="0" smtClean="0"/>
          </a:p>
          <a:p>
            <a:r>
              <a:rPr lang="en-US" sz="2000" dirty="0" smtClean="0"/>
              <a:t>3. Function with arguments without return type</a:t>
            </a:r>
            <a:endParaRPr lang="en-US" sz="2000" dirty="0" smtClean="0"/>
          </a:p>
          <a:p>
            <a:r>
              <a:rPr lang="en-US" sz="2000" dirty="0" smtClean="0"/>
              <a:t>4. Function with arguments and with return type</a:t>
            </a:r>
            <a:endParaRPr lang="en-US" sz="2000" dirty="0"/>
          </a:p>
        </p:txBody>
      </p:sp>
      <p:sp>
        <p:nvSpPr>
          <p:cNvPr id="3" name="TextBox 10"/>
          <p:cNvSpPr txBox="1"/>
          <p:nvPr/>
        </p:nvSpPr>
        <p:spPr>
          <a:xfrm>
            <a:off x="657747" y="4741358"/>
            <a:ext cx="4104640" cy="1938020"/>
          </a:xfrm>
          <a:prstGeom prst="rect">
            <a:avLst/>
          </a:prstGeom>
          <a:noFill/>
        </p:spPr>
        <p:txBody>
          <a:bodyPr wrap="none" rtlCol="0">
            <a:spAutoFit/>
          </a:bodyPr>
          <a:p>
            <a:r>
              <a:rPr lang="en-US" sz="2000" dirty="0" smtClean="0"/>
              <a:t>Python supports below function types</a:t>
            </a:r>
            <a:endParaRPr lang="en-US" sz="2000" dirty="0" smtClean="0"/>
          </a:p>
          <a:p>
            <a:endParaRPr lang="en-US" sz="2000" dirty="0" smtClean="0"/>
          </a:p>
          <a:p>
            <a:r>
              <a:rPr lang="en-US" sz="2000" dirty="0" smtClean="0"/>
              <a:t>1. Default arguments function</a:t>
            </a:r>
            <a:endParaRPr lang="en-US" sz="2000" dirty="0" smtClean="0"/>
          </a:p>
          <a:p>
            <a:r>
              <a:rPr lang="en-US" sz="2000" dirty="0" smtClean="0"/>
              <a:t>2. Required arguments function</a:t>
            </a:r>
            <a:endParaRPr lang="en-US" sz="2000" dirty="0" smtClean="0"/>
          </a:p>
          <a:p>
            <a:r>
              <a:rPr lang="en-US" sz="2000" dirty="0" smtClean="0"/>
              <a:t>3. Keyword arguments function</a:t>
            </a:r>
            <a:endParaRPr lang="en-US" sz="2000" dirty="0" smtClean="0"/>
          </a:p>
          <a:p>
            <a:r>
              <a:rPr lang="en-US" sz="2000" dirty="0" smtClean="0"/>
              <a:t>4. Variable arguments function</a:t>
            </a:r>
            <a:endParaRPr lang="en-US" sz="20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410146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Default Argument Function</a:t>
            </a:r>
            <a:endParaRPr lang="en-US" sz="2800" dirty="0" smtClean="0">
              <a:gradFill>
                <a:gsLst>
                  <a:gs pos="21000">
                    <a:srgbClr val="53575C"/>
                  </a:gs>
                  <a:gs pos="88000">
                    <a:srgbClr val="C5C7CA"/>
                  </a:gs>
                </a:gsLst>
                <a:lin ang="5400000"/>
              </a:gradFill>
              <a:effectLst/>
            </a:endParaRPr>
          </a:p>
        </p:txBody>
      </p:sp>
      <p:sp>
        <p:nvSpPr>
          <p:cNvPr id="9" name="TextBox 8"/>
          <p:cNvSpPr txBox="1"/>
          <p:nvPr/>
        </p:nvSpPr>
        <p:spPr>
          <a:xfrm>
            <a:off x="5064358" y="1616917"/>
            <a:ext cx="3435350" cy="1938020"/>
          </a:xfrm>
          <a:prstGeom prst="rect">
            <a:avLst/>
          </a:prstGeom>
          <a:noFill/>
        </p:spPr>
        <p:txBody>
          <a:bodyPr wrap="none" rtlCol="0">
            <a:spAutoFit/>
          </a:bodyPr>
          <a:lstStyle/>
          <a:p>
            <a:r>
              <a:rPr lang="en-US" sz="2000" dirty="0"/>
              <a:t>Example 2 : </a:t>
            </a:r>
            <a:endParaRPr lang="en-US" sz="2000" dirty="0"/>
          </a:p>
          <a:p>
            <a:endParaRPr lang="en-US" sz="2000" dirty="0"/>
          </a:p>
          <a:p>
            <a:r>
              <a:rPr lang="en-US" sz="2000" dirty="0"/>
              <a:t>def </a:t>
            </a:r>
            <a:r>
              <a:rPr lang="en-US" sz="2000" dirty="0" err="1"/>
              <a:t>defaultArgs</a:t>
            </a:r>
            <a:r>
              <a:rPr lang="en-US" sz="2000" dirty="0"/>
              <a:t>(</a:t>
            </a:r>
            <a:r>
              <a:rPr lang="en-US" sz="2000" dirty="0" err="1"/>
              <a:t>a,b,c</a:t>
            </a:r>
            <a:r>
              <a:rPr lang="en-US" sz="2000" dirty="0"/>
              <a:t>=10):</a:t>
            </a:r>
            <a:endParaRPr lang="en-US" sz="2000" dirty="0"/>
          </a:p>
          <a:p>
            <a:r>
              <a:rPr lang="en-US" sz="2000" dirty="0"/>
              <a:t>    print("a = ",</a:t>
            </a:r>
            <a:r>
              <a:rPr lang="en-US" sz="2000" dirty="0" err="1"/>
              <a:t>a,"b</a:t>
            </a:r>
            <a:r>
              <a:rPr lang="en-US" sz="2000" dirty="0"/>
              <a:t> = ",</a:t>
            </a:r>
            <a:r>
              <a:rPr lang="en-US" sz="2000" dirty="0" err="1"/>
              <a:t>b,"c</a:t>
            </a:r>
            <a:r>
              <a:rPr lang="en-US" sz="2000" dirty="0"/>
              <a:t> = ",c)</a:t>
            </a:r>
            <a:endParaRPr lang="en-US" sz="2000" dirty="0"/>
          </a:p>
          <a:p>
            <a:r>
              <a:rPr lang="en-US" sz="2000" dirty="0"/>
              <a:t>    </a:t>
            </a:r>
            <a:r>
              <a:rPr lang="en-US" sz="2000" dirty="0" smtClean="0"/>
              <a:t>return</a:t>
            </a:r>
            <a:endParaRPr lang="en-US" sz="2000" dirty="0" smtClean="0"/>
          </a:p>
          <a:p>
            <a:r>
              <a:rPr lang="en-US" sz="2000" dirty="0" err="1"/>
              <a:t>defaultArgs</a:t>
            </a:r>
            <a:r>
              <a:rPr lang="en-US" sz="2000" dirty="0"/>
              <a:t>(10)</a:t>
            </a:r>
            <a:endParaRPr lang="en-US" sz="2000" dirty="0"/>
          </a:p>
        </p:txBody>
      </p:sp>
      <p:sp>
        <p:nvSpPr>
          <p:cNvPr id="11" name="TextBox 10"/>
          <p:cNvSpPr txBox="1"/>
          <p:nvPr/>
        </p:nvSpPr>
        <p:spPr>
          <a:xfrm>
            <a:off x="436968" y="1616917"/>
            <a:ext cx="3435350" cy="2861310"/>
          </a:xfrm>
          <a:prstGeom prst="rect">
            <a:avLst/>
          </a:prstGeom>
          <a:noFill/>
        </p:spPr>
        <p:txBody>
          <a:bodyPr wrap="none" rtlCol="0">
            <a:spAutoFit/>
          </a:bodyPr>
          <a:lstStyle/>
          <a:p>
            <a:r>
              <a:rPr lang="en-US" sz="2000" dirty="0"/>
              <a:t>Example 1 :</a:t>
            </a:r>
            <a:endParaRPr lang="en-US" sz="2000" dirty="0"/>
          </a:p>
          <a:p>
            <a:endParaRPr lang="en-US" sz="2000" dirty="0"/>
          </a:p>
          <a:p>
            <a:r>
              <a:rPr lang="en-US" sz="2000" dirty="0"/>
              <a:t>def </a:t>
            </a:r>
            <a:r>
              <a:rPr lang="en-US" sz="2000" dirty="0" err="1"/>
              <a:t>defaultArgs</a:t>
            </a:r>
            <a:r>
              <a:rPr lang="en-US" sz="2000" dirty="0"/>
              <a:t>(</a:t>
            </a:r>
            <a:r>
              <a:rPr lang="en-US" sz="2000" dirty="0" err="1"/>
              <a:t>a,b,c</a:t>
            </a:r>
            <a:r>
              <a:rPr lang="en-US" sz="2000" dirty="0"/>
              <a:t>=10):</a:t>
            </a:r>
            <a:endParaRPr lang="en-US" sz="2000" dirty="0"/>
          </a:p>
          <a:p>
            <a:r>
              <a:rPr lang="en-US" sz="2000" dirty="0"/>
              <a:t>    print("a = ",</a:t>
            </a:r>
            <a:r>
              <a:rPr lang="en-US" sz="2000" dirty="0" err="1"/>
              <a:t>a,"b</a:t>
            </a:r>
            <a:r>
              <a:rPr lang="en-US" sz="2000" dirty="0"/>
              <a:t> = ",</a:t>
            </a:r>
            <a:r>
              <a:rPr lang="en-US" sz="2000" dirty="0" err="1"/>
              <a:t>b,"c</a:t>
            </a:r>
            <a:r>
              <a:rPr lang="en-US" sz="2000" dirty="0"/>
              <a:t> = ",c)</a:t>
            </a:r>
            <a:endParaRPr lang="en-US" sz="2000" dirty="0"/>
          </a:p>
          <a:p>
            <a:r>
              <a:rPr lang="en-US" sz="2000" dirty="0"/>
              <a:t>    return</a:t>
            </a:r>
            <a:endParaRPr lang="en-US" sz="2000" dirty="0"/>
          </a:p>
          <a:p>
            <a:r>
              <a:rPr lang="en-US" sz="2000" dirty="0" err="1"/>
              <a:t>defaultArgs</a:t>
            </a:r>
            <a:r>
              <a:rPr lang="en-US" sz="2000" dirty="0"/>
              <a:t>(10,20)</a:t>
            </a:r>
            <a:endParaRPr lang="en-US" sz="2000" dirty="0"/>
          </a:p>
          <a:p>
            <a:r>
              <a:rPr lang="en-US" sz="2000" dirty="0" err="1"/>
              <a:t>defaultArgs</a:t>
            </a:r>
            <a:r>
              <a:rPr lang="en-US" sz="2000" dirty="0"/>
              <a:t>("</a:t>
            </a:r>
            <a:r>
              <a:rPr lang="en-US" sz="2000" dirty="0" err="1"/>
              <a:t>Java","Python</a:t>
            </a:r>
            <a:r>
              <a:rPr lang="en-US" sz="2000" dirty="0"/>
              <a:t>")</a:t>
            </a:r>
            <a:endParaRPr lang="en-US" sz="2000" dirty="0"/>
          </a:p>
          <a:p>
            <a:r>
              <a:rPr lang="en-US" sz="2000" dirty="0" err="1"/>
              <a:t>defaultArgs</a:t>
            </a:r>
            <a:r>
              <a:rPr lang="en-US" sz="2000" dirty="0"/>
              <a:t>(10,20,30)</a:t>
            </a:r>
            <a:endParaRPr lang="en-US" sz="2000" dirty="0"/>
          </a:p>
          <a:p>
            <a:r>
              <a:rPr lang="en-US" sz="2000" dirty="0" err="1"/>
              <a:t>defaultArgs</a:t>
            </a:r>
            <a:r>
              <a:rPr lang="en-US" sz="2000" dirty="0"/>
              <a:t>(10,20,"Python")</a:t>
            </a:r>
            <a:endParaRPr lang="en-US" sz="2000" dirty="0"/>
          </a:p>
        </p:txBody>
      </p:sp>
      <p:sp>
        <p:nvSpPr>
          <p:cNvPr id="2" name="Rectangle 1"/>
          <p:cNvSpPr/>
          <p:nvPr/>
        </p:nvSpPr>
        <p:spPr>
          <a:xfrm>
            <a:off x="436717" y="4708341"/>
            <a:ext cx="3196841" cy="1938020"/>
          </a:xfrm>
          <a:prstGeom prst="rect">
            <a:avLst/>
          </a:prstGeom>
        </p:spPr>
        <p:txBody>
          <a:bodyPr wrap="square">
            <a:spAutoFit/>
          </a:bodyPr>
          <a:lstStyle/>
          <a:p>
            <a:r>
              <a:rPr lang="en-US" sz="2000" dirty="0"/>
              <a:t>Output :</a:t>
            </a:r>
            <a:endParaRPr lang="en-US" sz="2000" dirty="0"/>
          </a:p>
          <a:p>
            <a:endParaRPr lang="en-US" sz="2000" dirty="0"/>
          </a:p>
          <a:p>
            <a:r>
              <a:rPr lang="en-US" sz="2000" dirty="0"/>
              <a:t>a =  10 b =  20 c =  10</a:t>
            </a:r>
            <a:endParaRPr lang="en-US" sz="2000" dirty="0"/>
          </a:p>
          <a:p>
            <a:r>
              <a:rPr lang="en-US" sz="2000" dirty="0"/>
              <a:t>a =  Java b =  Python c =  10</a:t>
            </a:r>
            <a:endParaRPr lang="en-US" sz="2000" dirty="0"/>
          </a:p>
          <a:p>
            <a:r>
              <a:rPr lang="en-US" sz="2000" dirty="0"/>
              <a:t>a =  10 b =  20 c =  30</a:t>
            </a:r>
            <a:endParaRPr lang="en-US" sz="2000" dirty="0"/>
          </a:p>
          <a:p>
            <a:r>
              <a:rPr lang="en-US" sz="2000" dirty="0"/>
              <a:t>a =  10 b =  20 c =  Python</a:t>
            </a:r>
            <a:endParaRPr lang="en-US" sz="2000" dirty="0"/>
          </a:p>
        </p:txBody>
      </p:sp>
      <p:sp>
        <p:nvSpPr>
          <p:cNvPr id="10" name="TextBox 9"/>
          <p:cNvSpPr txBox="1"/>
          <p:nvPr/>
        </p:nvSpPr>
        <p:spPr>
          <a:xfrm>
            <a:off x="5063885" y="3554562"/>
            <a:ext cx="7214475" cy="400110"/>
          </a:xfrm>
          <a:prstGeom prst="rect">
            <a:avLst/>
          </a:prstGeom>
          <a:noFill/>
        </p:spPr>
        <p:txBody>
          <a:bodyPr wrap="none" rtlCol="0">
            <a:spAutoFit/>
          </a:bodyPr>
          <a:lstStyle/>
          <a:p>
            <a:r>
              <a:rPr lang="en-US" sz="2000" dirty="0" err="1">
                <a:solidFill>
                  <a:srgbClr val="FF0000"/>
                </a:solidFill>
              </a:rPr>
              <a:t>TypeError</a:t>
            </a:r>
            <a:r>
              <a:rPr lang="en-US" sz="2000" dirty="0"/>
              <a:t>: </a:t>
            </a:r>
            <a:r>
              <a:rPr lang="en-US" sz="2000" dirty="0" err="1"/>
              <a:t>defaultArgs</a:t>
            </a:r>
            <a:r>
              <a:rPr lang="en-US" sz="2000" dirty="0"/>
              <a:t>() missing 1 required positional argument: 'b'</a:t>
            </a:r>
            <a:endParaRPr lang="en-US" sz="2000" dirty="0"/>
          </a:p>
        </p:txBody>
      </p:sp>
      <p:sp>
        <p:nvSpPr>
          <p:cNvPr id="13" name="TextBox 12"/>
          <p:cNvSpPr txBox="1"/>
          <p:nvPr/>
        </p:nvSpPr>
        <p:spPr>
          <a:xfrm>
            <a:off x="5162148" y="4292091"/>
            <a:ext cx="2677160" cy="1938020"/>
          </a:xfrm>
          <a:prstGeom prst="rect">
            <a:avLst/>
          </a:prstGeom>
          <a:noFill/>
        </p:spPr>
        <p:txBody>
          <a:bodyPr wrap="none" rtlCol="0">
            <a:spAutoFit/>
          </a:bodyPr>
          <a:lstStyle/>
          <a:p>
            <a:r>
              <a:rPr lang="en-US" sz="2000" dirty="0"/>
              <a:t>Example 3 :</a:t>
            </a:r>
            <a:endParaRPr lang="en-US" sz="2000" dirty="0"/>
          </a:p>
          <a:p>
            <a:endParaRPr lang="en-US" sz="2000" dirty="0"/>
          </a:p>
          <a:p>
            <a:r>
              <a:rPr lang="en-US" sz="2000" dirty="0"/>
              <a:t>def </a:t>
            </a:r>
            <a:r>
              <a:rPr lang="en-US" sz="2000" dirty="0" err="1"/>
              <a:t>defaultArgs</a:t>
            </a:r>
            <a:r>
              <a:rPr lang="en-US" sz="2000" dirty="0"/>
              <a:t>(a=10,b):</a:t>
            </a:r>
            <a:endParaRPr lang="en-US" sz="2000" dirty="0"/>
          </a:p>
          <a:p>
            <a:r>
              <a:rPr lang="en-US" sz="2000" dirty="0"/>
              <a:t>    print("a = ",</a:t>
            </a:r>
            <a:r>
              <a:rPr lang="en-US" sz="2000" dirty="0" err="1"/>
              <a:t>a,"b</a:t>
            </a:r>
            <a:r>
              <a:rPr lang="en-US" sz="2000" dirty="0"/>
              <a:t> = ",b)</a:t>
            </a:r>
            <a:endParaRPr lang="en-US" sz="2000" dirty="0"/>
          </a:p>
          <a:p>
            <a:r>
              <a:rPr lang="en-US" sz="2000" dirty="0"/>
              <a:t>    </a:t>
            </a:r>
            <a:r>
              <a:rPr lang="en-US" sz="2000" dirty="0" smtClean="0"/>
              <a:t>return</a:t>
            </a:r>
            <a:endParaRPr lang="en-US" sz="2000" dirty="0"/>
          </a:p>
          <a:p>
            <a:r>
              <a:rPr lang="en-US" sz="2000" dirty="0" err="1"/>
              <a:t>defaultArgs</a:t>
            </a:r>
            <a:r>
              <a:rPr lang="en-US" sz="2000" dirty="0"/>
              <a:t>(10)</a:t>
            </a:r>
            <a:endParaRPr lang="en-US" sz="2000" dirty="0"/>
          </a:p>
        </p:txBody>
      </p:sp>
      <p:sp>
        <p:nvSpPr>
          <p:cNvPr id="15" name="TextBox 14"/>
          <p:cNvSpPr txBox="1"/>
          <p:nvPr/>
        </p:nvSpPr>
        <p:spPr>
          <a:xfrm>
            <a:off x="5063885" y="6230004"/>
            <a:ext cx="6479274" cy="400110"/>
          </a:xfrm>
          <a:prstGeom prst="rect">
            <a:avLst/>
          </a:prstGeom>
          <a:noFill/>
        </p:spPr>
        <p:txBody>
          <a:bodyPr wrap="none" rtlCol="0">
            <a:spAutoFit/>
          </a:bodyPr>
          <a:lstStyle/>
          <a:p>
            <a:r>
              <a:rPr lang="en-US" sz="2000" dirty="0">
                <a:solidFill>
                  <a:srgbClr val="FF0000"/>
                </a:solidFill>
              </a:rPr>
              <a:t>SyntaxError: </a:t>
            </a:r>
            <a:r>
              <a:rPr lang="en-US" sz="2000" dirty="0"/>
              <a:t>non-default argument follows default argument</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436880" y="667385"/>
            <a:ext cx="9595485" cy="706755"/>
          </a:xfrm>
          <a:prstGeom prst="rect">
            <a:avLst/>
          </a:prstGeom>
          <a:noFill/>
        </p:spPr>
        <p:txBody>
          <a:bodyPr wrap="none" rtlCol="0">
            <a:spAutoFit/>
          </a:bodyPr>
          <a:p>
            <a:r>
              <a:rPr lang="en-US" sz="2000"/>
              <a:t>Function accepts atleast one default value.</a:t>
            </a:r>
            <a:endParaRPr lang="en-US" sz="2000"/>
          </a:p>
          <a:p>
            <a:r>
              <a:rPr lang="en-US" sz="2000"/>
              <a:t>If a value is passed to default argument, the default value gets replaced with the new value.</a:t>
            </a:r>
            <a:endParaRPr lang="en-US" sz="20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435038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Required Argument Function</a:t>
            </a:r>
            <a:endParaRPr lang="en-US" sz="2800" dirty="0" smtClean="0">
              <a:gradFill>
                <a:gsLst>
                  <a:gs pos="21000">
                    <a:srgbClr val="53575C"/>
                  </a:gs>
                  <a:gs pos="88000">
                    <a:srgbClr val="C5C7CA"/>
                  </a:gs>
                </a:gsLst>
                <a:lin ang="5400000"/>
              </a:gradFill>
              <a:effectLst/>
            </a:endParaRPr>
          </a:p>
        </p:txBody>
      </p:sp>
      <p:sp>
        <p:nvSpPr>
          <p:cNvPr id="11" name="TextBox 10"/>
          <p:cNvSpPr txBox="1"/>
          <p:nvPr/>
        </p:nvSpPr>
        <p:spPr>
          <a:xfrm>
            <a:off x="322442" y="1609183"/>
            <a:ext cx="3623310" cy="2861310"/>
          </a:xfrm>
          <a:prstGeom prst="rect">
            <a:avLst/>
          </a:prstGeom>
          <a:noFill/>
        </p:spPr>
        <p:txBody>
          <a:bodyPr wrap="none" rtlCol="0">
            <a:spAutoFit/>
          </a:bodyPr>
          <a:lstStyle/>
          <a:p>
            <a:r>
              <a:rPr lang="en-US" sz="2000" dirty="0"/>
              <a:t>Example 1 :</a:t>
            </a:r>
            <a:endParaRPr lang="en-US" sz="2000" dirty="0"/>
          </a:p>
          <a:p>
            <a:endParaRPr lang="en-US" sz="2000" dirty="0"/>
          </a:p>
          <a:p>
            <a:r>
              <a:rPr lang="en-US" sz="2000" dirty="0"/>
              <a:t>def </a:t>
            </a:r>
            <a:r>
              <a:rPr lang="en-US" sz="2000" dirty="0" err="1" smtClean="0"/>
              <a:t>requiredArgs</a:t>
            </a:r>
            <a:r>
              <a:rPr lang="en-US" sz="2000" dirty="0" smtClean="0"/>
              <a:t>(</a:t>
            </a:r>
            <a:r>
              <a:rPr lang="en-US" sz="2000" dirty="0" err="1" smtClean="0"/>
              <a:t>a,b,c</a:t>
            </a:r>
            <a:r>
              <a:rPr lang="en-US" sz="2000" dirty="0"/>
              <a:t>):</a:t>
            </a:r>
            <a:endParaRPr lang="en-US" sz="2000" dirty="0"/>
          </a:p>
          <a:p>
            <a:r>
              <a:rPr lang="en-US" sz="2000" dirty="0"/>
              <a:t>    print("a = ",</a:t>
            </a:r>
            <a:r>
              <a:rPr lang="en-US" sz="2000" dirty="0" err="1"/>
              <a:t>a,"b</a:t>
            </a:r>
            <a:r>
              <a:rPr lang="en-US" sz="2000" dirty="0"/>
              <a:t> = ",</a:t>
            </a:r>
            <a:r>
              <a:rPr lang="en-US" sz="2000" dirty="0" err="1"/>
              <a:t>b,"c</a:t>
            </a:r>
            <a:r>
              <a:rPr lang="en-US" sz="2000" dirty="0"/>
              <a:t> = ",c)</a:t>
            </a:r>
            <a:endParaRPr lang="en-US" sz="2000" dirty="0"/>
          </a:p>
          <a:p>
            <a:r>
              <a:rPr lang="en-US" sz="2000" dirty="0"/>
              <a:t>    </a:t>
            </a:r>
            <a:r>
              <a:rPr lang="en-US" sz="2000" dirty="0" smtClean="0"/>
              <a:t>return</a:t>
            </a:r>
            <a:endParaRPr lang="en-US" sz="2000" dirty="0" smtClean="0"/>
          </a:p>
          <a:p>
            <a:endParaRPr lang="en-US" sz="2000" dirty="0"/>
          </a:p>
          <a:p>
            <a:r>
              <a:rPr lang="en-US" sz="2000" dirty="0" err="1"/>
              <a:t>requiredArgs</a:t>
            </a:r>
            <a:r>
              <a:rPr lang="en-US" sz="2000" dirty="0" smtClean="0"/>
              <a:t>(10,20,30</a:t>
            </a:r>
            <a:r>
              <a:rPr lang="en-US" sz="2000" dirty="0"/>
              <a:t>)</a:t>
            </a:r>
            <a:endParaRPr lang="en-US" sz="2000" dirty="0"/>
          </a:p>
          <a:p>
            <a:r>
              <a:rPr lang="en-US" sz="2000" dirty="0" err="1"/>
              <a:t>requiredArgs</a:t>
            </a:r>
            <a:r>
              <a:rPr lang="en-US" sz="2000" dirty="0" smtClean="0"/>
              <a:t>("</a:t>
            </a:r>
            <a:r>
              <a:rPr lang="en-US" sz="2000" dirty="0"/>
              <a:t>Java","Python",40)</a:t>
            </a:r>
            <a:endParaRPr lang="en-US" sz="2000" dirty="0"/>
          </a:p>
          <a:p>
            <a:r>
              <a:rPr lang="en-US" sz="2000" dirty="0" err="1"/>
              <a:t>requiredArgs</a:t>
            </a:r>
            <a:r>
              <a:rPr lang="en-US" sz="2000" dirty="0" smtClean="0"/>
              <a:t>(55,65</a:t>
            </a:r>
            <a:r>
              <a:rPr lang="en-US" sz="2000" dirty="0"/>
              <a:t>,"Python")</a:t>
            </a:r>
            <a:endParaRPr lang="en-US" sz="2000" dirty="0"/>
          </a:p>
        </p:txBody>
      </p:sp>
      <p:sp>
        <p:nvSpPr>
          <p:cNvPr id="2" name="Rectangle 1"/>
          <p:cNvSpPr/>
          <p:nvPr/>
        </p:nvSpPr>
        <p:spPr>
          <a:xfrm>
            <a:off x="322777" y="4958649"/>
            <a:ext cx="3196841" cy="1630045"/>
          </a:xfrm>
          <a:prstGeom prst="rect">
            <a:avLst/>
          </a:prstGeom>
        </p:spPr>
        <p:txBody>
          <a:bodyPr wrap="square">
            <a:spAutoFit/>
          </a:bodyPr>
          <a:lstStyle/>
          <a:p>
            <a:r>
              <a:rPr lang="en-US" sz="2000" dirty="0"/>
              <a:t>Output :</a:t>
            </a:r>
            <a:endParaRPr lang="en-US" sz="2000" dirty="0"/>
          </a:p>
          <a:p>
            <a:endParaRPr lang="en-US" sz="2000" dirty="0"/>
          </a:p>
          <a:p>
            <a:r>
              <a:rPr lang="en-US" sz="2000" dirty="0"/>
              <a:t>a =  10 b =  20 c =  30</a:t>
            </a:r>
            <a:endParaRPr lang="en-US" sz="2000" dirty="0"/>
          </a:p>
          <a:p>
            <a:r>
              <a:rPr lang="en-US" sz="2000" dirty="0"/>
              <a:t>a =  Java b =  Python c =  40</a:t>
            </a:r>
            <a:endParaRPr lang="en-US" sz="2000" dirty="0"/>
          </a:p>
          <a:p>
            <a:r>
              <a:rPr lang="en-US" sz="2000" dirty="0"/>
              <a:t>a =  55 b =  65 c =  Python</a:t>
            </a:r>
            <a:endParaRPr lang="en-US" sz="2000" dirty="0"/>
          </a:p>
        </p:txBody>
      </p:sp>
      <p:sp>
        <p:nvSpPr>
          <p:cNvPr id="10" name="TextBox 9"/>
          <p:cNvSpPr txBox="1"/>
          <p:nvPr/>
        </p:nvSpPr>
        <p:spPr>
          <a:xfrm>
            <a:off x="8672105" y="4771177"/>
            <a:ext cx="3196590" cy="1014730"/>
          </a:xfrm>
          <a:prstGeom prst="rect">
            <a:avLst/>
          </a:prstGeom>
          <a:noFill/>
        </p:spPr>
        <p:txBody>
          <a:bodyPr wrap="none" rtlCol="0">
            <a:spAutoFit/>
          </a:bodyPr>
          <a:lstStyle/>
          <a:p>
            <a:r>
              <a:rPr lang="en-US" sz="2000" dirty="0" err="1">
                <a:solidFill>
                  <a:srgbClr val="FF0000"/>
                </a:solidFill>
              </a:rPr>
              <a:t>TypeError</a:t>
            </a:r>
            <a:r>
              <a:rPr lang="en-US" sz="2000" dirty="0">
                <a:solidFill>
                  <a:srgbClr val="FF0000"/>
                </a:solidFill>
              </a:rPr>
              <a:t>: </a:t>
            </a:r>
            <a:r>
              <a:rPr lang="en-US" sz="2000" dirty="0" err="1"/>
              <a:t>requiredArgs</a:t>
            </a:r>
            <a:r>
              <a:rPr lang="en-US" sz="2000" dirty="0"/>
              <a:t> </a:t>
            </a:r>
            <a:r>
              <a:rPr lang="en-US" sz="2000" dirty="0" smtClean="0"/>
              <a:t>() </a:t>
            </a:r>
            <a:endParaRPr lang="en-US" sz="2000" dirty="0" smtClean="0"/>
          </a:p>
          <a:p>
            <a:r>
              <a:rPr lang="en-US" sz="2000" dirty="0"/>
              <a:t>takes 3 positional arguments </a:t>
            </a:r>
            <a:endParaRPr lang="en-US" sz="2000" dirty="0"/>
          </a:p>
          <a:p>
            <a:r>
              <a:rPr lang="en-US" sz="2000" dirty="0"/>
              <a:t>but 4 were given</a:t>
            </a:r>
            <a:endParaRPr lang="en-US" sz="2000" dirty="0"/>
          </a:p>
        </p:txBody>
      </p:sp>
      <p:sp>
        <p:nvSpPr>
          <p:cNvPr id="15" name="TextBox 14"/>
          <p:cNvSpPr txBox="1"/>
          <p:nvPr/>
        </p:nvSpPr>
        <p:spPr>
          <a:xfrm>
            <a:off x="4500155" y="4771093"/>
            <a:ext cx="2910205" cy="1014730"/>
          </a:xfrm>
          <a:prstGeom prst="rect">
            <a:avLst/>
          </a:prstGeom>
          <a:noFill/>
        </p:spPr>
        <p:txBody>
          <a:bodyPr wrap="none" rtlCol="0">
            <a:spAutoFit/>
          </a:bodyPr>
          <a:lstStyle/>
          <a:p>
            <a:r>
              <a:rPr lang="en-US" sz="2000" dirty="0" err="1">
                <a:solidFill>
                  <a:srgbClr val="FF0000"/>
                </a:solidFill>
              </a:rPr>
              <a:t>TypeError</a:t>
            </a:r>
            <a:r>
              <a:rPr lang="en-US" sz="2000" dirty="0">
                <a:solidFill>
                  <a:srgbClr val="FF0000"/>
                </a:solidFill>
              </a:rPr>
              <a:t>: </a:t>
            </a:r>
            <a:r>
              <a:rPr lang="en-US" sz="2000" dirty="0" err="1"/>
              <a:t>requiredArgs</a:t>
            </a:r>
            <a:r>
              <a:rPr lang="en-US" sz="2000" dirty="0"/>
              <a:t> </a:t>
            </a:r>
            <a:r>
              <a:rPr lang="en-US" sz="2000" dirty="0" smtClean="0"/>
              <a:t>() </a:t>
            </a:r>
            <a:endParaRPr lang="en-US" sz="2000" dirty="0" smtClean="0"/>
          </a:p>
          <a:p>
            <a:r>
              <a:rPr lang="en-US" sz="2000" dirty="0"/>
              <a:t>missing 1 required </a:t>
            </a:r>
            <a:endParaRPr lang="en-US" sz="2000" dirty="0"/>
          </a:p>
          <a:p>
            <a:r>
              <a:rPr lang="en-US" sz="2000" dirty="0"/>
              <a:t>positional argument: 'c'</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4500245" y="1609090"/>
            <a:ext cx="3609975" cy="2245360"/>
          </a:xfrm>
          <a:prstGeom prst="rect">
            <a:avLst/>
          </a:prstGeom>
          <a:noFill/>
        </p:spPr>
        <p:txBody>
          <a:bodyPr wrap="square" rtlCol="0" anchor="t">
            <a:spAutoFit/>
          </a:bodyPr>
          <a:p>
            <a:r>
              <a:rPr lang="en-US" sz="2000"/>
              <a:t>Example 2 :</a:t>
            </a:r>
            <a:endParaRPr lang="en-US" sz="2000"/>
          </a:p>
          <a:p>
            <a:endParaRPr lang="en-US" sz="2000"/>
          </a:p>
          <a:p>
            <a:r>
              <a:rPr lang="en-US" sz="2000"/>
              <a:t>def requiredArgs(a,b,c):</a:t>
            </a:r>
            <a:endParaRPr lang="en-US" sz="2000"/>
          </a:p>
          <a:p>
            <a:r>
              <a:rPr lang="en-US" sz="2000"/>
              <a:t>    print("a = ",a,"b = ",b,"c = ",c)</a:t>
            </a:r>
            <a:endParaRPr lang="en-US" sz="2000"/>
          </a:p>
          <a:p>
            <a:r>
              <a:rPr lang="en-US" sz="2000"/>
              <a:t>    return</a:t>
            </a:r>
            <a:endParaRPr lang="en-US" sz="2000"/>
          </a:p>
          <a:p>
            <a:endParaRPr lang="en-US" sz="2000"/>
          </a:p>
          <a:p>
            <a:r>
              <a:rPr lang="en-US" sz="2000"/>
              <a:t>requiredArgs(10,30)</a:t>
            </a:r>
            <a:endParaRPr lang="en-US" sz="2000"/>
          </a:p>
        </p:txBody>
      </p:sp>
      <p:sp>
        <p:nvSpPr>
          <p:cNvPr id="7" name="Text Box 6"/>
          <p:cNvSpPr txBox="1"/>
          <p:nvPr/>
        </p:nvSpPr>
        <p:spPr>
          <a:xfrm>
            <a:off x="8502015" y="1609090"/>
            <a:ext cx="3552825" cy="2245360"/>
          </a:xfrm>
          <a:prstGeom prst="rect">
            <a:avLst/>
          </a:prstGeom>
          <a:noFill/>
        </p:spPr>
        <p:txBody>
          <a:bodyPr wrap="square" rtlCol="0" anchor="t">
            <a:spAutoFit/>
          </a:bodyPr>
          <a:p>
            <a:r>
              <a:rPr lang="en-US" sz="2000"/>
              <a:t>Example 3:</a:t>
            </a:r>
            <a:endParaRPr lang="en-US" sz="2000"/>
          </a:p>
          <a:p>
            <a:endParaRPr lang="en-US" sz="2000"/>
          </a:p>
          <a:p>
            <a:r>
              <a:rPr lang="en-US" sz="2000"/>
              <a:t>def requiredArgs(a,b,c):</a:t>
            </a:r>
            <a:endParaRPr lang="en-US" sz="2000"/>
          </a:p>
          <a:p>
            <a:r>
              <a:rPr lang="en-US" sz="2000"/>
              <a:t>    print("a = ",a,"b = ",b,"c = ",c)</a:t>
            </a:r>
            <a:endParaRPr lang="en-US" sz="2000"/>
          </a:p>
          <a:p>
            <a:r>
              <a:rPr lang="en-US" sz="2000"/>
              <a:t>    return</a:t>
            </a:r>
            <a:endParaRPr lang="en-US" sz="2000"/>
          </a:p>
          <a:p>
            <a:endParaRPr lang="en-US" sz="2000"/>
          </a:p>
          <a:p>
            <a:r>
              <a:rPr lang="en-US" sz="2000"/>
              <a:t>requiredArgs(10,20,30,40)</a:t>
            </a:r>
            <a:endParaRPr lang="en-US" sz="2000"/>
          </a:p>
        </p:txBody>
      </p:sp>
      <p:sp>
        <p:nvSpPr>
          <p:cNvPr id="8" name="Text Box 7"/>
          <p:cNvSpPr txBox="1"/>
          <p:nvPr/>
        </p:nvSpPr>
        <p:spPr>
          <a:xfrm>
            <a:off x="322580" y="866775"/>
            <a:ext cx="10730865" cy="398780"/>
          </a:xfrm>
          <a:prstGeom prst="rect">
            <a:avLst/>
          </a:prstGeom>
          <a:noFill/>
        </p:spPr>
        <p:txBody>
          <a:bodyPr wrap="none" rtlCol="0">
            <a:spAutoFit/>
          </a:bodyPr>
          <a:p>
            <a:r>
              <a:rPr lang="en-US" sz="2000"/>
              <a:t>Number of arguments passed in the function call should match with the number in function definition.</a:t>
            </a:r>
            <a:endParaRPr lang="en-US" sz="200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430593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Keyword Argument Function</a:t>
            </a:r>
            <a:endParaRPr lang="en-US" sz="2800" dirty="0" smtClean="0">
              <a:gradFill>
                <a:gsLst>
                  <a:gs pos="21000">
                    <a:srgbClr val="53575C"/>
                  </a:gs>
                  <a:gs pos="88000">
                    <a:srgbClr val="C5C7CA"/>
                  </a:gs>
                </a:gsLst>
                <a:lin ang="5400000"/>
              </a:gradFill>
              <a:effectLst/>
            </a:endParaRPr>
          </a:p>
        </p:txBody>
      </p:sp>
      <p:sp>
        <p:nvSpPr>
          <p:cNvPr id="11" name="TextBox 10"/>
          <p:cNvSpPr txBox="1"/>
          <p:nvPr/>
        </p:nvSpPr>
        <p:spPr>
          <a:xfrm>
            <a:off x="207067" y="1641024"/>
            <a:ext cx="3503295" cy="2861310"/>
          </a:xfrm>
          <a:prstGeom prst="rect">
            <a:avLst/>
          </a:prstGeom>
          <a:noFill/>
        </p:spPr>
        <p:txBody>
          <a:bodyPr wrap="none" rtlCol="0">
            <a:spAutoFit/>
          </a:bodyPr>
          <a:lstStyle/>
          <a:p>
            <a:r>
              <a:rPr lang="en-US" sz="2000" dirty="0"/>
              <a:t>Example 1 :</a:t>
            </a:r>
            <a:endParaRPr lang="en-US" sz="2000" dirty="0"/>
          </a:p>
          <a:p>
            <a:endParaRPr lang="en-US" sz="2000" dirty="0"/>
          </a:p>
          <a:p>
            <a:r>
              <a:rPr lang="en-US" sz="2000" dirty="0"/>
              <a:t>def </a:t>
            </a:r>
            <a:r>
              <a:rPr lang="en-US" sz="2000" dirty="0" err="1"/>
              <a:t>keywordArgs</a:t>
            </a:r>
            <a:r>
              <a:rPr lang="en-US" sz="2000" dirty="0"/>
              <a:t>(</a:t>
            </a:r>
            <a:r>
              <a:rPr lang="en-US" sz="2000" dirty="0" err="1"/>
              <a:t>emp,exp</a:t>
            </a:r>
            <a:r>
              <a:rPr lang="en-US" sz="2000" dirty="0"/>
              <a:t>):</a:t>
            </a:r>
            <a:endParaRPr lang="en-US" sz="2000" dirty="0"/>
          </a:p>
          <a:p>
            <a:r>
              <a:rPr lang="en-US" sz="2000" dirty="0"/>
              <a:t>    print(</a:t>
            </a:r>
            <a:r>
              <a:rPr lang="en-US" sz="2000" dirty="0" err="1"/>
              <a:t>emp</a:t>
            </a:r>
            <a:r>
              <a:rPr lang="en-US" sz="2000" dirty="0"/>
              <a:t>,"</a:t>
            </a:r>
            <a:r>
              <a:rPr lang="en-US" sz="2000" dirty="0" err="1"/>
              <a:t>exp</a:t>
            </a:r>
            <a:r>
              <a:rPr lang="en-US" sz="2000" dirty="0"/>
              <a:t> = ",</a:t>
            </a:r>
            <a:r>
              <a:rPr lang="en-US" sz="2000" dirty="0" err="1"/>
              <a:t>exp</a:t>
            </a:r>
            <a:r>
              <a:rPr lang="en-US" sz="2000" dirty="0"/>
              <a:t>)</a:t>
            </a:r>
            <a:endParaRPr lang="en-US" sz="2000" dirty="0"/>
          </a:p>
          <a:p>
            <a:r>
              <a:rPr lang="en-US" sz="2000" dirty="0"/>
              <a:t>    </a:t>
            </a:r>
            <a:r>
              <a:rPr lang="en-US" sz="2000" dirty="0" smtClean="0"/>
              <a:t>return</a:t>
            </a:r>
            <a:endParaRPr lang="en-US" sz="2000" dirty="0" smtClean="0"/>
          </a:p>
          <a:p>
            <a:endParaRPr lang="en-US" sz="2000" dirty="0"/>
          </a:p>
          <a:p>
            <a:r>
              <a:rPr lang="en-US" sz="2000" dirty="0" err="1"/>
              <a:t>keywordArgs</a:t>
            </a:r>
            <a:r>
              <a:rPr lang="en-US" sz="2000" dirty="0"/>
              <a:t>(</a:t>
            </a:r>
            <a:r>
              <a:rPr lang="en-US" sz="2000" dirty="0" err="1"/>
              <a:t>emp</a:t>
            </a:r>
            <a:r>
              <a:rPr lang="en-US" sz="2000" dirty="0"/>
              <a:t>="</a:t>
            </a:r>
            <a:r>
              <a:rPr lang="en-US" sz="2000" dirty="0" err="1"/>
              <a:t>pqr</a:t>
            </a:r>
            <a:r>
              <a:rPr lang="en-US" sz="2000" dirty="0"/>
              <a:t>",</a:t>
            </a:r>
            <a:r>
              <a:rPr lang="en-US" sz="2000" dirty="0" err="1"/>
              <a:t>exp</a:t>
            </a:r>
            <a:r>
              <a:rPr lang="en-US" sz="2000" dirty="0"/>
              <a:t>=2)</a:t>
            </a:r>
            <a:endParaRPr lang="en-US" sz="2000" dirty="0"/>
          </a:p>
          <a:p>
            <a:r>
              <a:rPr lang="en-US" sz="2000" dirty="0" err="1"/>
              <a:t>keywordArgs</a:t>
            </a:r>
            <a:r>
              <a:rPr lang="en-US" sz="2000" dirty="0"/>
              <a:t>(</a:t>
            </a:r>
            <a:r>
              <a:rPr lang="en-US" sz="2000" dirty="0" err="1"/>
              <a:t>emp</a:t>
            </a:r>
            <a:r>
              <a:rPr lang="en-US" sz="2000" dirty="0"/>
              <a:t>="xyz",</a:t>
            </a:r>
            <a:r>
              <a:rPr lang="en-US" sz="2000" dirty="0" err="1"/>
              <a:t>exp</a:t>
            </a:r>
            <a:r>
              <a:rPr lang="en-US" sz="2000" dirty="0"/>
              <a:t>=3)</a:t>
            </a:r>
            <a:endParaRPr lang="en-US" sz="2000" dirty="0"/>
          </a:p>
          <a:p>
            <a:r>
              <a:rPr lang="en-US" sz="2000" dirty="0" err="1"/>
              <a:t>keywordArgs</a:t>
            </a:r>
            <a:r>
              <a:rPr lang="en-US" sz="2000" dirty="0"/>
              <a:t>(</a:t>
            </a:r>
            <a:r>
              <a:rPr lang="en-US" sz="2000" dirty="0" err="1"/>
              <a:t>exp</a:t>
            </a:r>
            <a:r>
              <a:rPr lang="en-US" sz="2000" dirty="0"/>
              <a:t>=4,emp="</a:t>
            </a:r>
            <a:r>
              <a:rPr lang="en-US" sz="2000" dirty="0" err="1"/>
              <a:t>abc</a:t>
            </a:r>
            <a:r>
              <a:rPr lang="en-US" sz="2000" dirty="0"/>
              <a:t>")</a:t>
            </a:r>
            <a:endParaRPr lang="en-US" sz="2000" dirty="0"/>
          </a:p>
        </p:txBody>
      </p:sp>
      <p:sp>
        <p:nvSpPr>
          <p:cNvPr id="2" name="Rectangle 1"/>
          <p:cNvSpPr/>
          <p:nvPr/>
        </p:nvSpPr>
        <p:spPr>
          <a:xfrm>
            <a:off x="206700" y="5059360"/>
            <a:ext cx="1509721" cy="1630045"/>
          </a:xfrm>
          <a:prstGeom prst="rect">
            <a:avLst/>
          </a:prstGeom>
        </p:spPr>
        <p:txBody>
          <a:bodyPr wrap="square">
            <a:spAutoFit/>
          </a:bodyPr>
          <a:lstStyle/>
          <a:p>
            <a:r>
              <a:rPr lang="en-US" sz="2000" dirty="0" err="1"/>
              <a:t>Output :</a:t>
            </a:r>
            <a:endParaRPr lang="en-US" sz="2000" dirty="0" err="1"/>
          </a:p>
          <a:p>
            <a:endParaRPr lang="en-US" sz="2000" dirty="0" err="1"/>
          </a:p>
          <a:p>
            <a:r>
              <a:rPr lang="en-US" sz="2000" dirty="0" err="1"/>
              <a:t>pqr</a:t>
            </a:r>
            <a:r>
              <a:rPr lang="en-US" sz="2000" dirty="0"/>
              <a:t> </a:t>
            </a:r>
            <a:r>
              <a:rPr lang="en-US" sz="2000" dirty="0" err="1"/>
              <a:t>exp</a:t>
            </a:r>
            <a:r>
              <a:rPr lang="en-US" sz="2000" dirty="0"/>
              <a:t> =  2</a:t>
            </a:r>
            <a:endParaRPr lang="en-US" sz="2000" dirty="0"/>
          </a:p>
          <a:p>
            <a:r>
              <a:rPr lang="en-US" sz="2000" dirty="0"/>
              <a:t>xyz </a:t>
            </a:r>
            <a:r>
              <a:rPr lang="en-US" sz="2000" dirty="0" err="1"/>
              <a:t>exp</a:t>
            </a:r>
            <a:r>
              <a:rPr lang="en-US" sz="2000" dirty="0"/>
              <a:t> =  3</a:t>
            </a:r>
            <a:endParaRPr lang="en-US" sz="2000" dirty="0"/>
          </a:p>
          <a:p>
            <a:r>
              <a:rPr lang="en-US" sz="2000" dirty="0" err="1"/>
              <a:t>abc</a:t>
            </a:r>
            <a:r>
              <a:rPr lang="en-US" sz="2000" dirty="0"/>
              <a:t> </a:t>
            </a:r>
            <a:r>
              <a:rPr lang="en-US" sz="2000" dirty="0" err="1"/>
              <a:t>exp</a:t>
            </a:r>
            <a:r>
              <a:rPr lang="en-US" sz="2000" dirty="0"/>
              <a:t> =  4</a:t>
            </a:r>
            <a:endParaRPr lang="en-US" sz="2000" dirty="0"/>
          </a:p>
        </p:txBody>
      </p:sp>
      <p:sp>
        <p:nvSpPr>
          <p:cNvPr id="6" name="Rectangle 5"/>
          <p:cNvSpPr/>
          <p:nvPr/>
        </p:nvSpPr>
        <p:spPr>
          <a:xfrm>
            <a:off x="3152197" y="5059077"/>
            <a:ext cx="8591550" cy="1630045"/>
          </a:xfrm>
          <a:prstGeom prst="rect">
            <a:avLst/>
          </a:prstGeom>
        </p:spPr>
        <p:txBody>
          <a:bodyPr wrap="none">
            <a:spAutoFit/>
          </a:bodyPr>
          <a:lstStyle/>
          <a:p>
            <a:pPr algn="l"/>
            <a:r>
              <a:rPr lang="en-US" sz="2000" dirty="0" err="1" smtClean="0"/>
              <a:t>Try below calls in Example 2:</a:t>
            </a:r>
            <a:endParaRPr lang="en-US" sz="2000" dirty="0" err="1" smtClean="0"/>
          </a:p>
          <a:p>
            <a:pPr algn="l"/>
            <a:r>
              <a:rPr lang="en-US" sz="2000" dirty="0" err="1" smtClean="0"/>
              <a:t>keywordArgs</a:t>
            </a:r>
            <a:r>
              <a:rPr lang="en-US" sz="2000" dirty="0" smtClean="0"/>
              <a:t>(</a:t>
            </a:r>
            <a:r>
              <a:rPr lang="en-US" sz="2000" dirty="0" err="1" smtClean="0"/>
              <a:t>exp</a:t>
            </a:r>
            <a:r>
              <a:rPr lang="en-US" sz="2000" dirty="0" smtClean="0"/>
              <a:t>=4,empname="</a:t>
            </a:r>
            <a:r>
              <a:rPr lang="en-US" sz="2000" dirty="0" err="1"/>
              <a:t>abc</a:t>
            </a:r>
            <a:r>
              <a:rPr lang="en-US" sz="2000" dirty="0"/>
              <a:t>")</a:t>
            </a:r>
            <a:endParaRPr lang="en-US" sz="2000" dirty="0"/>
          </a:p>
          <a:p>
            <a:pPr algn="l"/>
            <a:r>
              <a:rPr lang="en-US" sz="2000" dirty="0" err="1">
                <a:sym typeface="+mn-ea"/>
              </a:rPr>
              <a:t>Gives </a:t>
            </a:r>
            <a:r>
              <a:rPr lang="en-US" sz="2000" dirty="0" err="1">
                <a:solidFill>
                  <a:srgbClr val="FF0000"/>
                </a:solidFill>
                <a:sym typeface="+mn-ea"/>
              </a:rPr>
              <a:t>TypeError</a:t>
            </a:r>
            <a:r>
              <a:rPr lang="en-US" sz="2000" dirty="0">
                <a:solidFill>
                  <a:srgbClr val="FF0000"/>
                </a:solidFill>
                <a:sym typeface="+mn-ea"/>
              </a:rPr>
              <a:t>: </a:t>
            </a:r>
            <a:r>
              <a:rPr lang="en-US" sz="2000" dirty="0" err="1">
                <a:sym typeface="+mn-ea"/>
              </a:rPr>
              <a:t>keywordArgs</a:t>
            </a:r>
            <a:r>
              <a:rPr lang="en-US" sz="2000" dirty="0">
                <a:sym typeface="+mn-ea"/>
              </a:rPr>
              <a:t>() got an unexpected keyword argument '</a:t>
            </a:r>
            <a:r>
              <a:rPr lang="en-US" sz="2000" dirty="0" err="1">
                <a:sym typeface="+mn-ea"/>
              </a:rPr>
              <a:t>empname</a:t>
            </a:r>
            <a:r>
              <a:rPr lang="en-US" sz="2000" dirty="0">
                <a:sym typeface="+mn-ea"/>
              </a:rPr>
              <a:t>'</a:t>
            </a:r>
            <a:endParaRPr lang="en-US" sz="2000" dirty="0">
              <a:sym typeface="+mn-ea"/>
            </a:endParaRPr>
          </a:p>
          <a:p>
            <a:pPr algn="l"/>
            <a:r>
              <a:rPr lang="en-US" sz="2000" dirty="0">
                <a:sym typeface="+mn-ea"/>
              </a:rPr>
              <a:t>keywordArgs(exp=4,emp="abc",org="TS")</a:t>
            </a:r>
            <a:endParaRPr lang="en-US" sz="2000" dirty="0">
              <a:sym typeface="+mn-ea"/>
            </a:endParaRPr>
          </a:p>
          <a:p>
            <a:pPr algn="l"/>
            <a:r>
              <a:rPr lang="en-US" sz="2000" dirty="0" err="1">
                <a:sym typeface="+mn-ea"/>
              </a:rPr>
              <a:t>Gives </a:t>
            </a:r>
            <a:r>
              <a:rPr lang="en-US" sz="2000" dirty="0" err="1">
                <a:solidFill>
                  <a:srgbClr val="FF0000"/>
                </a:solidFill>
                <a:sym typeface="+mn-ea"/>
              </a:rPr>
              <a:t>TypeError</a:t>
            </a:r>
            <a:r>
              <a:rPr lang="en-US" sz="2000" dirty="0">
                <a:solidFill>
                  <a:srgbClr val="FF0000"/>
                </a:solidFill>
                <a:sym typeface="+mn-ea"/>
              </a:rPr>
              <a:t>: </a:t>
            </a:r>
            <a:r>
              <a:rPr lang="en-US" sz="2000" dirty="0" err="1">
                <a:sym typeface="+mn-ea"/>
              </a:rPr>
              <a:t>keywordArgs</a:t>
            </a:r>
            <a:r>
              <a:rPr lang="en-US" sz="2000" dirty="0">
                <a:sym typeface="+mn-ea"/>
              </a:rPr>
              <a:t>() got an unexpected keyword argument 'org'</a:t>
            </a:r>
            <a:endParaRPr lang="en-US" sz="2000" dirty="0"/>
          </a:p>
        </p:txBody>
      </p:sp>
      <p:sp>
        <p:nvSpPr>
          <p:cNvPr id="8" name="TextBox 7"/>
          <p:cNvSpPr txBox="1"/>
          <p:nvPr/>
        </p:nvSpPr>
        <p:spPr>
          <a:xfrm>
            <a:off x="5455368" y="1640976"/>
            <a:ext cx="3985895" cy="2245360"/>
          </a:xfrm>
          <a:prstGeom prst="rect">
            <a:avLst/>
          </a:prstGeom>
          <a:noFill/>
        </p:spPr>
        <p:txBody>
          <a:bodyPr wrap="none" rtlCol="0">
            <a:spAutoFit/>
          </a:bodyPr>
          <a:lstStyle/>
          <a:p>
            <a:r>
              <a:rPr lang="en-US" sz="2000" dirty="0"/>
              <a:t>Example 2 :</a:t>
            </a:r>
            <a:endParaRPr lang="en-US" sz="2000" dirty="0"/>
          </a:p>
          <a:p>
            <a:endParaRPr lang="en-US" sz="2000" dirty="0"/>
          </a:p>
          <a:p>
            <a:r>
              <a:rPr lang="en-US" sz="2000" dirty="0"/>
              <a:t>def </a:t>
            </a:r>
            <a:r>
              <a:rPr lang="en-US" sz="2000" dirty="0" err="1"/>
              <a:t>keywordArgs</a:t>
            </a:r>
            <a:r>
              <a:rPr lang="en-US" sz="2000" dirty="0"/>
              <a:t>(</a:t>
            </a:r>
            <a:r>
              <a:rPr lang="en-US" sz="2000" dirty="0" err="1"/>
              <a:t>emp,exp,org</a:t>
            </a:r>
            <a:r>
              <a:rPr lang="en-US" sz="2000" dirty="0"/>
              <a:t>="TS"):</a:t>
            </a:r>
            <a:endParaRPr lang="en-US" sz="2000" dirty="0"/>
          </a:p>
          <a:p>
            <a:r>
              <a:rPr lang="en-US" sz="2000" dirty="0"/>
              <a:t>    print(</a:t>
            </a:r>
            <a:r>
              <a:rPr lang="en-US" sz="2000" dirty="0" err="1"/>
              <a:t>emp</a:t>
            </a:r>
            <a:r>
              <a:rPr lang="en-US" sz="2000" dirty="0" smtClean="0"/>
              <a:t>,“</a:t>
            </a:r>
            <a:r>
              <a:rPr lang="en-US" sz="2000" dirty="0" err="1" smtClean="0"/>
              <a:t>exp</a:t>
            </a:r>
            <a:r>
              <a:rPr lang="en-US" sz="2000" dirty="0" smtClean="0"/>
              <a:t> </a:t>
            </a:r>
            <a:r>
              <a:rPr lang="en-US" sz="2000" dirty="0"/>
              <a:t>= ",</a:t>
            </a:r>
            <a:r>
              <a:rPr lang="en-US" sz="2000" dirty="0" err="1"/>
              <a:t>exp</a:t>
            </a:r>
            <a:r>
              <a:rPr lang="en-US" sz="2000" dirty="0"/>
              <a:t>,"in ",org)</a:t>
            </a:r>
            <a:endParaRPr lang="en-US" sz="2000" dirty="0"/>
          </a:p>
          <a:p>
            <a:r>
              <a:rPr lang="en-US" sz="2000" dirty="0"/>
              <a:t>    </a:t>
            </a:r>
            <a:r>
              <a:rPr lang="en-US" sz="2000" dirty="0" smtClean="0"/>
              <a:t>return</a:t>
            </a:r>
            <a:endParaRPr lang="en-US" sz="2000" dirty="0" smtClean="0"/>
          </a:p>
          <a:p>
            <a:endParaRPr lang="en-US" sz="2000" dirty="0"/>
          </a:p>
          <a:p>
            <a:r>
              <a:rPr lang="en-US" sz="2000" dirty="0" err="1"/>
              <a:t>keywordArgs</a:t>
            </a:r>
            <a:r>
              <a:rPr lang="en-US" sz="2000" dirty="0"/>
              <a:t>(</a:t>
            </a:r>
            <a:r>
              <a:rPr lang="en-US" sz="2000" dirty="0" err="1"/>
              <a:t>emp</a:t>
            </a:r>
            <a:r>
              <a:rPr lang="en-US" sz="2000" dirty="0"/>
              <a:t>="</a:t>
            </a:r>
            <a:r>
              <a:rPr lang="en-US" sz="2000" dirty="0" err="1"/>
              <a:t>pqr</a:t>
            </a:r>
            <a:r>
              <a:rPr lang="en-US" sz="2000" dirty="0"/>
              <a:t>",</a:t>
            </a:r>
            <a:r>
              <a:rPr lang="en-US" sz="2000" dirty="0" err="1"/>
              <a:t>exp</a:t>
            </a:r>
            <a:r>
              <a:rPr lang="en-US" sz="2000" dirty="0"/>
              <a:t>=2)</a:t>
            </a:r>
            <a:endParaRPr lang="en-US" sz="2000" dirty="0"/>
          </a:p>
        </p:txBody>
      </p:sp>
      <p:sp>
        <p:nvSpPr>
          <p:cNvPr id="9" name="TextBox 8"/>
          <p:cNvSpPr txBox="1"/>
          <p:nvPr/>
        </p:nvSpPr>
        <p:spPr>
          <a:xfrm>
            <a:off x="9441190" y="4010029"/>
            <a:ext cx="1989455" cy="706755"/>
          </a:xfrm>
          <a:prstGeom prst="rect">
            <a:avLst/>
          </a:prstGeom>
          <a:noFill/>
        </p:spPr>
        <p:txBody>
          <a:bodyPr wrap="none" rtlCol="0">
            <a:spAutoFit/>
          </a:bodyPr>
          <a:lstStyle/>
          <a:p>
            <a:r>
              <a:rPr lang="en-US" sz="2000" dirty="0" err="1"/>
              <a:t>Output :</a:t>
            </a:r>
            <a:endParaRPr lang="en-US" sz="2000" dirty="0" err="1"/>
          </a:p>
          <a:p>
            <a:r>
              <a:rPr lang="en-US" sz="2000" dirty="0" err="1"/>
              <a:t>pqr</a:t>
            </a:r>
            <a:r>
              <a:rPr lang="en-US" sz="2000" dirty="0"/>
              <a:t> </a:t>
            </a:r>
            <a:r>
              <a:rPr lang="en-US" sz="2000" dirty="0" err="1"/>
              <a:t>exp</a:t>
            </a:r>
            <a:r>
              <a:rPr lang="en-US" sz="2000" dirty="0"/>
              <a:t> =  2 in  TS</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436880" y="667385"/>
            <a:ext cx="6583045" cy="706755"/>
          </a:xfrm>
          <a:prstGeom prst="rect">
            <a:avLst/>
          </a:prstGeom>
          <a:noFill/>
        </p:spPr>
        <p:txBody>
          <a:bodyPr wrap="none" rtlCol="0">
            <a:spAutoFit/>
          </a:bodyPr>
          <a:p>
            <a:r>
              <a:rPr lang="en-US" sz="2000"/>
              <a:t>Function arguments has a keyword to accept its value.</a:t>
            </a:r>
            <a:endParaRPr lang="en-US" sz="2000"/>
          </a:p>
          <a:p>
            <a:r>
              <a:rPr lang="en-US" sz="2000"/>
              <a:t>Keyword in function call and function definition should match.</a:t>
            </a:r>
            <a:endParaRPr lang="en-US" sz="200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422211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Variable Argument Function</a:t>
            </a:r>
            <a:endParaRPr lang="en-US" sz="2800" dirty="0" smtClean="0">
              <a:gradFill>
                <a:gsLst>
                  <a:gs pos="21000">
                    <a:srgbClr val="53575C"/>
                  </a:gs>
                  <a:gs pos="88000">
                    <a:srgbClr val="C5C7CA"/>
                  </a:gs>
                </a:gsLst>
                <a:lin ang="5400000"/>
              </a:gradFill>
              <a:effectLst/>
            </a:endParaRPr>
          </a:p>
        </p:txBody>
      </p:sp>
      <p:sp>
        <p:nvSpPr>
          <p:cNvPr id="11" name="TextBox 10"/>
          <p:cNvSpPr txBox="1"/>
          <p:nvPr/>
        </p:nvSpPr>
        <p:spPr>
          <a:xfrm>
            <a:off x="656300" y="1510272"/>
            <a:ext cx="3185795" cy="2861310"/>
          </a:xfrm>
          <a:prstGeom prst="rect">
            <a:avLst/>
          </a:prstGeom>
          <a:noFill/>
        </p:spPr>
        <p:txBody>
          <a:bodyPr wrap="none" rtlCol="0">
            <a:spAutoFit/>
          </a:bodyPr>
          <a:lstStyle/>
          <a:p>
            <a:r>
              <a:rPr lang="en-US" sz="2000" dirty="0"/>
              <a:t>Example 1 : </a:t>
            </a:r>
            <a:endParaRPr lang="en-US" sz="2000" dirty="0"/>
          </a:p>
          <a:p>
            <a:endParaRPr lang="en-US" sz="2000" dirty="0"/>
          </a:p>
          <a:p>
            <a:r>
              <a:rPr lang="en-US" sz="2000" dirty="0"/>
              <a:t>def </a:t>
            </a:r>
            <a:r>
              <a:rPr lang="en-US" sz="2000" dirty="0" err="1"/>
              <a:t>variableArgs</a:t>
            </a:r>
            <a:r>
              <a:rPr lang="en-US" sz="2000" dirty="0"/>
              <a:t>(*a):</a:t>
            </a:r>
            <a:endParaRPr lang="en-US" sz="2000" dirty="0"/>
          </a:p>
          <a:p>
            <a:r>
              <a:rPr lang="en-US" sz="2000" dirty="0"/>
              <a:t>    print("</a:t>
            </a:r>
            <a:r>
              <a:rPr lang="en-US" sz="2000" dirty="0" err="1"/>
              <a:t>list:",a</a:t>
            </a:r>
            <a:r>
              <a:rPr lang="en-US" sz="2000" dirty="0"/>
              <a:t>)</a:t>
            </a:r>
            <a:endParaRPr lang="en-US" sz="2000" dirty="0"/>
          </a:p>
          <a:p>
            <a:r>
              <a:rPr lang="en-US" sz="2000" dirty="0"/>
              <a:t>    </a:t>
            </a:r>
            <a:r>
              <a:rPr lang="en-US" sz="2000" dirty="0" smtClean="0"/>
              <a:t>return</a:t>
            </a:r>
            <a:endParaRPr lang="en-US" sz="2000" dirty="0" smtClean="0"/>
          </a:p>
          <a:p>
            <a:endParaRPr lang="en-US" sz="2000" dirty="0"/>
          </a:p>
          <a:p>
            <a:r>
              <a:rPr lang="en-US" sz="2000" dirty="0" err="1"/>
              <a:t>variableArgs</a:t>
            </a:r>
            <a:r>
              <a:rPr lang="en-US" sz="2000" dirty="0"/>
              <a:t>(10,20)</a:t>
            </a:r>
            <a:endParaRPr lang="en-US" sz="2000" dirty="0"/>
          </a:p>
          <a:p>
            <a:r>
              <a:rPr lang="en-US" sz="2000" dirty="0" err="1"/>
              <a:t>variableArgs</a:t>
            </a:r>
            <a:r>
              <a:rPr lang="en-US" sz="2000" dirty="0"/>
              <a:t>(10,20,30,40)</a:t>
            </a:r>
            <a:endParaRPr lang="en-US" sz="2000" dirty="0"/>
          </a:p>
          <a:p>
            <a:r>
              <a:rPr lang="en-US" sz="2000" dirty="0" err="1"/>
              <a:t>variableArgs</a:t>
            </a:r>
            <a:r>
              <a:rPr lang="en-US" sz="2000" dirty="0"/>
              <a:t>(10,20,"Python")</a:t>
            </a:r>
            <a:endParaRPr lang="en-US" sz="2000" dirty="0"/>
          </a:p>
        </p:txBody>
      </p:sp>
      <p:sp>
        <p:nvSpPr>
          <p:cNvPr id="2" name="Rectangle 1"/>
          <p:cNvSpPr/>
          <p:nvPr/>
        </p:nvSpPr>
        <p:spPr>
          <a:xfrm>
            <a:off x="656376" y="4959433"/>
            <a:ext cx="2935110" cy="1630045"/>
          </a:xfrm>
          <a:prstGeom prst="rect">
            <a:avLst/>
          </a:prstGeom>
        </p:spPr>
        <p:txBody>
          <a:bodyPr wrap="square">
            <a:spAutoFit/>
          </a:bodyPr>
          <a:lstStyle/>
          <a:p>
            <a:r>
              <a:rPr lang="en-US" sz="2000" dirty="0"/>
              <a:t>Output :</a:t>
            </a:r>
            <a:endParaRPr lang="en-US" sz="2000" dirty="0"/>
          </a:p>
          <a:p>
            <a:endParaRPr lang="en-US" sz="2000" dirty="0"/>
          </a:p>
          <a:p>
            <a:r>
              <a:rPr lang="en-US" sz="2000" dirty="0"/>
              <a:t>list: (10, 20)</a:t>
            </a:r>
            <a:endParaRPr lang="en-US" sz="2000" dirty="0"/>
          </a:p>
          <a:p>
            <a:r>
              <a:rPr lang="en-US" sz="2000" dirty="0"/>
              <a:t>list: (10, 20, 30, 40)</a:t>
            </a:r>
            <a:endParaRPr lang="en-US" sz="2000" dirty="0"/>
          </a:p>
          <a:p>
            <a:r>
              <a:rPr lang="en-US" sz="2000" dirty="0"/>
              <a:t>list: (10, 20, 'Python')</a:t>
            </a:r>
            <a:endParaRPr lang="en-US" sz="2000" dirty="0"/>
          </a:p>
        </p:txBody>
      </p:sp>
      <p:sp>
        <p:nvSpPr>
          <p:cNvPr id="6" name="Rectangle 5"/>
          <p:cNvSpPr/>
          <p:nvPr/>
        </p:nvSpPr>
        <p:spPr>
          <a:xfrm>
            <a:off x="6395430" y="1510062"/>
            <a:ext cx="2313940" cy="2245360"/>
          </a:xfrm>
          <a:prstGeom prst="rect">
            <a:avLst/>
          </a:prstGeom>
        </p:spPr>
        <p:txBody>
          <a:bodyPr wrap="none">
            <a:spAutoFit/>
          </a:bodyPr>
          <a:lstStyle/>
          <a:p>
            <a:r>
              <a:rPr lang="en-US" sz="2000" dirty="0"/>
              <a:t>Example 2 :</a:t>
            </a:r>
            <a:endParaRPr lang="en-US" sz="2000" dirty="0"/>
          </a:p>
          <a:p>
            <a:endParaRPr lang="en-US" sz="2000" dirty="0"/>
          </a:p>
          <a:p>
            <a:r>
              <a:rPr lang="en-US" sz="2000" dirty="0"/>
              <a:t>def </a:t>
            </a:r>
            <a:r>
              <a:rPr lang="en-US" sz="2000" dirty="0" err="1"/>
              <a:t>variableArgs</a:t>
            </a:r>
            <a:r>
              <a:rPr lang="en-US" sz="2000" dirty="0"/>
              <a:t>(*a):</a:t>
            </a:r>
            <a:endParaRPr lang="en-US" sz="2000" dirty="0"/>
          </a:p>
          <a:p>
            <a:r>
              <a:rPr lang="en-US" sz="2000" dirty="0"/>
              <a:t>    print("</a:t>
            </a:r>
            <a:r>
              <a:rPr lang="en-US" sz="2000" dirty="0" err="1"/>
              <a:t>list:",a</a:t>
            </a:r>
            <a:r>
              <a:rPr lang="en-US" sz="2000" dirty="0"/>
              <a:t>)</a:t>
            </a:r>
            <a:endParaRPr lang="en-US" sz="2000" dirty="0"/>
          </a:p>
          <a:p>
            <a:r>
              <a:rPr lang="en-US" sz="2000" dirty="0"/>
              <a:t>    </a:t>
            </a:r>
            <a:r>
              <a:rPr lang="en-US" sz="2000" dirty="0" smtClean="0"/>
              <a:t>return</a:t>
            </a:r>
            <a:endParaRPr lang="en-US" sz="2000" dirty="0" smtClean="0"/>
          </a:p>
          <a:p>
            <a:endParaRPr lang="en-US" sz="2000" dirty="0"/>
          </a:p>
          <a:p>
            <a:r>
              <a:rPr lang="en-US" sz="2000" dirty="0" err="1"/>
              <a:t>variableArgs</a:t>
            </a:r>
            <a:r>
              <a:rPr lang="en-US" sz="2000" dirty="0"/>
              <a:t>()</a:t>
            </a:r>
            <a:endParaRPr lang="en-US" sz="2000" dirty="0"/>
          </a:p>
        </p:txBody>
      </p:sp>
      <p:sp>
        <p:nvSpPr>
          <p:cNvPr id="8" name="TextBox 7"/>
          <p:cNvSpPr txBox="1"/>
          <p:nvPr/>
        </p:nvSpPr>
        <p:spPr>
          <a:xfrm>
            <a:off x="6395608" y="4959499"/>
            <a:ext cx="960120" cy="922020"/>
          </a:xfrm>
          <a:prstGeom prst="rect">
            <a:avLst/>
          </a:prstGeom>
          <a:noFill/>
        </p:spPr>
        <p:txBody>
          <a:bodyPr wrap="none" rtlCol="0">
            <a:spAutoFit/>
          </a:bodyPr>
          <a:lstStyle/>
          <a:p>
            <a:r>
              <a:rPr lang="en-US" dirty="0"/>
              <a:t>Output :</a:t>
            </a:r>
            <a:endParaRPr lang="en-US" dirty="0"/>
          </a:p>
          <a:p>
            <a:endParaRPr lang="en-US" dirty="0"/>
          </a:p>
          <a:p>
            <a:r>
              <a:rPr lang="en-US" dirty="0"/>
              <a:t>list: ()</a:t>
            </a:r>
            <a:endParaRPr lang="en-US"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656590" y="817245"/>
            <a:ext cx="3777615" cy="398780"/>
          </a:xfrm>
          <a:prstGeom prst="rect">
            <a:avLst/>
          </a:prstGeom>
          <a:noFill/>
        </p:spPr>
        <p:txBody>
          <a:bodyPr wrap="none" rtlCol="0">
            <a:spAutoFit/>
          </a:bodyPr>
          <a:p>
            <a:r>
              <a:rPr lang="en-US" sz="2000"/>
              <a:t>Accepts any number of arguments.</a:t>
            </a:r>
            <a:endParaRPr lang="en-US" sz="2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 name="TextBox 21"/>
          <p:cNvSpPr txBox="1"/>
          <p:nvPr/>
        </p:nvSpPr>
        <p:spPr>
          <a:xfrm>
            <a:off x="106885" y="43132"/>
            <a:ext cx="343852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cs typeface="Times New Roman" panose="02020603050405020304" pitchFamily="18" charset="0"/>
              </a:rPr>
              <a:t>Applications of Python</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sp>
        <p:nvSpPr>
          <p:cNvPr id="2" name="Text Box 1"/>
          <p:cNvSpPr txBox="1"/>
          <p:nvPr/>
        </p:nvSpPr>
        <p:spPr>
          <a:xfrm>
            <a:off x="434975" y="2023110"/>
            <a:ext cx="2540000" cy="368300"/>
          </a:xfrm>
          <a:prstGeom prst="rect">
            <a:avLst/>
          </a:prstGeom>
          <a:noFill/>
        </p:spPr>
        <p:txBody>
          <a:bodyPr wrap="square" rtlCol="0" anchor="t">
            <a:spAutoFit/>
          </a:bodyPr>
          <a:p>
            <a:r>
              <a:rPr lang="en-US"/>
              <a:t>1. Web Development</a:t>
            </a:r>
            <a:endParaRPr lang="en-US"/>
          </a:p>
        </p:txBody>
      </p:sp>
      <p:graphicFrame>
        <p:nvGraphicFramePr>
          <p:cNvPr id="3" name="Object 2"/>
          <p:cNvGraphicFramePr/>
          <p:nvPr/>
        </p:nvGraphicFramePr>
        <p:xfrm>
          <a:off x="815340" y="2391410"/>
          <a:ext cx="1477645" cy="1391920"/>
        </p:xfrm>
        <a:graphic>
          <a:graphicData uri="http://schemas.openxmlformats.org/presentationml/2006/ole">
            <mc:AlternateContent xmlns:mc="http://schemas.openxmlformats.org/markup-compatibility/2006">
              <mc:Choice xmlns:v="urn:schemas-microsoft-com:vml" Requires="v">
                <p:oleObj spid="_x0000_s4" name="" r:id="rId1" imgW="1476375" imgH="1390650" progId="Paint.Picture">
                  <p:embed/>
                </p:oleObj>
              </mc:Choice>
              <mc:Fallback>
                <p:oleObj name="" r:id="rId1" imgW="1476375" imgH="1390650" progId="Paint.Picture">
                  <p:embed/>
                  <p:pic>
                    <p:nvPicPr>
                      <p:cNvPr id="0" name="Picture 3"/>
                      <p:cNvPicPr/>
                      <p:nvPr/>
                    </p:nvPicPr>
                    <p:blipFill>
                      <a:blip r:embed="rId2"/>
                      <a:stretch>
                        <a:fillRect/>
                      </a:stretch>
                    </p:blipFill>
                    <p:spPr>
                      <a:xfrm>
                        <a:off x="815340" y="2391410"/>
                        <a:ext cx="1477645" cy="1391920"/>
                      </a:xfrm>
                      <a:prstGeom prst="rect">
                        <a:avLst/>
                      </a:prstGeom>
                    </p:spPr>
                  </p:pic>
                </p:oleObj>
              </mc:Fallback>
            </mc:AlternateContent>
          </a:graphicData>
        </a:graphic>
      </p:graphicFrame>
      <p:sp>
        <p:nvSpPr>
          <p:cNvPr id="5" name="Text Box 4"/>
          <p:cNvSpPr txBox="1"/>
          <p:nvPr/>
        </p:nvSpPr>
        <p:spPr>
          <a:xfrm>
            <a:off x="3545205" y="2033270"/>
            <a:ext cx="2540000" cy="368300"/>
          </a:xfrm>
          <a:prstGeom prst="rect">
            <a:avLst/>
          </a:prstGeom>
          <a:noFill/>
        </p:spPr>
        <p:txBody>
          <a:bodyPr wrap="square" rtlCol="0" anchor="t">
            <a:spAutoFit/>
          </a:bodyPr>
          <a:p>
            <a:r>
              <a:rPr lang="en-US"/>
              <a:t>2. Game Development</a:t>
            </a:r>
            <a:endParaRPr lang="en-US"/>
          </a:p>
        </p:txBody>
      </p:sp>
      <p:graphicFrame>
        <p:nvGraphicFramePr>
          <p:cNvPr id="6" name="Object 5"/>
          <p:cNvGraphicFramePr/>
          <p:nvPr/>
        </p:nvGraphicFramePr>
        <p:xfrm>
          <a:off x="3354705" y="2557780"/>
          <a:ext cx="2621280" cy="867410"/>
        </p:xfrm>
        <a:graphic>
          <a:graphicData uri="http://schemas.openxmlformats.org/presentationml/2006/ole">
            <mc:AlternateContent xmlns:mc="http://schemas.openxmlformats.org/markup-compatibility/2006">
              <mc:Choice xmlns:v="urn:schemas-microsoft-com:vml" Requires="v">
                <p:oleObj spid="_x0000_s7" name="" r:id="rId3" imgW="2619375" imgH="866775" progId="Paint.Picture">
                  <p:embed/>
                </p:oleObj>
              </mc:Choice>
              <mc:Fallback>
                <p:oleObj name="" r:id="rId3" imgW="2619375" imgH="866775" progId="Paint.Picture">
                  <p:embed/>
                  <p:pic>
                    <p:nvPicPr>
                      <p:cNvPr id="0" name="Picture 6"/>
                      <p:cNvPicPr/>
                      <p:nvPr/>
                    </p:nvPicPr>
                    <p:blipFill>
                      <a:blip r:embed="rId4"/>
                      <a:stretch>
                        <a:fillRect/>
                      </a:stretch>
                    </p:blipFill>
                    <p:spPr>
                      <a:xfrm>
                        <a:off x="3354705" y="2557780"/>
                        <a:ext cx="2621280" cy="867410"/>
                      </a:xfrm>
                      <a:prstGeom prst="rect">
                        <a:avLst/>
                      </a:prstGeom>
                    </p:spPr>
                  </p:pic>
                </p:oleObj>
              </mc:Fallback>
            </mc:AlternateContent>
          </a:graphicData>
        </a:graphic>
      </p:graphicFrame>
      <p:sp>
        <p:nvSpPr>
          <p:cNvPr id="8" name="Text Box 7"/>
          <p:cNvSpPr txBox="1"/>
          <p:nvPr/>
        </p:nvSpPr>
        <p:spPr>
          <a:xfrm>
            <a:off x="6696075" y="2023110"/>
            <a:ext cx="4516755" cy="368300"/>
          </a:xfrm>
          <a:prstGeom prst="rect">
            <a:avLst/>
          </a:prstGeom>
          <a:noFill/>
        </p:spPr>
        <p:txBody>
          <a:bodyPr wrap="square" rtlCol="0" anchor="t">
            <a:spAutoFit/>
          </a:bodyPr>
          <a:p>
            <a:r>
              <a:rPr lang="en-US"/>
              <a:t>3. Machine Learning and Artificial Intelligence</a:t>
            </a:r>
            <a:endParaRPr lang="en-US"/>
          </a:p>
        </p:txBody>
      </p:sp>
      <p:graphicFrame>
        <p:nvGraphicFramePr>
          <p:cNvPr id="9" name="Object 8"/>
          <p:cNvGraphicFramePr/>
          <p:nvPr/>
        </p:nvGraphicFramePr>
        <p:xfrm>
          <a:off x="8096885" y="2401570"/>
          <a:ext cx="1715770" cy="1381760"/>
        </p:xfrm>
        <a:graphic>
          <a:graphicData uri="http://schemas.openxmlformats.org/presentationml/2006/ole">
            <mc:AlternateContent xmlns:mc="http://schemas.openxmlformats.org/markup-compatibility/2006">
              <mc:Choice xmlns:v="urn:schemas-microsoft-com:vml" Requires="v">
                <p:oleObj spid="_x0000_s10" name="" r:id="rId5" imgW="1714500" imgH="1381125" progId="Paint.Picture">
                  <p:embed/>
                </p:oleObj>
              </mc:Choice>
              <mc:Fallback>
                <p:oleObj name="" r:id="rId5" imgW="1714500" imgH="1381125" progId="Paint.Picture">
                  <p:embed/>
                  <p:pic>
                    <p:nvPicPr>
                      <p:cNvPr id="0" name="Picture 9"/>
                      <p:cNvPicPr/>
                      <p:nvPr/>
                    </p:nvPicPr>
                    <p:blipFill>
                      <a:blip r:embed="rId6"/>
                      <a:stretch>
                        <a:fillRect/>
                      </a:stretch>
                    </p:blipFill>
                    <p:spPr>
                      <a:xfrm>
                        <a:off x="8096885" y="2401570"/>
                        <a:ext cx="1715770" cy="1381760"/>
                      </a:xfrm>
                      <a:prstGeom prst="rect">
                        <a:avLst/>
                      </a:prstGeom>
                    </p:spPr>
                  </p:pic>
                </p:oleObj>
              </mc:Fallback>
            </mc:AlternateContent>
          </a:graphicData>
        </a:graphic>
      </p:graphicFrame>
      <p:sp>
        <p:nvSpPr>
          <p:cNvPr id="11" name="Text Box 10"/>
          <p:cNvSpPr txBox="1"/>
          <p:nvPr/>
        </p:nvSpPr>
        <p:spPr>
          <a:xfrm>
            <a:off x="434975" y="4053205"/>
            <a:ext cx="3761105" cy="368300"/>
          </a:xfrm>
          <a:prstGeom prst="rect">
            <a:avLst/>
          </a:prstGeom>
          <a:noFill/>
        </p:spPr>
        <p:txBody>
          <a:bodyPr wrap="square" rtlCol="0" anchor="t">
            <a:spAutoFit/>
          </a:bodyPr>
          <a:p>
            <a:r>
              <a:rPr lang="en-US"/>
              <a:t>4. Data Science and Data Visualization</a:t>
            </a:r>
            <a:endParaRPr lang="en-US"/>
          </a:p>
        </p:txBody>
      </p:sp>
      <p:graphicFrame>
        <p:nvGraphicFramePr>
          <p:cNvPr id="12" name="Object 11"/>
          <p:cNvGraphicFramePr/>
          <p:nvPr/>
        </p:nvGraphicFramePr>
        <p:xfrm>
          <a:off x="1019175" y="4576445"/>
          <a:ext cx="2335530" cy="1487170"/>
        </p:xfrm>
        <a:graphic>
          <a:graphicData uri="http://schemas.openxmlformats.org/presentationml/2006/ole">
            <mc:AlternateContent xmlns:mc="http://schemas.openxmlformats.org/markup-compatibility/2006">
              <mc:Choice xmlns:v="urn:schemas-microsoft-com:vml" Requires="v">
                <p:oleObj spid="_x0000_s13" name="" r:id="rId7" imgW="2333625" imgH="1485900" progId="Paint.Picture">
                  <p:embed/>
                </p:oleObj>
              </mc:Choice>
              <mc:Fallback>
                <p:oleObj name="" r:id="rId7" imgW="2333625" imgH="1485900" progId="Paint.Picture">
                  <p:embed/>
                  <p:pic>
                    <p:nvPicPr>
                      <p:cNvPr id="0" name="Picture 12"/>
                      <p:cNvPicPr/>
                      <p:nvPr/>
                    </p:nvPicPr>
                    <p:blipFill>
                      <a:blip r:embed="rId8"/>
                      <a:stretch>
                        <a:fillRect/>
                      </a:stretch>
                    </p:blipFill>
                    <p:spPr>
                      <a:xfrm>
                        <a:off x="1019175" y="4576445"/>
                        <a:ext cx="2335530" cy="1487170"/>
                      </a:xfrm>
                      <a:prstGeom prst="rect">
                        <a:avLst/>
                      </a:prstGeom>
                    </p:spPr>
                  </p:pic>
                </p:oleObj>
              </mc:Fallback>
            </mc:AlternateContent>
          </a:graphicData>
        </a:graphic>
      </p:graphicFrame>
      <p:sp>
        <p:nvSpPr>
          <p:cNvPr id="14" name="Text Box 13"/>
          <p:cNvSpPr txBox="1"/>
          <p:nvPr/>
        </p:nvSpPr>
        <p:spPr>
          <a:xfrm>
            <a:off x="4954905" y="4053205"/>
            <a:ext cx="1741170" cy="368300"/>
          </a:xfrm>
          <a:prstGeom prst="rect">
            <a:avLst/>
          </a:prstGeom>
          <a:noFill/>
        </p:spPr>
        <p:txBody>
          <a:bodyPr wrap="square" rtlCol="0" anchor="t">
            <a:spAutoFit/>
          </a:bodyPr>
          <a:p>
            <a:r>
              <a:rPr lang="en-US"/>
              <a:t>5. Desktop GUI</a:t>
            </a:r>
            <a:endParaRPr lang="en-US"/>
          </a:p>
        </p:txBody>
      </p:sp>
      <p:graphicFrame>
        <p:nvGraphicFramePr>
          <p:cNvPr id="15" name="Object 14"/>
          <p:cNvGraphicFramePr/>
          <p:nvPr/>
        </p:nvGraphicFramePr>
        <p:xfrm>
          <a:off x="4495800" y="4576445"/>
          <a:ext cx="2659380" cy="1506220"/>
        </p:xfrm>
        <a:graphic>
          <a:graphicData uri="http://schemas.openxmlformats.org/presentationml/2006/ole">
            <mc:AlternateContent xmlns:mc="http://schemas.openxmlformats.org/markup-compatibility/2006">
              <mc:Choice xmlns:v="urn:schemas-microsoft-com:vml" Requires="v">
                <p:oleObj spid="_x0000_s16" name="" r:id="rId9" imgW="2657475" imgH="1504950" progId="Paint.Picture">
                  <p:embed/>
                </p:oleObj>
              </mc:Choice>
              <mc:Fallback>
                <p:oleObj name="" r:id="rId9" imgW="2657475" imgH="1504950" progId="Paint.Picture">
                  <p:embed/>
                  <p:pic>
                    <p:nvPicPr>
                      <p:cNvPr id="0" name="Picture 15"/>
                      <p:cNvPicPr/>
                      <p:nvPr/>
                    </p:nvPicPr>
                    <p:blipFill>
                      <a:blip r:embed="rId10"/>
                      <a:stretch>
                        <a:fillRect/>
                      </a:stretch>
                    </p:blipFill>
                    <p:spPr>
                      <a:xfrm>
                        <a:off x="4495800" y="4576445"/>
                        <a:ext cx="2659380" cy="1506220"/>
                      </a:xfrm>
                      <a:prstGeom prst="rect">
                        <a:avLst/>
                      </a:prstGeom>
                    </p:spPr>
                  </p:pic>
                </p:oleObj>
              </mc:Fallback>
            </mc:AlternateContent>
          </a:graphicData>
        </a:graphic>
      </p:graphicFrame>
      <p:sp>
        <p:nvSpPr>
          <p:cNvPr id="17" name="Text Box 16"/>
          <p:cNvSpPr txBox="1"/>
          <p:nvPr/>
        </p:nvSpPr>
        <p:spPr>
          <a:xfrm>
            <a:off x="7933690" y="4053205"/>
            <a:ext cx="3127375" cy="368300"/>
          </a:xfrm>
          <a:prstGeom prst="rect">
            <a:avLst/>
          </a:prstGeom>
          <a:noFill/>
        </p:spPr>
        <p:txBody>
          <a:bodyPr wrap="square" rtlCol="0" anchor="t">
            <a:spAutoFit/>
          </a:bodyPr>
          <a:p>
            <a:r>
              <a:rPr lang="en-US"/>
              <a:t>6. Web Scraping Applications</a:t>
            </a:r>
            <a:endParaRPr lang="en-US"/>
          </a:p>
        </p:txBody>
      </p:sp>
      <p:sp>
        <p:nvSpPr>
          <p:cNvPr id="18" name="Text Box 17"/>
          <p:cNvSpPr txBox="1"/>
          <p:nvPr/>
        </p:nvSpPr>
        <p:spPr>
          <a:xfrm>
            <a:off x="7933690" y="4568825"/>
            <a:ext cx="2540000" cy="368300"/>
          </a:xfrm>
          <a:prstGeom prst="rect">
            <a:avLst/>
          </a:prstGeom>
          <a:noFill/>
        </p:spPr>
        <p:txBody>
          <a:bodyPr wrap="square" rtlCol="0" anchor="t">
            <a:spAutoFit/>
          </a:bodyPr>
          <a:p>
            <a:r>
              <a:rPr lang="en-US"/>
              <a:t>7. Business Applications</a:t>
            </a:r>
            <a:endParaRPr lang="en-US"/>
          </a:p>
        </p:txBody>
      </p:sp>
      <p:sp>
        <p:nvSpPr>
          <p:cNvPr id="19" name="Text Box 18"/>
          <p:cNvSpPr txBox="1"/>
          <p:nvPr/>
        </p:nvSpPr>
        <p:spPr>
          <a:xfrm>
            <a:off x="7933690" y="5124450"/>
            <a:ext cx="3248660" cy="368300"/>
          </a:xfrm>
          <a:prstGeom prst="rect">
            <a:avLst/>
          </a:prstGeom>
          <a:noFill/>
        </p:spPr>
        <p:txBody>
          <a:bodyPr wrap="square" rtlCol="0" anchor="t">
            <a:spAutoFit/>
          </a:bodyPr>
          <a:p>
            <a:r>
              <a:rPr lang="en-US"/>
              <a:t>8. Audio and Video Applications</a:t>
            </a:r>
            <a:endParaRPr lang="en-US"/>
          </a:p>
        </p:txBody>
      </p:sp>
      <p:sp>
        <p:nvSpPr>
          <p:cNvPr id="20" name="Text Box 19"/>
          <p:cNvSpPr txBox="1"/>
          <p:nvPr/>
        </p:nvSpPr>
        <p:spPr>
          <a:xfrm>
            <a:off x="7933690" y="5671820"/>
            <a:ext cx="2540000" cy="368300"/>
          </a:xfrm>
          <a:prstGeom prst="rect">
            <a:avLst/>
          </a:prstGeom>
          <a:noFill/>
        </p:spPr>
        <p:txBody>
          <a:bodyPr wrap="square" rtlCol="0" anchor="t">
            <a:spAutoFit/>
          </a:bodyPr>
          <a:p>
            <a:r>
              <a:rPr lang="en-US"/>
              <a:t>9. CAD Applications</a:t>
            </a:r>
            <a:endParaRPr lang="en-US"/>
          </a:p>
        </p:txBody>
      </p:sp>
      <p:sp>
        <p:nvSpPr>
          <p:cNvPr id="21" name="Text Box 20"/>
          <p:cNvSpPr txBox="1"/>
          <p:nvPr/>
        </p:nvSpPr>
        <p:spPr>
          <a:xfrm>
            <a:off x="7933690" y="6210935"/>
            <a:ext cx="3127375" cy="368300"/>
          </a:xfrm>
          <a:prstGeom prst="rect">
            <a:avLst/>
          </a:prstGeom>
          <a:noFill/>
        </p:spPr>
        <p:txBody>
          <a:bodyPr wrap="square" rtlCol="0" anchor="t">
            <a:spAutoFit/>
          </a:bodyPr>
          <a:p>
            <a:r>
              <a:rPr lang="en-US"/>
              <a:t>10. Embedded Applications</a:t>
            </a:r>
            <a:endParaRPr lang="en-US"/>
          </a:p>
        </p:txBody>
      </p:sp>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4" name="Rectangle 13"/>
          <p:cNvSpPr/>
          <p:nvPr/>
        </p:nvSpPr>
        <p:spPr>
          <a:xfrm>
            <a:off x="1794156" y="972355"/>
            <a:ext cx="2402278" cy="539646"/>
          </a:xfrm>
          <a:prstGeom prst="rect">
            <a:avLst/>
          </a:prstGeom>
        </p:spPr>
        <p:style>
          <a:lnRef idx="1">
            <a:schemeClr val="accent2"/>
          </a:lnRef>
          <a:fillRef idx="2">
            <a:schemeClr val="accent2"/>
          </a:fillRef>
          <a:effectRef idx="1">
            <a:schemeClr val="accent2"/>
          </a:effectRef>
          <a:fontRef idx="minor">
            <a:schemeClr val="dk1"/>
          </a:fontRef>
        </p:style>
        <p:txBody>
          <a:bodyPr rtlCol="0" anchor="ctr"/>
          <a:p>
            <a:pPr algn="ctr"/>
            <a:r>
              <a:rPr lang="en-US" sz="2800" dirty="0">
                <a:solidFill>
                  <a:schemeClr val="tx1"/>
                </a:solidFill>
              </a:rPr>
              <a:t>Python</a:t>
            </a:r>
            <a:endParaRPr lang="en-US" sz="2800" dirty="0">
              <a:solidFill>
                <a:schemeClr val="tx1"/>
              </a:solidFill>
            </a:endParaRPr>
          </a:p>
        </p:txBody>
      </p:sp>
      <p:sp>
        <p:nvSpPr>
          <p:cNvPr id="25" name="Rectangle 18"/>
          <p:cNvSpPr/>
          <p:nvPr/>
        </p:nvSpPr>
        <p:spPr>
          <a:xfrm>
            <a:off x="4498787" y="974442"/>
            <a:ext cx="5079168" cy="539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2800" dirty="0" smtClean="0">
                <a:solidFill>
                  <a:schemeClr val="tx1"/>
                </a:solidFill>
              </a:rPr>
              <a:t>Data Processing</a:t>
            </a:r>
            <a:endParaRPr lang="en-US" sz="2800"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309181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Lambda expressions</a:t>
            </a:r>
            <a:endParaRPr lang="en-US" sz="2800" dirty="0" smtClean="0">
              <a:gradFill>
                <a:gsLst>
                  <a:gs pos="21000">
                    <a:srgbClr val="53575C"/>
                  </a:gs>
                  <a:gs pos="88000">
                    <a:srgbClr val="C5C7CA"/>
                  </a:gs>
                </a:gsLst>
                <a:lin ang="5400000"/>
              </a:gradFill>
              <a:effectLst/>
            </a:endParaRPr>
          </a:p>
        </p:txBody>
      </p:sp>
      <p:sp>
        <p:nvSpPr>
          <p:cNvPr id="7" name="TextBox 6"/>
          <p:cNvSpPr txBox="1"/>
          <p:nvPr/>
        </p:nvSpPr>
        <p:spPr>
          <a:xfrm>
            <a:off x="840142" y="887610"/>
            <a:ext cx="9323070" cy="706755"/>
          </a:xfrm>
          <a:prstGeom prst="rect">
            <a:avLst/>
          </a:prstGeom>
          <a:noFill/>
        </p:spPr>
        <p:txBody>
          <a:bodyPr wrap="none" rtlCol="0">
            <a:spAutoFit/>
          </a:bodyPr>
          <a:lstStyle/>
          <a:p>
            <a:pPr algn="l"/>
            <a:r>
              <a:rPr lang="en-US" sz="2000" dirty="0" smtClean="0"/>
              <a:t>Lambda is a predefined keyword – defines functions as expressions.</a:t>
            </a:r>
            <a:endParaRPr lang="en-US" sz="2000" dirty="0" smtClean="0"/>
          </a:p>
          <a:p>
            <a:pPr algn="l"/>
            <a:r>
              <a:rPr lang="en-US" sz="2000" dirty="0"/>
              <a:t>A lambda function can take any number of arguments, but can only have one expression.</a:t>
            </a:r>
            <a:endParaRPr lang="en-US" sz="2000" dirty="0"/>
          </a:p>
        </p:txBody>
      </p:sp>
      <p:sp>
        <p:nvSpPr>
          <p:cNvPr id="9" name="TextBox 8"/>
          <p:cNvSpPr txBox="1"/>
          <p:nvPr/>
        </p:nvSpPr>
        <p:spPr>
          <a:xfrm>
            <a:off x="840394" y="2764848"/>
            <a:ext cx="7378065" cy="1014730"/>
          </a:xfrm>
          <a:prstGeom prst="rect">
            <a:avLst/>
          </a:prstGeom>
          <a:noFill/>
        </p:spPr>
        <p:txBody>
          <a:bodyPr wrap="none" rtlCol="0">
            <a:spAutoFit/>
          </a:bodyPr>
          <a:lstStyle/>
          <a:p>
            <a:pPr algn="l"/>
            <a:r>
              <a:rPr lang="fr-FR" sz="2000" dirty="0"/>
              <a:t>x = lambda a : a + 10</a:t>
            </a:r>
            <a:r>
              <a:rPr lang="en-US" altLang="fr-FR" sz="2000" dirty="0" smtClean="0"/>
              <a:t>     #  lambda expression, a takes the value 5</a:t>
            </a:r>
            <a:endParaRPr lang="fr-FR" sz="2000" dirty="0" smtClean="0"/>
          </a:p>
          <a:p>
            <a:pPr algn="l"/>
            <a:r>
              <a:rPr lang="fr-FR" sz="2000" smtClean="0"/>
              <a:t>print(x(5))</a:t>
            </a:r>
            <a:endParaRPr lang="fr-FR" sz="2000" smtClean="0"/>
          </a:p>
          <a:p>
            <a:pPr algn="l"/>
            <a:r>
              <a:rPr lang="en-US" sz="2000" dirty="0" smtClean="0"/>
              <a:t>print(type(x</a:t>
            </a:r>
            <a:r>
              <a:rPr lang="en-US" sz="2000" dirty="0"/>
              <a:t>))                  #  </a:t>
            </a:r>
            <a:r>
              <a:rPr lang="en-US" sz="2000" dirty="0" smtClean="0">
                <a:sym typeface="+mn-ea"/>
              </a:rPr>
              <a:t>Returns function object  </a:t>
            </a:r>
            <a:r>
              <a:rPr lang="en-US" sz="2000" dirty="0">
                <a:sym typeface="+mn-ea"/>
              </a:rPr>
              <a:t>- &lt;class 'function'&gt;  </a:t>
            </a:r>
            <a:endParaRPr lang="en-US" sz="2000" dirty="0"/>
          </a:p>
        </p:txBody>
      </p:sp>
      <p:sp>
        <p:nvSpPr>
          <p:cNvPr id="17" name="TextBox 16"/>
          <p:cNvSpPr txBox="1"/>
          <p:nvPr/>
        </p:nvSpPr>
        <p:spPr>
          <a:xfrm>
            <a:off x="840394" y="5517861"/>
            <a:ext cx="10506075" cy="1014730"/>
          </a:xfrm>
          <a:prstGeom prst="rect">
            <a:avLst/>
          </a:prstGeom>
          <a:noFill/>
        </p:spPr>
        <p:txBody>
          <a:bodyPr wrap="none" rtlCol="0">
            <a:spAutoFit/>
          </a:bodyPr>
          <a:lstStyle/>
          <a:p>
            <a:pPr algn="l"/>
            <a:r>
              <a:rPr lang="en-US" sz="2000" dirty="0" smtClean="0"/>
              <a:t>Uses: </a:t>
            </a:r>
            <a:endParaRPr lang="en-US" sz="2000" dirty="0" smtClean="0"/>
          </a:p>
          <a:p>
            <a:pPr algn="l"/>
            <a:r>
              <a:rPr lang="en-US" sz="2000" dirty="0"/>
              <a:t> </a:t>
            </a:r>
            <a:r>
              <a:rPr lang="en-US" sz="2000" dirty="0" smtClean="0"/>
              <a:t>           When we require a nameless function for a short period of time</a:t>
            </a:r>
            <a:endParaRPr lang="en-US" sz="2000" dirty="0" smtClean="0"/>
          </a:p>
          <a:p>
            <a:pPr algn="l"/>
            <a:r>
              <a:rPr lang="en-US" sz="2000" dirty="0"/>
              <a:t> </a:t>
            </a:r>
            <a:r>
              <a:rPr lang="en-US" sz="2000" dirty="0" smtClean="0"/>
              <a:t>           </a:t>
            </a:r>
            <a:r>
              <a:rPr lang="en-US" sz="2000">
                <a:sym typeface="+mn-ea"/>
              </a:rPr>
              <a:t>lambda expression is passed as an arguments to  in-built functions like filter(), map(), reduce()</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1444625" y="1927860"/>
            <a:ext cx="4493260" cy="398780"/>
          </a:xfrm>
          <a:prstGeom prst="rect">
            <a:avLst/>
          </a:prstGeom>
          <a:noFill/>
        </p:spPr>
        <p:txBody>
          <a:bodyPr wrap="square" rtlCol="0" anchor="t">
            <a:spAutoFit/>
          </a:bodyPr>
          <a:p>
            <a:r>
              <a:rPr lang="en-US" sz="2000"/>
              <a:t>Syntax :     lambda arguments : expression</a:t>
            </a:r>
            <a:endParaRPr lang="en-US" sz="2000"/>
          </a:p>
        </p:txBody>
      </p:sp>
      <p:sp>
        <p:nvSpPr>
          <p:cNvPr id="6" name="Text Box 5"/>
          <p:cNvSpPr txBox="1"/>
          <p:nvPr/>
        </p:nvSpPr>
        <p:spPr>
          <a:xfrm>
            <a:off x="840105" y="4345305"/>
            <a:ext cx="6219825" cy="706755"/>
          </a:xfrm>
          <a:prstGeom prst="rect">
            <a:avLst/>
          </a:prstGeom>
          <a:noFill/>
        </p:spPr>
        <p:txBody>
          <a:bodyPr wrap="square" rtlCol="0" anchor="t">
            <a:spAutoFit/>
          </a:bodyPr>
          <a:p>
            <a:r>
              <a:rPr lang="en-US" sz="2000"/>
              <a:t>def add(x,y):</a:t>
            </a:r>
            <a:endParaRPr lang="en-US" sz="2000"/>
          </a:p>
          <a:p>
            <a:r>
              <a:rPr lang="en-US" sz="2000"/>
              <a:t>    return x + y         #  This is same as       lambda x, y: x + y  </a:t>
            </a:r>
            <a:endParaRPr lang="en-US" sz="20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1542415"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rPr>
              <a:t>Examples</a:t>
            </a:r>
            <a:endParaRPr lang="en-US" sz="2800" dirty="0">
              <a:gradFill>
                <a:gsLst>
                  <a:gs pos="21000">
                    <a:srgbClr val="53575C"/>
                  </a:gs>
                  <a:gs pos="88000">
                    <a:srgbClr val="C5C7CA"/>
                  </a:gs>
                </a:gsLst>
                <a:lin ang="5400000"/>
              </a:gradFill>
              <a:effectLst/>
            </a:endParaRPr>
          </a:p>
        </p:txBody>
      </p:sp>
      <p:sp>
        <p:nvSpPr>
          <p:cNvPr id="10" name="Rectangle 9"/>
          <p:cNvSpPr/>
          <p:nvPr/>
        </p:nvSpPr>
        <p:spPr>
          <a:xfrm>
            <a:off x="904313" y="1046357"/>
            <a:ext cx="6096000" cy="3785652"/>
          </a:xfrm>
          <a:prstGeom prst="rect">
            <a:avLst/>
          </a:prstGeom>
        </p:spPr>
        <p:txBody>
          <a:bodyPr>
            <a:spAutoFit/>
          </a:bodyPr>
          <a:lstStyle/>
          <a:p>
            <a:r>
              <a:rPr lang="en-US" sz="2000" dirty="0"/>
              <a:t>def switch_func(value, x):</a:t>
            </a:r>
            <a:endParaRPr lang="en-US" sz="2000" dirty="0"/>
          </a:p>
          <a:p>
            <a:r>
              <a:rPr lang="en-US" sz="2000" dirty="0"/>
              <a:t>    return {</a:t>
            </a:r>
            <a:endParaRPr lang="en-US" sz="2000" dirty="0"/>
          </a:p>
          <a:p>
            <a:r>
              <a:rPr lang="en-US" sz="2000" dirty="0"/>
              <a:t>        'a': lambda x: x+122,</a:t>
            </a:r>
            <a:endParaRPr lang="en-US" sz="2000" dirty="0"/>
          </a:p>
          <a:p>
            <a:r>
              <a:rPr lang="en-US" sz="2000" dirty="0"/>
              <a:t>        'b': lambda x: x*2,</a:t>
            </a:r>
            <a:endParaRPr lang="en-US" sz="2000" dirty="0"/>
          </a:p>
          <a:p>
            <a:r>
              <a:rPr lang="en-US" sz="2000" dirty="0"/>
              <a:t>        'c': lambda x: x-123,</a:t>
            </a:r>
            <a:endParaRPr lang="en-US" sz="2000" dirty="0"/>
          </a:p>
          <a:p>
            <a:r>
              <a:rPr lang="en-US" sz="2000" dirty="0"/>
              <a:t>        'd': lambda x: x/2</a:t>
            </a:r>
            <a:endParaRPr lang="en-US" sz="2000" dirty="0"/>
          </a:p>
          <a:p>
            <a:r>
              <a:rPr lang="en-US" sz="2000" dirty="0"/>
              <a:t>    }.get(value)(x)</a:t>
            </a:r>
            <a:endParaRPr lang="en-US" sz="2000" dirty="0"/>
          </a:p>
          <a:p>
            <a:endParaRPr lang="en-US" sz="2000" dirty="0"/>
          </a:p>
          <a:p>
            <a:r>
              <a:rPr lang="en-US" sz="2000" dirty="0"/>
              <a:t># take user input</a:t>
            </a:r>
            <a:endParaRPr lang="en-US" sz="2000" dirty="0"/>
          </a:p>
          <a:p>
            <a:r>
              <a:rPr lang="en-US" sz="2000" dirty="0"/>
              <a:t>inp = input('input a character : ')</a:t>
            </a:r>
            <a:endParaRPr lang="en-US" sz="2000" dirty="0"/>
          </a:p>
          <a:p>
            <a:endParaRPr lang="en-US" sz="2000" dirty="0"/>
          </a:p>
          <a:p>
            <a:r>
              <a:rPr lang="en-US" sz="2000" dirty="0"/>
              <a:t>print('The result for inp is : ', switch_func(inp, 2))</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1"/>
          <p:cNvSpPr txBox="1"/>
          <p:nvPr/>
        </p:nvSpPr>
        <p:spPr>
          <a:xfrm>
            <a:off x="7423590" y="1046623"/>
            <a:ext cx="3091487" cy="2554545"/>
          </a:xfrm>
          <a:prstGeom prst="rect">
            <a:avLst/>
          </a:prstGeom>
          <a:noFill/>
        </p:spPr>
        <p:txBody>
          <a:bodyPr wrap="none" rtlCol="0">
            <a:spAutoFit/>
          </a:bodyPr>
          <a:p>
            <a:r>
              <a:rPr lang="en-US" sz="2000" dirty="0"/>
              <a:t>def factorial(x):</a:t>
            </a:r>
            <a:endParaRPr lang="en-US" sz="2000" dirty="0"/>
          </a:p>
          <a:p>
            <a:r>
              <a:rPr lang="en-US" sz="2000" dirty="0"/>
              <a:t>    if x==1:</a:t>
            </a:r>
            <a:endParaRPr lang="en-US" sz="2000" dirty="0"/>
          </a:p>
          <a:p>
            <a:r>
              <a:rPr lang="en-US" sz="2000" dirty="0"/>
              <a:t>        return 1</a:t>
            </a:r>
            <a:endParaRPr lang="en-US" sz="2000" dirty="0"/>
          </a:p>
          <a:p>
            <a:r>
              <a:rPr lang="en-US" sz="2000" dirty="0"/>
              <a:t>    else:</a:t>
            </a:r>
            <a:endParaRPr lang="en-US" sz="2000" dirty="0"/>
          </a:p>
          <a:p>
            <a:r>
              <a:rPr lang="en-US" sz="2000" dirty="0"/>
              <a:t>        return (x*factorial(x-1</a:t>
            </a:r>
            <a:r>
              <a:rPr lang="en-US" sz="2000" dirty="0" smtClean="0"/>
              <a:t>))</a:t>
            </a:r>
            <a:endParaRPr lang="en-US" sz="2000" dirty="0" smtClean="0"/>
          </a:p>
          <a:p>
            <a:endParaRPr lang="en-US" sz="2000" dirty="0"/>
          </a:p>
          <a:p>
            <a:r>
              <a:rPr lang="en-US" sz="2000" dirty="0" smtClean="0"/>
              <a:t>n </a:t>
            </a:r>
            <a:r>
              <a:rPr lang="en-US" sz="2000" dirty="0"/>
              <a:t>= </a:t>
            </a:r>
            <a:r>
              <a:rPr lang="en-US" sz="2000" dirty="0" err="1"/>
              <a:t>int</a:t>
            </a:r>
            <a:r>
              <a:rPr lang="en-US" sz="2000" dirty="0"/>
              <a:t>(input("Enter n: "))</a:t>
            </a:r>
            <a:endParaRPr lang="en-US" sz="2000" dirty="0"/>
          </a:p>
          <a:p>
            <a:r>
              <a:rPr lang="en-US" sz="2000" dirty="0"/>
              <a:t>print(factorial(n))</a:t>
            </a:r>
            <a:endParaRPr lang="en-US" sz="20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61611"/>
            <a:ext cx="1087120"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rPr>
              <a:t>filter()</a:t>
            </a:r>
            <a:endParaRPr lang="en-US" sz="2800" dirty="0" smtClean="0">
              <a:gradFill>
                <a:gsLst>
                  <a:gs pos="21000">
                    <a:srgbClr val="53575C"/>
                  </a:gs>
                  <a:gs pos="88000">
                    <a:srgbClr val="C5C7CA"/>
                  </a:gs>
                </a:gsLst>
                <a:lin ang="5400000"/>
              </a:gradFill>
              <a:effectLst/>
            </a:endParaRPr>
          </a:p>
        </p:txBody>
      </p:sp>
      <p:sp>
        <p:nvSpPr>
          <p:cNvPr id="7" name="TextBox 6"/>
          <p:cNvSpPr txBox="1"/>
          <p:nvPr/>
        </p:nvSpPr>
        <p:spPr>
          <a:xfrm>
            <a:off x="709332" y="916185"/>
            <a:ext cx="8292783" cy="707886"/>
          </a:xfrm>
          <a:prstGeom prst="rect">
            <a:avLst/>
          </a:prstGeom>
          <a:noFill/>
        </p:spPr>
        <p:txBody>
          <a:bodyPr wrap="none" rtlCol="0">
            <a:spAutoFit/>
          </a:bodyPr>
          <a:lstStyle/>
          <a:p>
            <a:r>
              <a:rPr lang="en-US" sz="2000" dirty="0" smtClean="0"/>
              <a:t>Arguments :  function and a list</a:t>
            </a:r>
            <a:endParaRPr lang="en-US" sz="2000" dirty="0" smtClean="0"/>
          </a:p>
          <a:p>
            <a:r>
              <a:rPr lang="en-US" sz="2000" dirty="0" smtClean="0"/>
              <a:t>Returns       : a new list contains items for which the function evaluates to True</a:t>
            </a:r>
            <a:endParaRPr lang="en-US" sz="2000" dirty="0"/>
          </a:p>
        </p:txBody>
      </p:sp>
      <p:sp>
        <p:nvSpPr>
          <p:cNvPr id="2" name="TextBox 1"/>
          <p:cNvSpPr txBox="1"/>
          <p:nvPr/>
        </p:nvSpPr>
        <p:spPr>
          <a:xfrm>
            <a:off x="709416" y="2199409"/>
            <a:ext cx="4392295" cy="2553335"/>
          </a:xfrm>
          <a:prstGeom prst="rect">
            <a:avLst/>
          </a:prstGeom>
          <a:noFill/>
        </p:spPr>
        <p:txBody>
          <a:bodyPr wrap="none" rtlCol="0">
            <a:spAutoFit/>
          </a:bodyPr>
          <a:lstStyle/>
          <a:p>
            <a:r>
              <a:rPr lang="en-US" sz="2000" dirty="0" err="1"/>
              <a:t>Example :</a:t>
            </a:r>
            <a:endParaRPr lang="en-US" sz="2000" dirty="0" err="1"/>
          </a:p>
          <a:p>
            <a:endParaRPr lang="en-US" sz="2000" dirty="0" err="1"/>
          </a:p>
          <a:p>
            <a:r>
              <a:rPr lang="en-US" sz="2000" dirty="0" err="1"/>
              <a:t>seq</a:t>
            </a:r>
            <a:r>
              <a:rPr lang="en-US" sz="2000" dirty="0"/>
              <a:t> = [1,5,4,6,8,11,3,12]</a:t>
            </a:r>
            <a:endParaRPr lang="en-US" sz="2000" dirty="0"/>
          </a:p>
          <a:p>
            <a:r>
              <a:rPr lang="en-US" sz="2000" dirty="0" err="1"/>
              <a:t>even_list</a:t>
            </a:r>
            <a:r>
              <a:rPr lang="en-US" sz="2000" dirty="0"/>
              <a:t> = filter(lambda x : x%2==0, </a:t>
            </a:r>
            <a:r>
              <a:rPr lang="en-US" sz="2000" dirty="0" err="1"/>
              <a:t>seq</a:t>
            </a:r>
            <a:r>
              <a:rPr lang="en-US" sz="2000" dirty="0"/>
              <a:t>)</a:t>
            </a:r>
            <a:endParaRPr lang="en-US" sz="2000" dirty="0"/>
          </a:p>
          <a:p>
            <a:r>
              <a:rPr lang="en-US" sz="2000" dirty="0"/>
              <a:t>print(list(</a:t>
            </a:r>
            <a:r>
              <a:rPr lang="en-US" sz="2000" dirty="0" err="1"/>
              <a:t>even_list</a:t>
            </a:r>
            <a:r>
              <a:rPr lang="en-US" sz="2000" dirty="0"/>
              <a:t>))</a:t>
            </a:r>
            <a:endParaRPr lang="en-US" sz="2000" dirty="0"/>
          </a:p>
          <a:p>
            <a:endParaRPr lang="en-US" sz="2000" dirty="0"/>
          </a:p>
          <a:p>
            <a:r>
              <a:rPr lang="en-US" sz="2000" dirty="0" err="1"/>
              <a:t>odd_list</a:t>
            </a:r>
            <a:r>
              <a:rPr lang="en-US" sz="2000" dirty="0"/>
              <a:t> = filter(lambda x : x%2!=0, </a:t>
            </a:r>
            <a:r>
              <a:rPr lang="en-US" sz="2000" dirty="0" err="1"/>
              <a:t>seq</a:t>
            </a:r>
            <a:r>
              <a:rPr lang="en-US" sz="2000" dirty="0"/>
              <a:t>)</a:t>
            </a:r>
            <a:endParaRPr lang="en-US" sz="2000" dirty="0"/>
          </a:p>
          <a:p>
            <a:r>
              <a:rPr lang="en-US" sz="2000" dirty="0"/>
              <a:t>print(list(</a:t>
            </a:r>
            <a:r>
              <a:rPr lang="en-US" sz="2000" dirty="0" err="1"/>
              <a:t>odd_list</a:t>
            </a:r>
            <a:r>
              <a:rPr lang="en-US" sz="2000" dirty="0"/>
              <a:t>))</a:t>
            </a:r>
            <a:endParaRPr lang="en-US" sz="2000" dirty="0"/>
          </a:p>
        </p:txBody>
      </p:sp>
      <p:sp>
        <p:nvSpPr>
          <p:cNvPr id="6" name="TextBox 5"/>
          <p:cNvSpPr txBox="1"/>
          <p:nvPr/>
        </p:nvSpPr>
        <p:spPr>
          <a:xfrm>
            <a:off x="709295" y="5127625"/>
            <a:ext cx="1345565" cy="1322070"/>
          </a:xfrm>
          <a:prstGeom prst="rect">
            <a:avLst/>
          </a:prstGeom>
          <a:noFill/>
        </p:spPr>
        <p:txBody>
          <a:bodyPr wrap="none" rtlCol="0">
            <a:spAutoFit/>
          </a:bodyPr>
          <a:lstStyle/>
          <a:p>
            <a:r>
              <a:rPr lang="en-US" sz="2000" dirty="0"/>
              <a:t>Output :</a:t>
            </a:r>
            <a:endParaRPr lang="en-US" sz="2000" dirty="0"/>
          </a:p>
          <a:p>
            <a:endParaRPr lang="en-US" sz="2000" dirty="0"/>
          </a:p>
          <a:p>
            <a:r>
              <a:rPr lang="en-US" sz="2000" dirty="0"/>
              <a:t>[4, 6, 8, 12]</a:t>
            </a:r>
            <a:endParaRPr lang="en-US" sz="2000" dirty="0"/>
          </a:p>
          <a:p>
            <a:r>
              <a:rPr lang="en-US" sz="2000" dirty="0"/>
              <a:t>[1, 5, 11, 3]</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1" y="16"/>
            <a:ext cx="1039495" cy="521970"/>
          </a:xfrm>
          <a:prstGeom prst="rect">
            <a:avLst/>
          </a:prstGeom>
          <a:noFill/>
        </p:spPr>
        <p:txBody>
          <a:bodyPr wrap="none" rtlCol="0">
            <a:spAutoFit/>
            <a:scene3d>
              <a:camera prst="orthographicFront"/>
              <a:lightRig rig="threePt" dir="t"/>
            </a:scene3d>
          </a:bodyPr>
          <a:lstStyle/>
          <a:p>
            <a:r>
              <a:rPr lang="en-US" sz="2800" smtClean="0">
                <a:gradFill>
                  <a:gsLst>
                    <a:gs pos="21000">
                      <a:srgbClr val="53575C"/>
                    </a:gs>
                    <a:gs pos="88000">
                      <a:srgbClr val="C5C7CA"/>
                    </a:gs>
                  </a:gsLst>
                  <a:lin ang="5400000"/>
                </a:gradFill>
                <a:effectLst/>
              </a:rPr>
              <a:t>map()</a:t>
            </a:r>
            <a:endParaRPr lang="en-US" sz="2800" dirty="0" smtClean="0">
              <a:gradFill>
                <a:gsLst>
                  <a:gs pos="21000">
                    <a:srgbClr val="53575C"/>
                  </a:gs>
                  <a:gs pos="88000">
                    <a:srgbClr val="C5C7CA"/>
                  </a:gs>
                </a:gsLst>
                <a:lin ang="5400000"/>
              </a:gradFill>
              <a:effectLst/>
            </a:endParaRPr>
          </a:p>
        </p:txBody>
      </p:sp>
      <p:sp>
        <p:nvSpPr>
          <p:cNvPr id="7" name="TextBox 6"/>
          <p:cNvSpPr txBox="1"/>
          <p:nvPr/>
        </p:nvSpPr>
        <p:spPr>
          <a:xfrm>
            <a:off x="654087" y="884435"/>
            <a:ext cx="8223662" cy="707886"/>
          </a:xfrm>
          <a:prstGeom prst="rect">
            <a:avLst/>
          </a:prstGeom>
          <a:noFill/>
        </p:spPr>
        <p:txBody>
          <a:bodyPr wrap="none" rtlCol="0">
            <a:spAutoFit/>
          </a:bodyPr>
          <a:lstStyle/>
          <a:p>
            <a:r>
              <a:rPr lang="en-US" sz="2000" dirty="0" smtClean="0"/>
              <a:t>Arguments :  function and a list</a:t>
            </a:r>
            <a:endParaRPr lang="en-US" sz="2000" dirty="0" smtClean="0"/>
          </a:p>
          <a:p>
            <a:r>
              <a:rPr lang="en-US" sz="2000" dirty="0" smtClean="0"/>
              <a:t>Returns       : a new list contains items returned by that function for each item</a:t>
            </a:r>
            <a:endParaRPr lang="en-US" sz="2000" dirty="0"/>
          </a:p>
        </p:txBody>
      </p:sp>
      <p:sp>
        <p:nvSpPr>
          <p:cNvPr id="2" name="TextBox 1"/>
          <p:cNvSpPr txBox="1"/>
          <p:nvPr/>
        </p:nvSpPr>
        <p:spPr>
          <a:xfrm>
            <a:off x="654171" y="1920009"/>
            <a:ext cx="3926840" cy="1630045"/>
          </a:xfrm>
          <a:prstGeom prst="rect">
            <a:avLst/>
          </a:prstGeom>
          <a:noFill/>
        </p:spPr>
        <p:txBody>
          <a:bodyPr wrap="none" rtlCol="0">
            <a:spAutoFit/>
          </a:bodyPr>
          <a:lstStyle/>
          <a:p>
            <a:r>
              <a:rPr lang="en-US" sz="2000" dirty="0" err="1"/>
              <a:t>Example 1 :</a:t>
            </a:r>
            <a:endParaRPr lang="en-US" sz="2000" dirty="0" err="1"/>
          </a:p>
          <a:p>
            <a:endParaRPr lang="en-US" sz="2000" dirty="0" err="1"/>
          </a:p>
          <a:p>
            <a:r>
              <a:rPr lang="en-US" sz="2000" dirty="0" err="1"/>
              <a:t>seq</a:t>
            </a:r>
            <a:r>
              <a:rPr lang="en-US" sz="2000" dirty="0"/>
              <a:t> = [1,5,4,6,8,11,3,12]</a:t>
            </a:r>
            <a:endParaRPr lang="en-US" sz="2000" dirty="0"/>
          </a:p>
          <a:p>
            <a:r>
              <a:rPr lang="en-US" sz="2000" dirty="0" err="1"/>
              <a:t>new_seq</a:t>
            </a:r>
            <a:r>
              <a:rPr lang="en-US" sz="2000" dirty="0"/>
              <a:t> = map(lambda x : x*2, </a:t>
            </a:r>
            <a:r>
              <a:rPr lang="en-US" sz="2000" dirty="0" err="1"/>
              <a:t>seq</a:t>
            </a:r>
            <a:r>
              <a:rPr lang="en-US" sz="2000" dirty="0"/>
              <a:t>)</a:t>
            </a:r>
            <a:endParaRPr lang="en-US" sz="2000" dirty="0"/>
          </a:p>
          <a:p>
            <a:r>
              <a:rPr lang="en-US" sz="2000" dirty="0"/>
              <a:t>print(list(</a:t>
            </a:r>
            <a:r>
              <a:rPr lang="en-US" sz="2000" dirty="0" err="1"/>
              <a:t>new_seq</a:t>
            </a:r>
            <a:r>
              <a:rPr lang="en-US" sz="2000" dirty="0"/>
              <a:t>))</a:t>
            </a:r>
            <a:endParaRPr lang="en-US" sz="2000" dirty="0"/>
          </a:p>
        </p:txBody>
      </p:sp>
      <p:sp>
        <p:nvSpPr>
          <p:cNvPr id="6" name="TextBox 5"/>
          <p:cNvSpPr txBox="1"/>
          <p:nvPr/>
        </p:nvSpPr>
        <p:spPr>
          <a:xfrm>
            <a:off x="2077683" y="3768395"/>
            <a:ext cx="3837305" cy="398780"/>
          </a:xfrm>
          <a:prstGeom prst="rect">
            <a:avLst/>
          </a:prstGeom>
          <a:noFill/>
        </p:spPr>
        <p:txBody>
          <a:bodyPr wrap="none" rtlCol="0">
            <a:spAutoFit/>
          </a:bodyPr>
          <a:lstStyle/>
          <a:p>
            <a:r>
              <a:rPr lang="en-US" sz="2000" dirty="0"/>
              <a:t>Output :  [2, 10, 8, 12, 16, 22, 6, 24]</a:t>
            </a:r>
            <a:endParaRPr lang="en-US" sz="2000" dirty="0"/>
          </a:p>
        </p:txBody>
      </p:sp>
      <p:sp>
        <p:nvSpPr>
          <p:cNvPr id="10" name="TextBox 9"/>
          <p:cNvSpPr txBox="1"/>
          <p:nvPr/>
        </p:nvSpPr>
        <p:spPr>
          <a:xfrm>
            <a:off x="654087" y="4167034"/>
            <a:ext cx="4363720" cy="1630045"/>
          </a:xfrm>
          <a:prstGeom prst="rect">
            <a:avLst/>
          </a:prstGeom>
          <a:noFill/>
        </p:spPr>
        <p:txBody>
          <a:bodyPr wrap="none" rtlCol="0">
            <a:spAutoFit/>
          </a:bodyPr>
          <a:lstStyle/>
          <a:p>
            <a:r>
              <a:rPr lang="en-US" sz="2000" dirty="0" err="1"/>
              <a:t>Example 2 :</a:t>
            </a:r>
            <a:endParaRPr lang="en-US" sz="2000" dirty="0" err="1"/>
          </a:p>
          <a:p>
            <a:endParaRPr lang="en-US" sz="2000" dirty="0" err="1"/>
          </a:p>
          <a:p>
            <a:r>
              <a:rPr lang="en-US" sz="2000" dirty="0" err="1"/>
              <a:t>seq</a:t>
            </a:r>
            <a:r>
              <a:rPr lang="en-US" sz="2000" dirty="0"/>
              <a:t> = [1,5,4,6,8,11,3,12]</a:t>
            </a:r>
            <a:endParaRPr lang="en-US" sz="2000" dirty="0"/>
          </a:p>
          <a:p>
            <a:r>
              <a:rPr lang="en-US" sz="2000" dirty="0" err="1"/>
              <a:t>new_seq</a:t>
            </a:r>
            <a:r>
              <a:rPr lang="en-US" sz="2000" dirty="0"/>
              <a:t> = map(lambda x : x%2==0, </a:t>
            </a:r>
            <a:r>
              <a:rPr lang="en-US" sz="2000" dirty="0" err="1"/>
              <a:t>seq</a:t>
            </a:r>
            <a:r>
              <a:rPr lang="en-US" sz="2000" dirty="0"/>
              <a:t>)</a:t>
            </a:r>
            <a:endParaRPr lang="en-US" sz="2000" dirty="0"/>
          </a:p>
          <a:p>
            <a:r>
              <a:rPr lang="en-US" sz="2000" dirty="0"/>
              <a:t>print(list(</a:t>
            </a:r>
            <a:r>
              <a:rPr lang="en-US" sz="2000" dirty="0" err="1"/>
              <a:t>new_seq</a:t>
            </a:r>
            <a:r>
              <a:rPr lang="en-US" sz="2000" dirty="0"/>
              <a:t>))</a:t>
            </a:r>
            <a:endParaRPr lang="en-US" sz="2000" dirty="0"/>
          </a:p>
        </p:txBody>
      </p:sp>
      <p:sp>
        <p:nvSpPr>
          <p:cNvPr id="11" name="TextBox 10"/>
          <p:cNvSpPr txBox="1"/>
          <p:nvPr/>
        </p:nvSpPr>
        <p:spPr>
          <a:xfrm>
            <a:off x="2078010" y="5996983"/>
            <a:ext cx="6047740" cy="398780"/>
          </a:xfrm>
          <a:prstGeom prst="rect">
            <a:avLst/>
          </a:prstGeom>
          <a:noFill/>
        </p:spPr>
        <p:txBody>
          <a:bodyPr wrap="none" rtlCol="0">
            <a:spAutoFit/>
          </a:bodyPr>
          <a:lstStyle/>
          <a:p>
            <a:r>
              <a:rPr lang="en-US" altLang="da-DK" sz="2000" dirty="0"/>
              <a:t>Output :  </a:t>
            </a:r>
            <a:r>
              <a:rPr lang="da-DK" sz="2000" dirty="0"/>
              <a:t>[False, False, True, True, True, False, False, True]</a:t>
            </a:r>
            <a:endParaRPr lang="en-US" sz="2000" dirty="0"/>
          </a:p>
        </p:txBody>
      </p:sp>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 Box 3"/>
          <p:cNvSpPr txBox="1"/>
          <p:nvPr/>
        </p:nvSpPr>
        <p:spPr>
          <a:xfrm>
            <a:off x="6697345" y="1920240"/>
            <a:ext cx="5147945" cy="2245360"/>
          </a:xfrm>
          <a:prstGeom prst="rect">
            <a:avLst/>
          </a:prstGeom>
          <a:noFill/>
        </p:spPr>
        <p:txBody>
          <a:bodyPr wrap="none" rtlCol="0">
            <a:spAutoFit/>
          </a:bodyPr>
          <a:p>
            <a:pPr algn="l"/>
            <a:r>
              <a:rPr lang="en-US" sz="2000"/>
              <a:t>Example 3:</a:t>
            </a:r>
            <a:endParaRPr lang="en-US" sz="2000"/>
          </a:p>
          <a:p>
            <a:pPr algn="l"/>
            <a:endParaRPr lang="en-US" sz="2000"/>
          </a:p>
          <a:p>
            <a:pPr algn="l"/>
            <a:r>
              <a:rPr lang="en-US" sz="2000"/>
              <a:t>def newfunc(a):</a:t>
            </a:r>
            <a:endParaRPr lang="en-US" sz="2000"/>
          </a:p>
          <a:p>
            <a:pPr algn="l"/>
            <a:r>
              <a:rPr lang="en-US" sz="2000"/>
              <a:t>    return a*a</a:t>
            </a:r>
            <a:endParaRPr lang="en-US" sz="2000"/>
          </a:p>
          <a:p>
            <a:pPr algn="l"/>
            <a:endParaRPr lang="en-US" sz="2000"/>
          </a:p>
          <a:p>
            <a:pPr algn="l"/>
            <a:r>
              <a:rPr lang="en-US" sz="2000"/>
              <a:t>x = map(newfunc, (1,2,3,4)) #x is the map object</a:t>
            </a:r>
            <a:endParaRPr lang="en-US" sz="2000"/>
          </a:p>
          <a:p>
            <a:pPr algn="l"/>
            <a:r>
              <a:rPr lang="en-US" sz="2000"/>
              <a:t>print(list(x))</a:t>
            </a:r>
            <a:endParaRPr lang="en-US" sz="2000"/>
          </a:p>
        </p:txBody>
      </p:sp>
      <p:sp>
        <p:nvSpPr>
          <p:cNvPr id="9" name="Text Box 8"/>
          <p:cNvSpPr txBox="1"/>
          <p:nvPr/>
        </p:nvSpPr>
        <p:spPr>
          <a:xfrm>
            <a:off x="6697345" y="4531360"/>
            <a:ext cx="2593340" cy="398780"/>
          </a:xfrm>
          <a:prstGeom prst="rect">
            <a:avLst/>
          </a:prstGeom>
          <a:noFill/>
        </p:spPr>
        <p:txBody>
          <a:bodyPr wrap="square" rtlCol="0" anchor="t">
            <a:spAutoFit/>
          </a:bodyPr>
          <a:p>
            <a:r>
              <a:rPr lang="en-US" sz="2000"/>
              <a:t>Output :  [1, 4, 9, 16]</a:t>
            </a:r>
            <a:endParaRPr lang="en-US" sz="200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017" y="1644"/>
              <a:ext cx="2739" cy="919"/>
            </a:xfrm>
            <a:prstGeom prst="rect">
              <a:avLst/>
            </a:prstGeom>
          </p:spPr>
          <p:txBody>
            <a:bodyPr wrap="none">
              <a:spAutoFit/>
            </a:bodyPr>
            <a:p>
              <a:pPr algn="l"/>
              <a:r>
                <a:rPr lang="en-US" sz="3200" b="1" dirty="0">
                  <a:cs typeface="Times New Roman" panose="02020603050405020304" pitchFamily="18" charset="0"/>
                </a:rPr>
                <a:t>7. Strings</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4135755" cy="341503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Characteristics of Strings</a:t>
            </a:r>
            <a:endParaRPr lang="en-US" sz="2400" dirty="0" smtClean="0">
              <a:sym typeface="+mn-ea"/>
            </a:endParaRPr>
          </a:p>
          <a:p>
            <a:pPr marL="914400" lvl="1" indent="-457200" algn="l">
              <a:buFont typeface="+mj-lt"/>
              <a:buAutoNum type="arabicPeriod"/>
            </a:pPr>
            <a:r>
              <a:rPr lang="en-US" sz="2400" dirty="0" smtClean="0">
                <a:sym typeface="+mn-ea"/>
              </a:rPr>
              <a:t>Escape sequences</a:t>
            </a:r>
            <a:endParaRPr lang="en-US" sz="2400" dirty="0" smtClean="0">
              <a:sym typeface="+mn-ea"/>
            </a:endParaRPr>
          </a:p>
          <a:p>
            <a:pPr marL="914400" lvl="1" indent="-457200" algn="l">
              <a:buFont typeface="+mj-lt"/>
              <a:buAutoNum type="arabicPeriod"/>
            </a:pPr>
            <a:r>
              <a:rPr lang="en-US" sz="2400" dirty="0" smtClean="0">
                <a:sym typeface="+mn-ea"/>
              </a:rPr>
              <a:t>Format specifiers</a:t>
            </a:r>
            <a:endParaRPr lang="en-US" sz="2400" dirty="0" smtClean="0">
              <a:sym typeface="+mn-ea"/>
            </a:endParaRPr>
          </a:p>
          <a:p>
            <a:pPr marL="914400" lvl="1" indent="-457200" algn="l">
              <a:buFont typeface="+mj-lt"/>
              <a:buAutoNum type="arabicPeriod"/>
            </a:pPr>
            <a:r>
              <a:rPr lang="en-US" sz="2400"/>
              <a:t>Indexing</a:t>
            </a:r>
            <a:endParaRPr lang="en-US" sz="2400"/>
          </a:p>
          <a:p>
            <a:pPr marL="914400" lvl="1" indent="-457200" algn="l">
              <a:buFont typeface="+mj-lt"/>
              <a:buAutoNum type="arabicPeriod"/>
            </a:pPr>
            <a:r>
              <a:rPr lang="en-US" sz="2400"/>
              <a:t>Slicing</a:t>
            </a:r>
            <a:endParaRPr lang="en-US" sz="2400"/>
          </a:p>
          <a:p>
            <a:pPr marL="914400" lvl="1" indent="-457200" algn="l">
              <a:buFont typeface="+mj-lt"/>
              <a:buAutoNum type="arabicPeriod"/>
            </a:pPr>
            <a:r>
              <a:rPr lang="en-US" sz="2400"/>
              <a:t>Built-in functions</a:t>
            </a:r>
            <a:endParaRPr lang="en-US" sz="2400"/>
          </a:p>
          <a:p>
            <a:pPr marL="914400" lvl="1" indent="-457200" algn="l">
              <a:buFont typeface="+mj-lt"/>
              <a:buAutoNum type="arabicPeriod"/>
            </a:pPr>
            <a:r>
              <a:rPr lang="en-US" sz="2400"/>
              <a:t>Special Operators</a:t>
            </a:r>
            <a:endParaRPr lang="en-US" sz="240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0" y="0"/>
            <a:ext cx="3728720" cy="521970"/>
          </a:xfrm>
          <a:prstGeom prst="rect">
            <a:avLst/>
          </a:prstGeom>
          <a:noFill/>
        </p:spPr>
        <p:txBody>
          <a:bodyPr wrap="none" rtlCol="0" anchor="t">
            <a:spAutoFit/>
            <a:scene3d>
              <a:camera prst="orthographicFront"/>
              <a:lightRig rig="threePt" dir="t"/>
            </a:scene3d>
          </a:bodyPr>
          <a:p>
            <a:r>
              <a:rPr lang="en-US" sz="2800" dirty="0" smtClean="0">
                <a:gradFill>
                  <a:gsLst>
                    <a:gs pos="21000">
                      <a:srgbClr val="53575C"/>
                    </a:gs>
                    <a:gs pos="88000">
                      <a:srgbClr val="C5C7CA"/>
                    </a:gs>
                  </a:gsLst>
                  <a:lin ang="5400000"/>
                </a:gradFill>
                <a:effectLst/>
                <a:sym typeface="+mn-ea"/>
              </a:rPr>
              <a:t>Characteristics of Strings</a:t>
            </a:r>
            <a:endParaRPr lang="en-US" sz="2800" dirty="0" smtClean="0">
              <a:gradFill>
                <a:gsLst>
                  <a:gs pos="21000">
                    <a:srgbClr val="53575C"/>
                  </a:gs>
                  <a:gs pos="88000">
                    <a:srgbClr val="C5C7CA"/>
                  </a:gs>
                </a:gsLst>
                <a:lin ang="5400000"/>
              </a:gradFill>
              <a:effectLst/>
              <a:sym typeface="+mn-ea"/>
            </a:endParaRPr>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17" name="TextBox 16"/>
          <p:cNvSpPr txBox="1"/>
          <p:nvPr/>
        </p:nvSpPr>
        <p:spPr>
          <a:xfrm>
            <a:off x="579755" y="840105"/>
            <a:ext cx="10678795" cy="1014730"/>
          </a:xfrm>
          <a:prstGeom prst="rect">
            <a:avLst/>
          </a:prstGeom>
          <a:noFill/>
        </p:spPr>
        <p:txBody>
          <a:bodyPr wrap="square" rtlCol="0">
            <a:spAutoFit/>
          </a:bodyPr>
          <a:p>
            <a:pPr algn="l"/>
            <a:r>
              <a:rPr lang="en-US" sz="2000" dirty="0" smtClean="0"/>
              <a:t>Strings are immutable sequence of characters.</a:t>
            </a:r>
            <a:endParaRPr lang="en-US" sz="2000" dirty="0" smtClean="0"/>
          </a:p>
          <a:p>
            <a:pPr algn="l"/>
            <a:r>
              <a:rPr lang="en-US" sz="2000" dirty="0" smtClean="0">
                <a:sym typeface="+mn-ea"/>
              </a:rPr>
              <a:t>Strings are inserted either in double quotes or single quotes.</a:t>
            </a:r>
            <a:endParaRPr lang="en-US" sz="2000" dirty="0" smtClean="0">
              <a:sym typeface="+mn-ea"/>
            </a:endParaRPr>
          </a:p>
          <a:p>
            <a:pPr algn="l"/>
            <a:r>
              <a:rPr lang="en-US" sz="2000" dirty="0" smtClean="0">
                <a:sym typeface="+mn-ea"/>
              </a:rPr>
              <a:t>Multi line Strings are inserted between three double quotes or three single quotes.</a:t>
            </a:r>
            <a:endParaRPr lang="en-US" sz="2000" dirty="0"/>
          </a:p>
        </p:txBody>
      </p:sp>
      <p:sp>
        <p:nvSpPr>
          <p:cNvPr id="9" name="TextBox 8"/>
          <p:cNvSpPr txBox="1"/>
          <p:nvPr/>
        </p:nvSpPr>
        <p:spPr>
          <a:xfrm>
            <a:off x="579755" y="2315210"/>
            <a:ext cx="3333750" cy="4399915"/>
          </a:xfrm>
          <a:prstGeom prst="rect">
            <a:avLst/>
          </a:prstGeom>
          <a:noFill/>
        </p:spPr>
        <p:txBody>
          <a:bodyPr wrap="none" rtlCol="0">
            <a:spAutoFit/>
          </a:bodyPr>
          <a:p>
            <a:pPr algn="l"/>
            <a:r>
              <a:rPr lang="en-US" sz="2000" dirty="0"/>
              <a:t>str1 = "Python"</a:t>
            </a:r>
            <a:endParaRPr lang="en-US" sz="2000" dirty="0"/>
          </a:p>
          <a:p>
            <a:pPr algn="l"/>
            <a:r>
              <a:rPr lang="en-US" sz="2000" dirty="0"/>
              <a:t>print("str1 : ",id(str1))</a:t>
            </a:r>
            <a:endParaRPr lang="en-US" sz="2000" dirty="0"/>
          </a:p>
          <a:p>
            <a:pPr algn="l"/>
            <a:r>
              <a:rPr lang="en-US" sz="2000" dirty="0"/>
              <a:t>str2 = "Python"</a:t>
            </a:r>
            <a:endParaRPr lang="en-US" sz="2000" dirty="0"/>
          </a:p>
          <a:p>
            <a:pPr algn="l"/>
            <a:r>
              <a:rPr lang="en-US" sz="2000" dirty="0"/>
              <a:t>print("str2 : ",id(str2))</a:t>
            </a:r>
            <a:endParaRPr lang="en-US" sz="2000" dirty="0"/>
          </a:p>
          <a:p>
            <a:pPr algn="l"/>
            <a:endParaRPr lang="en-US" sz="2000" dirty="0"/>
          </a:p>
          <a:p>
            <a:pPr algn="l"/>
            <a:r>
              <a:rPr lang="en-US" sz="2000" dirty="0"/>
              <a:t>str1 = str1 + str2   # immutable</a:t>
            </a:r>
            <a:endParaRPr lang="en-US" sz="2000" dirty="0"/>
          </a:p>
          <a:p>
            <a:pPr algn="l"/>
            <a:r>
              <a:rPr lang="en-US" sz="2000" dirty="0"/>
              <a:t>print("str1 : ",id(str1))</a:t>
            </a:r>
            <a:endParaRPr lang="en-US" sz="2000" dirty="0"/>
          </a:p>
          <a:p>
            <a:pPr algn="l"/>
            <a:endParaRPr lang="en-US" sz="2000" dirty="0"/>
          </a:p>
          <a:p>
            <a:pPr algn="l"/>
            <a:r>
              <a:rPr lang="en-US" sz="2000" dirty="0"/>
              <a:t>Output: </a:t>
            </a:r>
            <a:endParaRPr lang="en-US" sz="2000" dirty="0"/>
          </a:p>
          <a:p>
            <a:pPr algn="l"/>
            <a:endParaRPr lang="en-US" sz="2000" dirty="0"/>
          </a:p>
          <a:p>
            <a:pPr algn="l"/>
            <a:r>
              <a:rPr lang="en-US" sz="2000" dirty="0">
                <a:sym typeface="+mn-ea"/>
              </a:rPr>
              <a:t>str1 :  5974016</a:t>
            </a:r>
            <a:endParaRPr lang="en-US" sz="2000" dirty="0"/>
          </a:p>
          <a:p>
            <a:pPr algn="l"/>
            <a:r>
              <a:rPr lang="en-US" sz="2000" dirty="0">
                <a:sym typeface="+mn-ea"/>
              </a:rPr>
              <a:t>str2 :  5974016</a:t>
            </a:r>
            <a:endParaRPr lang="en-US" sz="2000" dirty="0"/>
          </a:p>
          <a:p>
            <a:pPr algn="l"/>
            <a:r>
              <a:rPr lang="en-US" sz="2000" dirty="0">
                <a:sym typeface="+mn-ea"/>
              </a:rPr>
              <a:t>str1 :  46055040</a:t>
            </a:r>
            <a:endParaRPr lang="en-US" sz="2000" dirty="0"/>
          </a:p>
          <a:p>
            <a:endParaRPr lang="en-US" sz="2000" dirty="0"/>
          </a:p>
        </p:txBody>
      </p:sp>
      <p:sp>
        <p:nvSpPr>
          <p:cNvPr id="7" name="Rectangle 6"/>
          <p:cNvSpPr/>
          <p:nvPr/>
        </p:nvSpPr>
        <p:spPr>
          <a:xfrm>
            <a:off x="5312503" y="2315516"/>
            <a:ext cx="6616700" cy="4399915"/>
          </a:xfrm>
          <a:prstGeom prst="rect">
            <a:avLst/>
          </a:prstGeom>
        </p:spPr>
        <p:txBody>
          <a:bodyPr wrap="none">
            <a:spAutoFit/>
          </a:bodyPr>
          <a:p>
            <a:pPr algn="l"/>
            <a:r>
              <a:rPr lang="en-US" sz="2000" dirty="0"/>
              <a:t>a = 'This 'Python tutorial' is for you'</a:t>
            </a:r>
            <a:endParaRPr lang="en-US" sz="2000" dirty="0"/>
          </a:p>
          <a:p>
            <a:pPr algn="l"/>
            <a:r>
              <a:rPr lang="en-US" sz="2000" dirty="0"/>
              <a:t>      </a:t>
            </a:r>
            <a:r>
              <a:rPr lang="en-US" sz="2000" dirty="0">
                <a:solidFill>
                  <a:srgbClr val="FF0000"/>
                </a:solidFill>
              </a:rPr>
              <a:t> SyntaxError</a:t>
            </a:r>
            <a:r>
              <a:rPr lang="en-US" sz="2000" dirty="0"/>
              <a:t>: invalid syntax</a:t>
            </a:r>
            <a:endParaRPr lang="en-US" sz="2000" dirty="0"/>
          </a:p>
          <a:p>
            <a:pPr algn="l"/>
            <a:endParaRPr lang="en-US" sz="2000" dirty="0"/>
          </a:p>
          <a:p>
            <a:pPr algn="l"/>
            <a:r>
              <a:rPr lang="en-US" sz="2000" dirty="0"/>
              <a:t>a = "This 'Python tutorial' </a:t>
            </a:r>
            <a:r>
              <a:rPr lang="en-US" sz="2000" dirty="0">
                <a:sym typeface="+mn-ea"/>
              </a:rPr>
              <a:t> is for you</a:t>
            </a:r>
            <a:r>
              <a:rPr lang="en-US" sz="2000" dirty="0"/>
              <a:t>"</a:t>
            </a:r>
            <a:endParaRPr lang="en-US" sz="2000" dirty="0"/>
          </a:p>
          <a:p>
            <a:pPr algn="l"/>
            <a:r>
              <a:rPr lang="en-US" sz="2000" dirty="0"/>
              <a:t>       #  Single quote within double quotes and vice versa is valid</a:t>
            </a:r>
            <a:endParaRPr lang="en-US" sz="2000" dirty="0"/>
          </a:p>
          <a:p>
            <a:pPr algn="l"/>
            <a:endParaRPr lang="en-US" sz="2000" dirty="0"/>
          </a:p>
          <a:p>
            <a:pPr algn="l"/>
            <a:r>
              <a:rPr lang="en-US" sz="2000" dirty="0"/>
              <a:t>a = "This "Python tutorial" </a:t>
            </a:r>
            <a:r>
              <a:rPr lang="en-US" sz="2000" dirty="0">
                <a:sym typeface="+mn-ea"/>
              </a:rPr>
              <a:t> is for you</a:t>
            </a:r>
            <a:r>
              <a:rPr lang="en-US" sz="2000" dirty="0"/>
              <a:t>"</a:t>
            </a:r>
            <a:endParaRPr lang="en-US" sz="2000" dirty="0"/>
          </a:p>
          <a:p>
            <a:pPr algn="l"/>
            <a:r>
              <a:rPr lang="en-US" sz="2000" dirty="0"/>
              <a:t>       </a:t>
            </a:r>
            <a:r>
              <a:rPr lang="en-US" sz="2000" dirty="0">
                <a:solidFill>
                  <a:srgbClr val="FF0000"/>
                </a:solidFill>
                <a:sym typeface="+mn-ea"/>
              </a:rPr>
              <a:t> SyntaxError</a:t>
            </a:r>
            <a:r>
              <a:rPr lang="en-US" sz="2000" dirty="0">
                <a:sym typeface="+mn-ea"/>
              </a:rPr>
              <a:t>: invalid syntax</a:t>
            </a:r>
            <a:endParaRPr lang="en-US" sz="2000" dirty="0">
              <a:sym typeface="+mn-ea"/>
            </a:endParaRPr>
          </a:p>
          <a:p>
            <a:pPr algn="l"/>
            <a:endParaRPr lang="en-US" sz="2000" dirty="0"/>
          </a:p>
          <a:p>
            <a:pPr algn="l"/>
            <a:r>
              <a:rPr lang="en-US" sz="2000" dirty="0"/>
              <a:t>a = 'This "Python tutorial" </a:t>
            </a:r>
            <a:r>
              <a:rPr lang="en-US" sz="2000" dirty="0">
                <a:sym typeface="+mn-ea"/>
              </a:rPr>
              <a:t> is for you</a:t>
            </a:r>
            <a:r>
              <a:rPr lang="en-US" sz="2000" dirty="0"/>
              <a:t>'</a:t>
            </a:r>
            <a:endParaRPr lang="en-US" sz="2000" dirty="0"/>
          </a:p>
          <a:p>
            <a:pPr algn="l"/>
            <a:r>
              <a:rPr lang="en-US" sz="2000" dirty="0"/>
              <a:t>a = "Python's strings tutorial"</a:t>
            </a:r>
            <a:endParaRPr lang="en-US" sz="2000" dirty="0"/>
          </a:p>
          <a:p>
            <a:pPr algn="l"/>
            <a:endParaRPr lang="en-US" sz="2000" dirty="0"/>
          </a:p>
          <a:p>
            <a:pPr algn="l"/>
            <a:r>
              <a:rPr lang="en-US" sz="2000" dirty="0"/>
              <a:t>a = """This Python tutorial </a:t>
            </a:r>
            <a:endParaRPr lang="en-US" sz="2000" dirty="0"/>
          </a:p>
          <a:p>
            <a:pPr algn="l"/>
            <a:r>
              <a:rPr lang="en-US" sz="2000" dirty="0"/>
              <a:t>           </a:t>
            </a:r>
            <a:r>
              <a:rPr lang="en-US" sz="2000" dirty="0">
                <a:sym typeface="+mn-ea"/>
              </a:rPr>
              <a:t> is for you</a:t>
            </a:r>
            <a:r>
              <a:rPr lang="en-US" sz="2000" dirty="0"/>
              <a:t>"""       # Multi line string</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2" name="TextBox 5"/>
          <p:cNvSpPr txBox="1"/>
          <p:nvPr/>
        </p:nvSpPr>
        <p:spPr>
          <a:xfrm>
            <a:off x="-101" y="-92"/>
            <a:ext cx="266255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Escape Sequence</a:t>
            </a:r>
            <a:endParaRPr lang="en-US" sz="2800" dirty="0" smtClean="0">
              <a:gradFill>
                <a:gsLst>
                  <a:gs pos="21000">
                    <a:srgbClr val="53575C"/>
                  </a:gs>
                  <a:gs pos="88000">
                    <a:srgbClr val="C5C7CA"/>
                  </a:gs>
                </a:gsLst>
                <a:lin ang="5400000"/>
              </a:gradFill>
              <a:effectLst/>
            </a:endParaRPr>
          </a:p>
        </p:txBody>
      </p:sp>
      <p:sp>
        <p:nvSpPr>
          <p:cNvPr id="18" name="Rectangle 17"/>
          <p:cNvSpPr/>
          <p:nvPr/>
        </p:nvSpPr>
        <p:spPr>
          <a:xfrm>
            <a:off x="326390" y="962660"/>
            <a:ext cx="7983220" cy="398780"/>
          </a:xfrm>
          <a:prstGeom prst="rect">
            <a:avLst/>
          </a:prstGeom>
        </p:spPr>
        <p:txBody>
          <a:bodyPr wrap="square">
            <a:spAutoFit/>
          </a:bodyPr>
          <a:p>
            <a:pPr>
              <a:spcAft>
                <a:spcPts val="0"/>
              </a:spcAft>
            </a:pPr>
            <a:r>
              <a:rPr lang="en-US" sz="2000"/>
              <a:t>It is recommended to use escape characters(\) while working with strings.</a:t>
            </a:r>
            <a:endParaRPr lang="en-US" sz="2000">
              <a:effectLst/>
            </a:endParaRPr>
          </a:p>
        </p:txBody>
      </p:sp>
      <p:sp>
        <p:nvSpPr>
          <p:cNvPr id="17" name="TextBox 16"/>
          <p:cNvSpPr txBox="1"/>
          <p:nvPr/>
        </p:nvSpPr>
        <p:spPr>
          <a:xfrm>
            <a:off x="7642860" y="1437005"/>
            <a:ext cx="4307205" cy="2245360"/>
          </a:xfrm>
          <a:prstGeom prst="rect">
            <a:avLst/>
          </a:prstGeom>
          <a:noFill/>
        </p:spPr>
        <p:txBody>
          <a:bodyPr wrap="square" rtlCol="0">
            <a:spAutoFit/>
          </a:bodyPr>
          <a:p>
            <a:r>
              <a:rPr lang="en-US" sz="2000" dirty="0"/>
              <a:t>Few escape characters :</a:t>
            </a:r>
            <a:endParaRPr lang="en-US" sz="2000" dirty="0"/>
          </a:p>
          <a:p>
            <a:r>
              <a:rPr lang="en-US" sz="2000" dirty="0"/>
              <a:t>	\n --&gt; New line character</a:t>
            </a:r>
            <a:endParaRPr lang="en-US" sz="2000" dirty="0"/>
          </a:p>
          <a:p>
            <a:r>
              <a:rPr lang="en-US" sz="2000" dirty="0"/>
              <a:t>	\t --&gt; Tab space</a:t>
            </a:r>
            <a:endParaRPr lang="en-US" sz="2000" dirty="0"/>
          </a:p>
          <a:p>
            <a:r>
              <a:rPr lang="en-US" sz="2000" dirty="0"/>
              <a:t>	\\ --&gt; \</a:t>
            </a:r>
            <a:endParaRPr lang="en-US" sz="2000" dirty="0"/>
          </a:p>
          <a:p>
            <a:r>
              <a:rPr lang="en-US" sz="2000" dirty="0"/>
              <a:t>	\' --&gt; '</a:t>
            </a:r>
            <a:endParaRPr lang="en-US" sz="2000" dirty="0"/>
          </a:p>
          <a:p>
            <a:r>
              <a:rPr lang="en-US" sz="2000" dirty="0"/>
              <a:t>	\" --&gt; "</a:t>
            </a:r>
            <a:endParaRPr lang="en-US" sz="2000" dirty="0"/>
          </a:p>
          <a:p>
            <a:endParaRPr lang="en-US" sz="2000" dirty="0"/>
          </a:p>
        </p:txBody>
      </p:sp>
      <p:sp>
        <p:nvSpPr>
          <p:cNvPr id="21" name="TextBox 20"/>
          <p:cNvSpPr txBox="1"/>
          <p:nvPr/>
        </p:nvSpPr>
        <p:spPr>
          <a:xfrm>
            <a:off x="397673" y="4566397"/>
            <a:ext cx="2365375" cy="1322070"/>
          </a:xfrm>
          <a:prstGeom prst="rect">
            <a:avLst/>
          </a:prstGeom>
          <a:noFill/>
        </p:spPr>
        <p:txBody>
          <a:bodyPr wrap="none" rtlCol="0">
            <a:spAutoFit/>
          </a:bodyPr>
          <a:p>
            <a:r>
              <a:rPr lang="en-US" sz="2000" dirty="0" err="1" smtClean="0"/>
              <a:t>To print Tic Tac Toe</a:t>
            </a:r>
            <a:r>
              <a:rPr lang="en-US" sz="2000" dirty="0" smtClean="0"/>
              <a:t>:   </a:t>
            </a:r>
            <a:endParaRPr lang="en-US" sz="2000" dirty="0"/>
          </a:p>
          <a:p>
            <a:r>
              <a:rPr lang="pt-BR" sz="2000" dirty="0"/>
              <a:t>X	O	X</a:t>
            </a:r>
            <a:endParaRPr lang="pt-BR" sz="2000" dirty="0"/>
          </a:p>
          <a:p>
            <a:r>
              <a:rPr lang="pt-BR" sz="2000" dirty="0"/>
              <a:t>X	X	X</a:t>
            </a:r>
            <a:endParaRPr lang="pt-BR" sz="2000" dirty="0"/>
          </a:p>
          <a:p>
            <a:r>
              <a:rPr lang="pt-BR" sz="2000" dirty="0"/>
              <a:t>O	O	O</a:t>
            </a:r>
            <a:endParaRPr lang="pt-BR" sz="2000" dirty="0" smtClean="0"/>
          </a:p>
        </p:txBody>
      </p:sp>
      <p:sp>
        <p:nvSpPr>
          <p:cNvPr id="22" name="TextBox 21"/>
          <p:cNvSpPr txBox="1"/>
          <p:nvPr/>
        </p:nvSpPr>
        <p:spPr>
          <a:xfrm>
            <a:off x="427736" y="5888668"/>
            <a:ext cx="4860925" cy="706755"/>
          </a:xfrm>
          <a:prstGeom prst="rect">
            <a:avLst/>
          </a:prstGeom>
          <a:noFill/>
        </p:spPr>
        <p:txBody>
          <a:bodyPr wrap="none" rtlCol="0">
            <a:spAutoFit/>
          </a:bodyPr>
          <a:p>
            <a:r>
              <a:rPr lang="en-US" sz="2000" dirty="0"/>
              <a:t>&gt;&gt;&gt; </a:t>
            </a:r>
            <a:r>
              <a:rPr lang="en-US" sz="2000" dirty="0" err="1"/>
              <a:t>tictactoe</a:t>
            </a:r>
            <a:r>
              <a:rPr lang="en-US" sz="2000" dirty="0"/>
              <a:t> = "X\</a:t>
            </a:r>
            <a:r>
              <a:rPr lang="en-US" sz="2000" dirty="0" err="1"/>
              <a:t>tO</a:t>
            </a:r>
            <a:r>
              <a:rPr lang="en-US" sz="2000" dirty="0"/>
              <a:t>\</a:t>
            </a:r>
            <a:r>
              <a:rPr lang="en-US" sz="2000" dirty="0" err="1"/>
              <a:t>tX</a:t>
            </a:r>
            <a:r>
              <a:rPr lang="en-US" sz="2000" dirty="0"/>
              <a:t>\</a:t>
            </a:r>
            <a:r>
              <a:rPr lang="en-US" sz="2000" dirty="0" err="1"/>
              <a:t>nX</a:t>
            </a:r>
            <a:r>
              <a:rPr lang="en-US" sz="2000" dirty="0"/>
              <a:t>\</a:t>
            </a:r>
            <a:r>
              <a:rPr lang="en-US" sz="2000" dirty="0" err="1"/>
              <a:t>tX</a:t>
            </a:r>
            <a:r>
              <a:rPr lang="en-US" sz="2000" dirty="0"/>
              <a:t>\</a:t>
            </a:r>
            <a:r>
              <a:rPr lang="en-US" sz="2000" dirty="0" err="1"/>
              <a:t>tX</a:t>
            </a:r>
            <a:r>
              <a:rPr lang="en-US" sz="2000" dirty="0"/>
              <a:t>\</a:t>
            </a:r>
            <a:r>
              <a:rPr lang="en-US" sz="2000" dirty="0" err="1"/>
              <a:t>nO</a:t>
            </a:r>
            <a:r>
              <a:rPr lang="en-US" sz="2000" dirty="0"/>
              <a:t>\</a:t>
            </a:r>
            <a:r>
              <a:rPr lang="en-US" sz="2000" dirty="0" err="1"/>
              <a:t>tO</a:t>
            </a:r>
            <a:r>
              <a:rPr lang="en-US" sz="2000" dirty="0"/>
              <a:t>\</a:t>
            </a:r>
            <a:r>
              <a:rPr lang="en-US" sz="2000" dirty="0" err="1"/>
              <a:t>tO</a:t>
            </a:r>
            <a:r>
              <a:rPr lang="en-US" sz="2000" dirty="0"/>
              <a:t>"</a:t>
            </a:r>
            <a:endParaRPr lang="en-US" sz="2000" dirty="0"/>
          </a:p>
          <a:p>
            <a:r>
              <a:rPr lang="en-US" sz="2000" dirty="0"/>
              <a:t>&gt;&gt;&gt; print(</a:t>
            </a:r>
            <a:r>
              <a:rPr lang="en-US" sz="2000" dirty="0" err="1"/>
              <a:t>tictactoe</a:t>
            </a:r>
            <a:r>
              <a:rPr lang="en-US" sz="2000" dirty="0"/>
              <a:t>)</a:t>
            </a:r>
            <a:endParaRPr lang="en-US" sz="2000" dirty="0"/>
          </a:p>
        </p:txBody>
      </p:sp>
      <p:sp>
        <p:nvSpPr>
          <p:cNvPr id="3" name="Text Box 2"/>
          <p:cNvSpPr txBox="1"/>
          <p:nvPr/>
        </p:nvSpPr>
        <p:spPr>
          <a:xfrm>
            <a:off x="6111240" y="4231640"/>
            <a:ext cx="5318125" cy="1322070"/>
          </a:xfrm>
          <a:prstGeom prst="rect">
            <a:avLst/>
          </a:prstGeom>
          <a:noFill/>
        </p:spPr>
        <p:txBody>
          <a:bodyPr wrap="square" rtlCol="0" anchor="t">
            <a:spAutoFit/>
          </a:bodyPr>
          <a:p>
            <a:r>
              <a:rPr lang="en-US" sz="2000"/>
              <a:t>&gt;&gt;&gt; path="Path to Python :  C:\\Python\\training"</a:t>
            </a:r>
            <a:endParaRPr lang="en-US" sz="2000"/>
          </a:p>
          <a:p>
            <a:r>
              <a:rPr lang="en-US" sz="2000"/>
              <a:t>&gt;&gt;&gt; print(path)</a:t>
            </a:r>
            <a:endParaRPr lang="en-US" sz="2000"/>
          </a:p>
          <a:p>
            <a:r>
              <a:rPr lang="en-US" sz="2000"/>
              <a:t>Path to Python :  C:\Python\training</a:t>
            </a:r>
            <a:endParaRPr lang="en-US" sz="2000"/>
          </a:p>
          <a:p>
            <a:r>
              <a:rPr lang="en-US" sz="2000"/>
              <a:t>&gt;&gt;&gt; </a:t>
            </a:r>
            <a:endParaRPr lang="en-US" sz="2000"/>
          </a:p>
        </p:txBody>
      </p:sp>
      <p:sp>
        <p:nvSpPr>
          <p:cNvPr id="4" name="Text Box 3"/>
          <p:cNvSpPr txBox="1"/>
          <p:nvPr/>
        </p:nvSpPr>
        <p:spPr>
          <a:xfrm>
            <a:off x="427990" y="2360295"/>
            <a:ext cx="5927090" cy="1322070"/>
          </a:xfrm>
          <a:prstGeom prst="rect">
            <a:avLst/>
          </a:prstGeom>
          <a:noFill/>
        </p:spPr>
        <p:txBody>
          <a:bodyPr wrap="square" rtlCol="0" anchor="t">
            <a:spAutoFit/>
          </a:bodyPr>
          <a:p>
            <a:r>
              <a:rPr lang="en-US" sz="2000"/>
              <a:t>&gt;&gt;&gt; msg = "This \'python tutorial\' makes you perfect"</a:t>
            </a:r>
            <a:endParaRPr lang="en-US" sz="2000"/>
          </a:p>
          <a:p>
            <a:r>
              <a:rPr lang="en-US" sz="2000"/>
              <a:t>&gt;&gt;&gt; print(msg)</a:t>
            </a:r>
            <a:endParaRPr lang="en-US" sz="2000"/>
          </a:p>
          <a:p>
            <a:r>
              <a:rPr lang="en-US" sz="2000"/>
              <a:t>This 'python tutorial' makes you perfect</a:t>
            </a:r>
            <a:endParaRPr lang="en-US" sz="2000"/>
          </a:p>
          <a:p>
            <a:r>
              <a:rPr lang="en-US" sz="2000"/>
              <a:t>&gt;&gt;&gt; </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268605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Format Specifiers</a:t>
            </a:r>
            <a:endParaRPr lang="en-US" sz="2800" dirty="0" smtClean="0">
              <a:gradFill>
                <a:gsLst>
                  <a:gs pos="21000">
                    <a:srgbClr val="53575C"/>
                  </a:gs>
                  <a:gs pos="88000">
                    <a:srgbClr val="C5C7CA"/>
                  </a:gs>
                </a:gsLst>
                <a:lin ang="5400000"/>
              </a:gradFill>
              <a:effectLst/>
            </a:endParaRPr>
          </a:p>
        </p:txBody>
      </p:sp>
      <p:sp>
        <p:nvSpPr>
          <p:cNvPr id="4" name="Text Box 3"/>
          <p:cNvSpPr txBox="1"/>
          <p:nvPr/>
        </p:nvSpPr>
        <p:spPr>
          <a:xfrm>
            <a:off x="666750" y="2767965"/>
            <a:ext cx="4745990" cy="1322070"/>
          </a:xfrm>
          <a:prstGeom prst="rect">
            <a:avLst/>
          </a:prstGeom>
          <a:noFill/>
        </p:spPr>
        <p:txBody>
          <a:bodyPr wrap="square" rtlCol="0" anchor="t">
            <a:spAutoFit/>
          </a:bodyPr>
          <a:p>
            <a:r>
              <a:rPr lang="en-US" sz="2000"/>
              <a:t>&gt;&gt;&gt; lang = "Python"</a:t>
            </a:r>
            <a:endParaRPr lang="en-US" sz="2000"/>
          </a:p>
          <a:p>
            <a:r>
              <a:rPr lang="en-US" sz="2000"/>
              <a:t>&gt;&gt;&gt; print("%s is easy to learn" %lang)</a:t>
            </a:r>
            <a:endParaRPr lang="en-US" sz="2000"/>
          </a:p>
          <a:p>
            <a:r>
              <a:rPr lang="en-US" sz="2000"/>
              <a:t>Python is easy to learn</a:t>
            </a:r>
            <a:endParaRPr lang="en-US" sz="2000"/>
          </a:p>
          <a:p>
            <a:r>
              <a:rPr lang="en-US" sz="2000"/>
              <a:t>&gt;&gt;&gt; </a:t>
            </a:r>
            <a:endParaRPr lang="en-US" sz="2000"/>
          </a:p>
        </p:txBody>
      </p:sp>
      <p:sp>
        <p:nvSpPr>
          <p:cNvPr id="5" name="Text Box 4"/>
          <p:cNvSpPr txBox="1"/>
          <p:nvPr/>
        </p:nvSpPr>
        <p:spPr>
          <a:xfrm>
            <a:off x="666750" y="4264025"/>
            <a:ext cx="4482465" cy="1630045"/>
          </a:xfrm>
          <a:prstGeom prst="rect">
            <a:avLst/>
          </a:prstGeom>
          <a:noFill/>
        </p:spPr>
        <p:txBody>
          <a:bodyPr wrap="square" rtlCol="0" anchor="t">
            <a:spAutoFit/>
          </a:bodyPr>
          <a:p>
            <a:r>
              <a:rPr lang="en-US" sz="2000"/>
              <a:t>&gt;&gt;&gt; name = "Annie"</a:t>
            </a:r>
            <a:endParaRPr lang="en-US" sz="2000"/>
          </a:p>
          <a:p>
            <a:r>
              <a:rPr lang="en-US" sz="2000"/>
              <a:t>&gt;&gt;&gt; age = 6</a:t>
            </a:r>
            <a:endParaRPr lang="en-US" sz="2000"/>
          </a:p>
          <a:p>
            <a:r>
              <a:rPr lang="en-US" sz="2000"/>
              <a:t>&gt;&gt;&gt; print("%s age is %d" %(name,age))</a:t>
            </a:r>
            <a:endParaRPr lang="en-US" sz="2000"/>
          </a:p>
          <a:p>
            <a:r>
              <a:rPr lang="en-US" sz="2000"/>
              <a:t>Annie age is 6</a:t>
            </a:r>
            <a:endParaRPr lang="en-US" sz="2000"/>
          </a:p>
          <a:p>
            <a:r>
              <a:rPr lang="en-US" sz="2000"/>
              <a:t>&gt;&gt;&gt; </a:t>
            </a:r>
            <a:endParaRPr lang="en-US" sz="2000"/>
          </a:p>
        </p:txBody>
      </p:sp>
      <p:sp>
        <p:nvSpPr>
          <p:cNvPr id="8" name="Text Box 7"/>
          <p:cNvSpPr txBox="1"/>
          <p:nvPr/>
        </p:nvSpPr>
        <p:spPr>
          <a:xfrm>
            <a:off x="6794500" y="2258695"/>
            <a:ext cx="4064635" cy="3476625"/>
          </a:xfrm>
          <a:prstGeom prst="rect">
            <a:avLst/>
          </a:prstGeom>
          <a:noFill/>
        </p:spPr>
        <p:txBody>
          <a:bodyPr wrap="square" rtlCol="0" anchor="t">
            <a:spAutoFit/>
          </a:bodyPr>
          <a:p>
            <a:r>
              <a:rPr lang="en-US" sz="2000"/>
              <a:t>&gt;&gt;&gt; x=12.3456</a:t>
            </a:r>
            <a:endParaRPr lang="en-US" sz="2000"/>
          </a:p>
          <a:p>
            <a:endParaRPr lang="en-US" sz="2000"/>
          </a:p>
          <a:p>
            <a:r>
              <a:rPr lang="en-US" sz="2000"/>
              <a:t>&gt;&gt;&gt; print("int value: %d" %x)</a:t>
            </a:r>
            <a:endParaRPr lang="en-US" sz="2000"/>
          </a:p>
          <a:p>
            <a:r>
              <a:rPr lang="en-US" sz="2000"/>
              <a:t>int value: 12</a:t>
            </a:r>
            <a:endParaRPr lang="en-US" sz="2000"/>
          </a:p>
          <a:p>
            <a:endParaRPr lang="en-US" sz="2000"/>
          </a:p>
          <a:p>
            <a:r>
              <a:rPr lang="en-US" sz="2000"/>
              <a:t>&gt;&gt;&gt; print("float value: %f" %x)</a:t>
            </a:r>
            <a:endParaRPr lang="en-US" sz="2000"/>
          </a:p>
          <a:p>
            <a:r>
              <a:rPr lang="en-US" sz="2000"/>
              <a:t>float value: 12.345600</a:t>
            </a:r>
            <a:endParaRPr lang="en-US" sz="2000"/>
          </a:p>
          <a:p>
            <a:endParaRPr lang="en-US" sz="2000"/>
          </a:p>
          <a:p>
            <a:r>
              <a:rPr lang="en-US" sz="2000"/>
              <a:t>&gt;&gt;&gt; print("int value: %0.2f" %x)</a:t>
            </a:r>
            <a:endParaRPr lang="en-US" sz="2000"/>
          </a:p>
          <a:p>
            <a:r>
              <a:rPr lang="en-US" sz="2000"/>
              <a:t>int value: 12.35</a:t>
            </a:r>
            <a:endParaRPr lang="en-US" sz="2000"/>
          </a:p>
          <a:p>
            <a:r>
              <a:rPr lang="en-US" sz="2000"/>
              <a:t>&gt;&gt;&gt; </a:t>
            </a:r>
            <a:endParaRPr lang="en-US" sz="2000"/>
          </a:p>
        </p:txBody>
      </p:sp>
      <p:sp>
        <p:nvSpPr>
          <p:cNvPr id="10" name="Text Box 9"/>
          <p:cNvSpPr txBox="1"/>
          <p:nvPr/>
        </p:nvSpPr>
        <p:spPr>
          <a:xfrm>
            <a:off x="666750" y="1047115"/>
            <a:ext cx="11176000" cy="1014730"/>
          </a:xfrm>
          <a:prstGeom prst="rect">
            <a:avLst/>
          </a:prstGeom>
          <a:noFill/>
        </p:spPr>
        <p:txBody>
          <a:bodyPr wrap="square" rtlCol="0" anchor="t">
            <a:spAutoFit/>
          </a:bodyPr>
          <a:p>
            <a:r>
              <a:rPr lang="en-US" sz="2000"/>
              <a:t>The "%" operator is used to format a set of variables enclosed in a "tuple" (a fixed size list), </a:t>
            </a:r>
            <a:endParaRPr lang="en-US" sz="2000"/>
          </a:p>
          <a:p>
            <a:r>
              <a:rPr lang="en-US" sz="2000"/>
              <a:t>together with a format string, which contains normal text together with "argument specifiers", </a:t>
            </a:r>
            <a:endParaRPr lang="en-US" sz="2000"/>
          </a:p>
          <a:p>
            <a:r>
              <a:rPr lang="en-US" sz="2000"/>
              <a:t>special symbols like "%s" and "%d".</a:t>
            </a:r>
            <a:endParaRPr 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140779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Indexing</a:t>
            </a:r>
            <a:endParaRPr lang="en-US" sz="2800" dirty="0" smtClean="0">
              <a:gradFill>
                <a:gsLst>
                  <a:gs pos="21000">
                    <a:srgbClr val="53575C"/>
                  </a:gs>
                  <a:gs pos="88000">
                    <a:srgbClr val="C5C7CA"/>
                  </a:gs>
                </a:gsLst>
                <a:lin ang="5400000"/>
              </a:gradFill>
              <a:effectLst/>
            </a:endParaRPr>
          </a:p>
        </p:txBody>
      </p:sp>
      <p:graphicFrame>
        <p:nvGraphicFramePr>
          <p:cNvPr id="2" name="Object 1"/>
          <p:cNvGraphicFramePr/>
          <p:nvPr/>
        </p:nvGraphicFramePr>
        <p:xfrm>
          <a:off x="967740" y="2268855"/>
          <a:ext cx="3793490" cy="1268095"/>
        </p:xfrm>
        <a:graphic>
          <a:graphicData uri="http://schemas.openxmlformats.org/presentationml/2006/ole">
            <mc:AlternateContent xmlns:mc="http://schemas.openxmlformats.org/markup-compatibility/2006">
              <mc:Choice xmlns:v="urn:schemas-microsoft-com:vml" Requires="v">
                <p:oleObj spid="_x0000_s4"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967740" y="2268855"/>
                        <a:ext cx="3793490" cy="1268095"/>
                      </a:xfrm>
                      <a:prstGeom prst="rect">
                        <a:avLst/>
                      </a:prstGeom>
                    </p:spPr>
                  </p:pic>
                </p:oleObj>
              </mc:Fallback>
            </mc:AlternateContent>
          </a:graphicData>
        </a:graphic>
      </p:graphicFrame>
      <p:sp>
        <p:nvSpPr>
          <p:cNvPr id="5" name="Text Box 4"/>
          <p:cNvSpPr txBox="1"/>
          <p:nvPr/>
        </p:nvSpPr>
        <p:spPr>
          <a:xfrm>
            <a:off x="6190615" y="2003425"/>
            <a:ext cx="2540000" cy="4399915"/>
          </a:xfrm>
          <a:prstGeom prst="rect">
            <a:avLst/>
          </a:prstGeom>
          <a:noFill/>
        </p:spPr>
        <p:txBody>
          <a:bodyPr wrap="square" rtlCol="0" anchor="t">
            <a:spAutoFit/>
          </a:bodyPr>
          <a:p>
            <a:r>
              <a:rPr lang="en-US" sz="2000"/>
              <a:t>s = "PYTHON"</a:t>
            </a:r>
            <a:endParaRPr lang="en-US" sz="2000"/>
          </a:p>
          <a:p>
            <a:endParaRPr lang="en-US" sz="2000"/>
          </a:p>
          <a:p>
            <a:r>
              <a:rPr lang="en-US" sz="2000"/>
              <a:t>print("s[0]  :  ",s[0])</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print("s[-6] :  ",s[-6])</a:t>
            </a:r>
            <a:endParaRPr lang="en-US" sz="2000"/>
          </a:p>
        </p:txBody>
      </p:sp>
      <p:sp>
        <p:nvSpPr>
          <p:cNvPr id="7" name="Text Box 6"/>
          <p:cNvSpPr txBox="1"/>
          <p:nvPr/>
        </p:nvSpPr>
        <p:spPr>
          <a:xfrm>
            <a:off x="9207500" y="2003425"/>
            <a:ext cx="2540000" cy="4707890"/>
          </a:xfrm>
          <a:prstGeom prst="rect">
            <a:avLst/>
          </a:prstGeom>
          <a:noFill/>
        </p:spPr>
        <p:txBody>
          <a:bodyPr wrap="square" rtlCol="0" anchor="t">
            <a:spAutoFit/>
          </a:bodyPr>
          <a:p>
            <a:r>
              <a:rPr lang="en-US" sz="2000"/>
              <a:t>Output :</a:t>
            </a:r>
            <a:endParaRPr lang="en-US" sz="2000"/>
          </a:p>
          <a:p>
            <a:endParaRPr lang="en-US" sz="2000"/>
          </a:p>
          <a:p>
            <a:r>
              <a:rPr lang="en-US" sz="2000"/>
              <a:t>s[0]  :   P</a:t>
            </a:r>
            <a:endParaRPr lang="en-US" sz="2000"/>
          </a:p>
          <a:p>
            <a:r>
              <a:rPr lang="en-US" sz="2000"/>
              <a:t>s[1]  :   Y</a:t>
            </a:r>
            <a:endParaRPr lang="en-US" sz="2000"/>
          </a:p>
          <a:p>
            <a:r>
              <a:rPr lang="en-US" sz="2000"/>
              <a:t>s[2]  :   T</a:t>
            </a:r>
            <a:endParaRPr lang="en-US" sz="2000"/>
          </a:p>
          <a:p>
            <a:r>
              <a:rPr lang="en-US" sz="2000"/>
              <a:t>s[3]  :   H</a:t>
            </a:r>
            <a:endParaRPr lang="en-US" sz="2000"/>
          </a:p>
          <a:p>
            <a:r>
              <a:rPr lang="en-US" sz="2000"/>
              <a:t>s[4]  :   O</a:t>
            </a:r>
            <a:endParaRPr lang="en-US" sz="2000"/>
          </a:p>
          <a:p>
            <a:r>
              <a:rPr lang="en-US" sz="2000"/>
              <a:t>s[5]  :   N</a:t>
            </a:r>
            <a:endParaRPr lang="en-US" sz="2000"/>
          </a:p>
          <a:p>
            <a:r>
              <a:rPr lang="en-US" sz="2000"/>
              <a:t>s[-1] :   N</a:t>
            </a:r>
            <a:endParaRPr lang="en-US" sz="2000"/>
          </a:p>
          <a:p>
            <a:r>
              <a:rPr lang="en-US" sz="2000"/>
              <a:t>s[-2] :   O</a:t>
            </a:r>
            <a:endParaRPr lang="en-US" sz="2000"/>
          </a:p>
          <a:p>
            <a:r>
              <a:rPr lang="en-US" sz="2000"/>
              <a:t>s[-3] :   H</a:t>
            </a:r>
            <a:endParaRPr lang="en-US" sz="2000"/>
          </a:p>
          <a:p>
            <a:r>
              <a:rPr lang="en-US" sz="2000"/>
              <a:t>s[-4] :   T</a:t>
            </a:r>
            <a:endParaRPr lang="en-US" sz="2000"/>
          </a:p>
          <a:p>
            <a:r>
              <a:rPr lang="en-US" sz="2000"/>
              <a:t>s[-5] :   Y</a:t>
            </a:r>
            <a:endParaRPr lang="en-US" sz="2000"/>
          </a:p>
          <a:p>
            <a:r>
              <a:rPr lang="en-US" sz="2000"/>
              <a:t>s[-6] :   P</a:t>
            </a:r>
            <a:endParaRPr lang="en-US" sz="2000"/>
          </a:p>
          <a:p>
            <a:r>
              <a:rPr lang="en-US" sz="2000"/>
              <a:t>&gt;&gt;&gt; </a:t>
            </a:r>
            <a:endParaRPr lang="en-US" sz="2000"/>
          </a:p>
        </p:txBody>
      </p:sp>
      <p:sp>
        <p:nvSpPr>
          <p:cNvPr id="8" name="Text Box 7"/>
          <p:cNvSpPr txBox="1"/>
          <p:nvPr/>
        </p:nvSpPr>
        <p:spPr>
          <a:xfrm>
            <a:off x="570865" y="3959860"/>
            <a:ext cx="4587875" cy="1938020"/>
          </a:xfrm>
          <a:prstGeom prst="rect">
            <a:avLst/>
          </a:prstGeom>
          <a:noFill/>
        </p:spPr>
        <p:txBody>
          <a:bodyPr wrap="square" rtlCol="0" anchor="t">
            <a:spAutoFit/>
          </a:bodyPr>
          <a:p>
            <a:r>
              <a:rPr lang="en-US" sz="2000"/>
              <a:t># Print characters in the string using loop</a:t>
            </a:r>
            <a:endParaRPr lang="en-US" sz="2000"/>
          </a:p>
          <a:p>
            <a:r>
              <a:rPr lang="en-US" sz="2000"/>
              <a:t>s = "PYTHON"</a:t>
            </a:r>
            <a:endParaRPr lang="en-US" sz="2000"/>
          </a:p>
          <a:p>
            <a:r>
              <a:rPr lang="en-US" sz="2000"/>
              <a:t>c = 0</a:t>
            </a:r>
            <a:endParaRPr lang="en-US" sz="2000"/>
          </a:p>
          <a:p>
            <a:r>
              <a:rPr lang="en-US" sz="2000"/>
              <a:t>for i in s:</a:t>
            </a:r>
            <a:endParaRPr lang="en-US" sz="2000"/>
          </a:p>
          <a:p>
            <a:r>
              <a:rPr lang="en-US" sz="2000"/>
              <a:t>    print("s[%d] : " %c,i)</a:t>
            </a:r>
            <a:endParaRPr lang="en-US" sz="2000"/>
          </a:p>
          <a:p>
            <a:r>
              <a:rPr lang="en-US" sz="2000"/>
              <a:t>    c+=1</a:t>
            </a:r>
            <a:endParaRPr lang="en-US" sz="2000"/>
          </a:p>
        </p:txBody>
      </p:sp>
      <p:sp>
        <p:nvSpPr>
          <p:cNvPr id="9" name="Text Box 8"/>
          <p:cNvSpPr txBox="1"/>
          <p:nvPr/>
        </p:nvSpPr>
        <p:spPr>
          <a:xfrm>
            <a:off x="444500" y="988695"/>
            <a:ext cx="5306060" cy="1014730"/>
          </a:xfrm>
          <a:prstGeom prst="rect">
            <a:avLst/>
          </a:prstGeom>
          <a:noFill/>
        </p:spPr>
        <p:txBody>
          <a:bodyPr wrap="none" rtlCol="0">
            <a:spAutoFit/>
          </a:bodyPr>
          <a:p>
            <a:r>
              <a:rPr lang="en-US" sz="2000"/>
              <a:t>Individual characters can be accessed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5260975" y="3230880"/>
            <a:ext cx="4126865" cy="3169285"/>
          </a:xfrm>
          <a:prstGeom prst="rect">
            <a:avLst/>
          </a:prstGeom>
          <a:noFill/>
        </p:spPr>
        <p:txBody>
          <a:bodyPr wrap="square" rtlCol="0" anchor="t">
            <a:spAutoFit/>
          </a:bodyPr>
          <a:p>
            <a:r>
              <a:rPr lang="en-US" sz="2000"/>
              <a:t>s = "PYTHON"</a:t>
            </a:r>
            <a:endParaRPr lang="en-US" sz="2000"/>
          </a:p>
          <a:p>
            <a:endParaRPr lang="en-US" sz="2000"/>
          </a:p>
          <a:p>
            <a:r>
              <a:rPr lang="en-US" sz="2000"/>
              <a:t>print(s[1:4]) </a:t>
            </a:r>
            <a:endParaRPr lang="en-US" sz="2000"/>
          </a:p>
          <a:p>
            <a:r>
              <a:rPr lang="en-US" sz="2000"/>
              <a:t>print(s[1:])     # from index to end</a:t>
            </a:r>
            <a:endParaRPr lang="en-US" sz="2000"/>
          </a:p>
          <a:p>
            <a:r>
              <a:rPr lang="en-US" sz="2000"/>
              <a:t>print(s[:4])     # from 0 to 3</a:t>
            </a:r>
            <a:endParaRPr lang="en-US" sz="2000"/>
          </a:p>
          <a:p>
            <a:r>
              <a:rPr lang="en-US" sz="2000"/>
              <a:t>print(s[:])        # from 0 till end </a:t>
            </a:r>
            <a:endParaRPr lang="en-US" sz="2000"/>
          </a:p>
          <a:p>
            <a:r>
              <a:rPr lang="en-US" sz="2000"/>
              <a:t>print(s[-4:-2])</a:t>
            </a:r>
            <a:endParaRPr lang="en-US" sz="2000"/>
          </a:p>
          <a:p>
            <a:r>
              <a:rPr lang="en-US" sz="2000"/>
              <a:t>print(s[-5:4])</a:t>
            </a:r>
            <a:endParaRPr lang="en-US" sz="2000"/>
          </a:p>
          <a:p>
            <a:r>
              <a:rPr lang="en-US" sz="2000"/>
              <a:t>print(s[1:4:2])    # step 2 characters</a:t>
            </a:r>
            <a:endParaRPr lang="en-US" sz="2000"/>
          </a:p>
          <a:p>
            <a:r>
              <a:rPr lang="en-US" sz="2000"/>
              <a:t>print(s[-1:-6:-2])</a:t>
            </a:r>
            <a:endParaRPr lang="en-US" sz="2000"/>
          </a:p>
        </p:txBody>
      </p:sp>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1096645"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Slicing</a:t>
            </a:r>
            <a:endParaRPr lang="en-US" sz="2800" dirty="0" smtClean="0">
              <a:gradFill>
                <a:gsLst>
                  <a:gs pos="21000">
                    <a:srgbClr val="53575C"/>
                  </a:gs>
                  <a:gs pos="88000">
                    <a:srgbClr val="C5C7CA"/>
                  </a:gs>
                </a:gsLst>
                <a:lin ang="5400000"/>
              </a:gradFill>
              <a:effectLst/>
            </a:endParaRPr>
          </a:p>
        </p:txBody>
      </p:sp>
      <p:sp>
        <p:nvSpPr>
          <p:cNvPr id="4" name="Text Box 3"/>
          <p:cNvSpPr txBox="1"/>
          <p:nvPr/>
        </p:nvSpPr>
        <p:spPr>
          <a:xfrm>
            <a:off x="10182225" y="3230880"/>
            <a:ext cx="1413510" cy="3476625"/>
          </a:xfrm>
          <a:prstGeom prst="rect">
            <a:avLst/>
          </a:prstGeom>
          <a:noFill/>
        </p:spPr>
        <p:txBody>
          <a:bodyPr wrap="square" rtlCol="0" anchor="t">
            <a:spAutoFit/>
          </a:bodyPr>
          <a:p>
            <a:r>
              <a:rPr lang="en-US" sz="2000"/>
              <a:t>Output :</a:t>
            </a:r>
            <a:endParaRPr lang="en-US" sz="2000"/>
          </a:p>
          <a:p>
            <a:endParaRPr lang="en-US" sz="2000"/>
          </a:p>
          <a:p>
            <a:r>
              <a:rPr lang="en-US" sz="2000"/>
              <a:t>YTH</a:t>
            </a:r>
            <a:endParaRPr lang="en-US" sz="2000"/>
          </a:p>
          <a:p>
            <a:r>
              <a:rPr lang="en-US" sz="2000"/>
              <a:t>YTHON</a:t>
            </a:r>
            <a:endParaRPr lang="en-US" sz="2000"/>
          </a:p>
          <a:p>
            <a:r>
              <a:rPr lang="en-US" sz="2000"/>
              <a:t>PYTH</a:t>
            </a:r>
            <a:endParaRPr lang="en-US" sz="2000"/>
          </a:p>
          <a:p>
            <a:r>
              <a:rPr lang="en-US" sz="2000"/>
              <a:t>PYTHON</a:t>
            </a:r>
            <a:endParaRPr lang="en-US" sz="2000"/>
          </a:p>
          <a:p>
            <a:r>
              <a:rPr lang="en-US" sz="2000"/>
              <a:t>TH</a:t>
            </a:r>
            <a:endParaRPr lang="en-US" sz="2000"/>
          </a:p>
          <a:p>
            <a:r>
              <a:rPr lang="en-US" sz="2000"/>
              <a:t>YTH</a:t>
            </a:r>
            <a:endParaRPr lang="en-US" sz="2000"/>
          </a:p>
          <a:p>
            <a:r>
              <a:rPr lang="en-US" sz="2000"/>
              <a:t>YH</a:t>
            </a:r>
            <a:endParaRPr lang="en-US" sz="2000"/>
          </a:p>
          <a:p>
            <a:r>
              <a:rPr lang="en-US" sz="2000"/>
              <a:t>NHY</a:t>
            </a:r>
            <a:endParaRPr lang="en-US" sz="2000"/>
          </a:p>
          <a:p>
            <a:r>
              <a:rPr lang="en-US" sz="2000"/>
              <a:t>&gt;&gt;&gt; </a:t>
            </a:r>
            <a:endParaRPr lang="en-US" sz="2000"/>
          </a:p>
        </p:txBody>
      </p:sp>
      <p:graphicFrame>
        <p:nvGraphicFramePr>
          <p:cNvPr id="5" name="Object 4"/>
          <p:cNvGraphicFramePr/>
          <p:nvPr/>
        </p:nvGraphicFramePr>
        <p:xfrm>
          <a:off x="444500" y="2794318"/>
          <a:ext cx="3793490" cy="1268730"/>
        </p:xfrm>
        <a:graphic>
          <a:graphicData uri="http://schemas.openxmlformats.org/presentationml/2006/ole">
            <mc:AlternateContent xmlns:mc="http://schemas.openxmlformats.org/markup-compatibility/2006">
              <mc:Choice xmlns:v="urn:schemas-microsoft-com:vml" Requires="v">
                <p:oleObj spid="_x0000_s7"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444500" y="2794318"/>
                        <a:ext cx="3793490" cy="1268730"/>
                      </a:xfrm>
                      <a:prstGeom prst="rect">
                        <a:avLst/>
                      </a:prstGeom>
                    </p:spPr>
                  </p:pic>
                </p:oleObj>
              </mc:Fallback>
            </mc:AlternateContent>
          </a:graphicData>
        </a:graphic>
      </p:graphicFrame>
      <p:sp>
        <p:nvSpPr>
          <p:cNvPr id="16" name="TextBox 15"/>
          <p:cNvSpPr txBox="1"/>
          <p:nvPr/>
        </p:nvSpPr>
        <p:spPr>
          <a:xfrm>
            <a:off x="539667" y="4462202"/>
            <a:ext cx="1865630" cy="1938020"/>
          </a:xfrm>
          <a:prstGeom prst="rect">
            <a:avLst/>
          </a:prstGeom>
          <a:noFill/>
        </p:spPr>
        <p:txBody>
          <a:bodyPr wrap="none" rtlCol="0">
            <a:spAutoFit/>
          </a:bodyPr>
          <a:p>
            <a:r>
              <a:rPr lang="en-US" sz="2000" dirty="0"/>
              <a:t># Deleting string</a:t>
            </a:r>
            <a:endParaRPr lang="en-US" sz="2000" dirty="0"/>
          </a:p>
          <a:p>
            <a:endParaRPr lang="en-US" sz="2000" dirty="0"/>
          </a:p>
          <a:p>
            <a:r>
              <a:rPr lang="en-US" sz="2000" dirty="0"/>
              <a:t>s = "STRING"</a:t>
            </a:r>
            <a:endParaRPr lang="en-US" sz="2000" dirty="0"/>
          </a:p>
          <a:p>
            <a:r>
              <a:rPr lang="en-US" sz="2000" dirty="0"/>
              <a:t>print(s[1:4])</a:t>
            </a:r>
            <a:endParaRPr lang="en-US" sz="2000" dirty="0"/>
          </a:p>
          <a:p>
            <a:r>
              <a:rPr lang="en-US" sz="2000" dirty="0"/>
              <a:t>del(s)</a:t>
            </a:r>
            <a:endParaRPr lang="en-US" sz="2000" dirty="0"/>
          </a:p>
          <a:p>
            <a:r>
              <a:rPr lang="en-US" sz="2000" dirty="0"/>
              <a:t>print(s)</a:t>
            </a:r>
            <a:endParaRPr lang="en-US" sz="2000" dirty="0"/>
          </a:p>
        </p:txBody>
      </p:sp>
      <p:sp>
        <p:nvSpPr>
          <p:cNvPr id="9" name="Text Box 8"/>
          <p:cNvSpPr txBox="1"/>
          <p:nvPr/>
        </p:nvSpPr>
        <p:spPr>
          <a:xfrm>
            <a:off x="444500" y="748030"/>
            <a:ext cx="5377815" cy="1938020"/>
          </a:xfrm>
          <a:prstGeom prst="rect">
            <a:avLst/>
          </a:prstGeom>
          <a:noFill/>
        </p:spPr>
        <p:txBody>
          <a:bodyPr wrap="none" rtlCol="0">
            <a:spAutoFit/>
          </a:bodyPr>
          <a:p>
            <a:r>
              <a:rPr lang="en-US" sz="2000"/>
              <a:t>Strings can be sliced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a:p>
            <a:r>
              <a:rPr lang="en-US" sz="2000"/>
              <a:t>Use [Inclusive number : Exclusive number] to slice.</a:t>
            </a:r>
            <a:endParaRPr lang="en-US" sz="2000"/>
          </a:p>
          <a:p>
            <a:r>
              <a:rPr lang="en-US" sz="2000"/>
              <a:t>Use [Inclusive : Exclusive : Step]  to step and slice.</a:t>
            </a:r>
            <a:endParaRPr lang="en-US" sz="2000"/>
          </a:p>
          <a:p>
            <a:endParaRPr 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1222"/>
            <a:ext cx="6151880" cy="521970"/>
          </a:xfrm>
          <a:prstGeom prst="rect">
            <a:avLst/>
          </a:prstGeom>
          <a:noFill/>
        </p:spPr>
        <p:txBody>
          <a:bodyPr wrap="none" rtlCol="0">
            <a:spAutoFit/>
            <a:scene3d>
              <a:camera prst="orthographicFront"/>
              <a:lightRig rig="threePt" dir="t"/>
            </a:scene3d>
          </a:bodyPr>
          <a:lstStyle/>
          <a:p>
            <a:r>
              <a:rPr lang="en-US" sz="2800" dirty="0">
                <a:gradFill>
                  <a:gsLst>
                    <a:gs pos="21000">
                      <a:srgbClr val="53575C"/>
                    </a:gs>
                    <a:gs pos="88000">
                      <a:srgbClr val="C5C7CA"/>
                    </a:gs>
                  </a:gsLst>
                  <a:lin ang="5400000"/>
                </a:gradFill>
                <a:effectLst/>
                <a:cs typeface="Times New Roman" panose="02020603050405020304" pitchFamily="18" charset="0"/>
              </a:rPr>
              <a:t> Python </a:t>
            </a:r>
            <a:r>
              <a:rPr lang="en-US" sz="2800" dirty="0" smtClean="0">
                <a:gradFill>
                  <a:gsLst>
                    <a:gs pos="21000">
                      <a:srgbClr val="53575C"/>
                    </a:gs>
                    <a:gs pos="88000">
                      <a:srgbClr val="C5C7CA"/>
                    </a:gs>
                  </a:gsLst>
                  <a:lin ang="5400000"/>
                </a:gradFill>
                <a:effectLst/>
                <a:cs typeface="Times New Roman" panose="02020603050405020304" pitchFamily="18" charset="0"/>
              </a:rPr>
              <a:t>Application - Real World Example</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8415005" y="802335"/>
            <a:ext cx="3534440" cy="2156607"/>
          </a:xfrm>
          <a:prstGeom prst="rect">
            <a:avLst/>
          </a:prstGeom>
        </p:spPr>
      </p:pic>
      <p:pic>
        <p:nvPicPr>
          <p:cNvPr id="6" name="Picture 5"/>
          <p:cNvPicPr>
            <a:picLocks noChangeAspect="1"/>
          </p:cNvPicPr>
          <p:nvPr/>
        </p:nvPicPr>
        <p:blipFill>
          <a:blip r:embed="rId2"/>
          <a:stretch>
            <a:fillRect/>
          </a:stretch>
        </p:blipFill>
        <p:spPr>
          <a:xfrm>
            <a:off x="2088555" y="3295576"/>
            <a:ext cx="2362200" cy="2847975"/>
          </a:xfrm>
          <a:prstGeom prst="rect">
            <a:avLst/>
          </a:prstGeom>
        </p:spPr>
      </p:pic>
      <p:pic>
        <p:nvPicPr>
          <p:cNvPr id="7" name="Picture 6"/>
          <p:cNvPicPr>
            <a:picLocks noChangeAspect="1"/>
          </p:cNvPicPr>
          <p:nvPr/>
        </p:nvPicPr>
        <p:blipFill>
          <a:blip r:embed="rId3"/>
          <a:stretch>
            <a:fillRect/>
          </a:stretch>
        </p:blipFill>
        <p:spPr>
          <a:xfrm>
            <a:off x="5135441" y="3408384"/>
            <a:ext cx="1866900" cy="2790825"/>
          </a:xfrm>
          <a:prstGeom prst="rect">
            <a:avLst/>
          </a:prstGeom>
        </p:spPr>
      </p:pic>
      <p:pic>
        <p:nvPicPr>
          <p:cNvPr id="8" name="Picture 7"/>
          <p:cNvPicPr>
            <a:picLocks noChangeAspect="1"/>
          </p:cNvPicPr>
          <p:nvPr/>
        </p:nvPicPr>
        <p:blipFill>
          <a:blip r:embed="rId4"/>
          <a:stretch>
            <a:fillRect/>
          </a:stretch>
        </p:blipFill>
        <p:spPr>
          <a:xfrm>
            <a:off x="7409729" y="3547989"/>
            <a:ext cx="2266950" cy="2343150"/>
          </a:xfrm>
          <a:prstGeom prst="rect">
            <a:avLst/>
          </a:prstGeom>
        </p:spPr>
      </p:pic>
      <p:sp>
        <p:nvSpPr>
          <p:cNvPr id="9" name="TextBox 8"/>
          <p:cNvSpPr txBox="1"/>
          <p:nvPr/>
        </p:nvSpPr>
        <p:spPr>
          <a:xfrm>
            <a:off x="2765565" y="3016960"/>
            <a:ext cx="904735" cy="461665"/>
          </a:xfrm>
          <a:prstGeom prst="rect">
            <a:avLst/>
          </a:prstGeom>
          <a:noFill/>
        </p:spPr>
        <p:txBody>
          <a:bodyPr wrap="none" rtlCol="0">
            <a:spAutoFit/>
          </a:bodyPr>
          <a:lstStyle/>
          <a:p>
            <a:r>
              <a:rPr lang="en-US" sz="2400" dirty="0" smtClean="0"/>
              <a:t>Client</a:t>
            </a:r>
            <a:endParaRPr lang="en-US" dirty="0"/>
          </a:p>
        </p:txBody>
      </p:sp>
      <p:sp>
        <p:nvSpPr>
          <p:cNvPr id="13" name="TextBox 12"/>
          <p:cNvSpPr txBox="1"/>
          <p:nvPr/>
        </p:nvSpPr>
        <p:spPr>
          <a:xfrm>
            <a:off x="5416325" y="3000120"/>
            <a:ext cx="987643" cy="461665"/>
          </a:xfrm>
          <a:prstGeom prst="rect">
            <a:avLst/>
          </a:prstGeom>
          <a:noFill/>
        </p:spPr>
        <p:txBody>
          <a:bodyPr wrap="none" rtlCol="0">
            <a:spAutoFit/>
          </a:bodyPr>
          <a:lstStyle/>
          <a:p>
            <a:r>
              <a:rPr lang="en-US" sz="2400" dirty="0" smtClean="0"/>
              <a:t>Server</a:t>
            </a:r>
            <a:endParaRPr lang="en-US" dirty="0"/>
          </a:p>
        </p:txBody>
      </p:sp>
      <p:sp>
        <p:nvSpPr>
          <p:cNvPr id="14" name="TextBox 13"/>
          <p:cNvSpPr txBox="1"/>
          <p:nvPr/>
        </p:nvSpPr>
        <p:spPr>
          <a:xfrm>
            <a:off x="7869109" y="3017504"/>
            <a:ext cx="1348190" cy="461665"/>
          </a:xfrm>
          <a:prstGeom prst="rect">
            <a:avLst/>
          </a:prstGeom>
          <a:noFill/>
        </p:spPr>
        <p:txBody>
          <a:bodyPr wrap="none" rtlCol="0">
            <a:spAutoFit/>
          </a:bodyPr>
          <a:lstStyle/>
          <a:p>
            <a:r>
              <a:rPr lang="en-US" sz="2400" dirty="0" smtClean="0"/>
              <a:t>Database</a:t>
            </a:r>
            <a:endParaRPr lang="en-US" dirty="0"/>
          </a:p>
        </p:txBody>
      </p:sp>
      <p:sp>
        <p:nvSpPr>
          <p:cNvPr id="10" name="Right Arrow 9"/>
          <p:cNvSpPr/>
          <p:nvPr/>
        </p:nvSpPr>
        <p:spPr>
          <a:xfrm>
            <a:off x="4210865" y="3968670"/>
            <a:ext cx="942090" cy="236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15"/>
          <p:cNvSpPr/>
          <p:nvPr/>
        </p:nvSpPr>
        <p:spPr>
          <a:xfrm>
            <a:off x="6867567" y="3954742"/>
            <a:ext cx="942090" cy="2360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flipH="1">
            <a:off x="6867567" y="4385518"/>
            <a:ext cx="904432" cy="270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flipH="1">
            <a:off x="4210150" y="4399445"/>
            <a:ext cx="904432" cy="270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4337150" y="3713868"/>
            <a:ext cx="542906" cy="369332"/>
          </a:xfrm>
          <a:prstGeom prst="rect">
            <a:avLst/>
          </a:prstGeom>
          <a:noFill/>
        </p:spPr>
        <p:txBody>
          <a:bodyPr wrap="none" rtlCol="0">
            <a:spAutoFit/>
          </a:bodyPr>
          <a:lstStyle/>
          <a:p>
            <a:r>
              <a:rPr lang="en-US" dirty="0" smtClean="0"/>
              <a:t>Req</a:t>
            </a:r>
            <a:endParaRPr lang="en-US" dirty="0"/>
          </a:p>
        </p:txBody>
      </p:sp>
      <p:sp>
        <p:nvSpPr>
          <p:cNvPr id="20" name="TextBox 19"/>
          <p:cNvSpPr txBox="1"/>
          <p:nvPr/>
        </p:nvSpPr>
        <p:spPr>
          <a:xfrm>
            <a:off x="7032490" y="3683684"/>
            <a:ext cx="542906" cy="369332"/>
          </a:xfrm>
          <a:prstGeom prst="rect">
            <a:avLst/>
          </a:prstGeom>
          <a:noFill/>
        </p:spPr>
        <p:txBody>
          <a:bodyPr wrap="none" rtlCol="0">
            <a:spAutoFit/>
          </a:bodyPr>
          <a:lstStyle/>
          <a:p>
            <a:r>
              <a:rPr lang="en-US" dirty="0" smtClean="0"/>
              <a:t>Req</a:t>
            </a:r>
            <a:endParaRPr lang="en-US" dirty="0"/>
          </a:p>
        </p:txBody>
      </p:sp>
      <p:sp>
        <p:nvSpPr>
          <p:cNvPr id="21" name="TextBox 20"/>
          <p:cNvSpPr txBox="1"/>
          <p:nvPr/>
        </p:nvSpPr>
        <p:spPr>
          <a:xfrm>
            <a:off x="4355997" y="4627480"/>
            <a:ext cx="510845" cy="369332"/>
          </a:xfrm>
          <a:prstGeom prst="rect">
            <a:avLst/>
          </a:prstGeom>
          <a:noFill/>
        </p:spPr>
        <p:txBody>
          <a:bodyPr wrap="none" rtlCol="0">
            <a:spAutoFit/>
          </a:bodyPr>
          <a:lstStyle/>
          <a:p>
            <a:r>
              <a:rPr lang="en-US" dirty="0" smtClean="0"/>
              <a:t>Res</a:t>
            </a:r>
            <a:endParaRPr lang="en-US" dirty="0"/>
          </a:p>
        </p:txBody>
      </p:sp>
      <p:sp>
        <p:nvSpPr>
          <p:cNvPr id="22" name="TextBox 21"/>
          <p:cNvSpPr txBox="1"/>
          <p:nvPr/>
        </p:nvSpPr>
        <p:spPr>
          <a:xfrm>
            <a:off x="7044239" y="4644637"/>
            <a:ext cx="510845" cy="369332"/>
          </a:xfrm>
          <a:prstGeom prst="rect">
            <a:avLst/>
          </a:prstGeom>
          <a:noFill/>
        </p:spPr>
        <p:txBody>
          <a:bodyPr wrap="none" rtlCol="0">
            <a:spAutoFit/>
          </a:bodyPr>
          <a:lstStyle/>
          <a:p>
            <a:r>
              <a:rPr lang="en-US" dirty="0" smtClean="0"/>
              <a:t>Res</a:t>
            </a:r>
            <a:endParaRPr lang="en-US" dirty="0"/>
          </a:p>
        </p:txBody>
      </p:sp>
      <p:pic>
        <p:nvPicPr>
          <p:cNvPr id="15" name="Picture 14"/>
          <p:cNvPicPr>
            <a:picLocks noChangeAspect="1"/>
          </p:cNvPicPr>
          <p:nvPr/>
        </p:nvPicPr>
        <p:blipFill>
          <a:blip r:embed="rId5"/>
          <a:stretch>
            <a:fillRect/>
          </a:stretch>
        </p:blipFill>
        <p:spPr>
          <a:xfrm>
            <a:off x="610147" y="3676293"/>
            <a:ext cx="1257300" cy="914400"/>
          </a:xfrm>
          <a:prstGeom prst="rect">
            <a:avLst/>
          </a:prstGeom>
        </p:spPr>
      </p:pic>
      <p:pic>
        <p:nvPicPr>
          <p:cNvPr id="23" name="Picture 22"/>
          <p:cNvPicPr>
            <a:picLocks noChangeAspect="1"/>
          </p:cNvPicPr>
          <p:nvPr/>
        </p:nvPicPr>
        <p:blipFill>
          <a:blip r:embed="rId6"/>
          <a:stretch>
            <a:fillRect/>
          </a:stretch>
        </p:blipFill>
        <p:spPr>
          <a:xfrm>
            <a:off x="4530500" y="1904466"/>
            <a:ext cx="885825" cy="981075"/>
          </a:xfrm>
          <a:prstGeom prst="rect">
            <a:avLst/>
          </a:prstGeom>
        </p:spPr>
      </p:pic>
      <p:pic>
        <p:nvPicPr>
          <p:cNvPr id="24" name="Picture 23"/>
          <p:cNvPicPr>
            <a:picLocks noChangeAspect="1"/>
          </p:cNvPicPr>
          <p:nvPr/>
        </p:nvPicPr>
        <p:blipFill>
          <a:blip r:embed="rId7"/>
          <a:stretch>
            <a:fillRect/>
          </a:stretch>
        </p:blipFill>
        <p:spPr>
          <a:xfrm>
            <a:off x="6011741" y="1904465"/>
            <a:ext cx="990600" cy="981075"/>
          </a:xfrm>
          <a:prstGeom prst="rect">
            <a:avLst/>
          </a:prstGeom>
        </p:spPr>
      </p:pic>
      <p:pic>
        <p:nvPicPr>
          <p:cNvPr id="3" name="Picture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262318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5386070"/>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str.capitalize()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a string with the first letter capitalized</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 is easy"</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str.capitalize()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is easy'</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str.center(width[, fillchar])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a string padded with specified  fillchar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new_str = str.center(24,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print(new_str)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is easy*****</a:t>
                      </a:r>
                      <a:endParaRPr lang="en-US" sz="1800">
                        <a:effectLst/>
                        <a:ea typeface="Times New Roman" panose="02020603050405020304" pitchFamily="18" charset="0"/>
                        <a:cs typeface="+mn-lt"/>
                      </a:endParaRPr>
                    </a:p>
                  </a:txBody>
                  <a:tcPr marL="68580" marR="68580" marT="0" marB="0"/>
                </a:tc>
              </a:tr>
              <a:tr h="1920240">
                <a:tc>
                  <a:txBody>
                    <a:bodyPr/>
                    <a:p>
                      <a:pPr>
                        <a:spcAft>
                          <a:spcPts val="0"/>
                        </a:spcAft>
                      </a:pPr>
                      <a:r>
                        <a:rPr lang="en-US" sz="1800">
                          <a:effectLst/>
                          <a:ea typeface="Times New Roman" panose="02020603050405020304" pitchFamily="18" charset="0"/>
                          <a:cs typeface="+mn-lt"/>
                        </a:rPr>
                        <a:t>3</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str.casefold()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Removes all case distinctions present in a string. It is used for caseless matching, i.e. ignores cases when comparing. For example, the German lowercase letter ß is equivalent to ss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firstString = "der Fluß"</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secondString = "der Fluss"</a:t>
                      </a:r>
                      <a:endParaRPr lang="en-US" sz="1800">
                        <a:effectLst/>
                        <a:ea typeface="Times New Roman" panose="02020603050405020304" pitchFamily="18" charset="0"/>
                        <a:cs typeface="+mn-lt"/>
                      </a:endParaRPr>
                    </a:p>
                    <a:p>
                      <a:pPr>
                        <a:spcAft>
                          <a:spcPts val="0"/>
                        </a:spcAft>
                      </a:pP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firstStr.casefold() == secondStr.casefold():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    print('The strings are equal.')</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else: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    print('The strings are not equal.')</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4</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str.count(substring, start=..., end=...)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the number of occurrences of the substring in the given string.</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string = "Python is easy, isn't 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substring = "is"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count = string.count(substring)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print("The count is:", count)</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469640"/>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5</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str.endswith(suffix[, start[, end]])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 string ends with the specified suffix. If not, it returns False.</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text = "Python is easy to learn."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result = text.endswith('to learn')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print(result)     # False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result = text.endswith('to learn.')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print(result)     # True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6</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str.expandtabs(tabsize)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expandtabs() returns a string where all '\t' characters are replaced with whitespace characters until the next multiple of tabsize parameter.</a:t>
                      </a:r>
                      <a:endParaRPr lang="en-US" sz="1800">
                        <a:effectLst/>
                        <a:ea typeface="Times New Roman" panose="02020603050405020304" pitchFamily="18" charset="0"/>
                        <a:cs typeface="+mn-lt"/>
                      </a:endParaRPr>
                    </a:p>
                  </a:txBody>
                  <a:tcPr marL="68580" marR="68580" marT="0" marB="0"/>
                </a:tc>
                <a:tc>
                  <a:txBody>
                    <a:bodyPr/>
                    <a:p>
                      <a:pPr>
                        <a:spcAft>
                          <a:spcPts val="0"/>
                        </a:spcAft>
                      </a:pP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7</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str.encode(encoding='UTF-8',errors='strict')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It returns utf-8 encoded version of the string. In case of failure, it raises a UnicodeDecodeError exception.</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 = 'pythön!'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res = str.encode()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print(res)    #  b'pyth\xc3\xb6n!'</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8</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str.find(sub[, start[, end]]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find() method returns an integer value: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the substring exists inside the string, it returns the index of the first occurence of the substring.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substring doesn't exist inside the string, it returns -1.</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 = 'pythön is easy'</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res = str.find('is')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print(res)</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5386070"/>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1537335">
                <a:tc>
                  <a:txBody>
                    <a:bodyPr/>
                    <a:p>
                      <a:pPr>
                        <a:spcAft>
                          <a:spcPts val="0"/>
                        </a:spcAft>
                      </a:pPr>
                      <a:r>
                        <a:rPr lang="en-US" sz="1800">
                          <a:effectLst/>
                          <a:ea typeface="Times New Roman" panose="02020603050405020304" pitchFamily="18" charset="0"/>
                          <a:cs typeface="+mn-lt"/>
                        </a:rPr>
                        <a:t>9</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template.format(p0, p1, ..., k0=v0, k1=v1,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Here, p0, p1,... are positional arguments and, k0, k1,... are keyword arguments with values v0, v1,... respectively.</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Template is a mixture of format codes with placeholders for the arguments.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"Hi {0}, Welcome to {1} session".format("All","Python")</a:t>
                      </a:r>
                      <a:endParaRPr lang="en-US" sz="1800">
                        <a:effectLst/>
                        <a:ea typeface="Times New Roman" panose="02020603050405020304" pitchFamily="18" charset="0"/>
                        <a:cs typeface="+mn-lt"/>
                      </a:endParaRPr>
                    </a:p>
                    <a:p>
                      <a:pPr>
                        <a:spcAft>
                          <a:spcPts val="0"/>
                        </a:spcAft>
                      </a:pP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Output: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'Hi All, Welcome to Python session'</a:t>
                      </a:r>
                      <a:endParaRPr lang="en-US" sz="1800">
                        <a:effectLst/>
                        <a:ea typeface="Times New Roman" panose="02020603050405020304" pitchFamily="18" charset="0"/>
                        <a:cs typeface="+mn-lt"/>
                      </a:endParaRPr>
                    </a:p>
                  </a:txBody>
                  <a:tcPr marL="68580" marR="68580" marT="0" marB="0"/>
                </a:tc>
              </a:tr>
              <a:tr h="1371600">
                <a:tc>
                  <a:txBody>
                    <a:bodyPr/>
                    <a:p>
                      <a:pPr>
                        <a:spcAft>
                          <a:spcPts val="0"/>
                        </a:spcAft>
                      </a:pPr>
                      <a:r>
                        <a:rPr lang="en-US" sz="1800">
                          <a:effectLst/>
                          <a:ea typeface="Times New Roman" panose="02020603050405020304" pitchFamily="18" charset="0"/>
                          <a:cs typeface="+mn-lt"/>
                        </a:rPr>
                        <a:t>10</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str.index(sub[, start[, end]]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substring exists inside the string, it returns the lowest index in the string where substring is found.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substring doesn't exist inside the string, it raises a ValueError exception.</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 programming is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res = str.index('is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print(res)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19</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11</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str.isalnum()</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alphanumeric,</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at least one character is not alphanumeric</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"Py2tho3n"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print(str.isalnum())</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12</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str.isalpha()</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alphabets (can be both lowercase and uppercase).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at least one character is not alphabet.</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"Py2tho3n"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print(str.isalpha())</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478726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13</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str.isdecimal()</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decimal characters.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at least one character is not decimal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"12345"</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print(str.isdecimal())</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 </a:t>
                      </a:r>
                      <a:endParaRPr lang="en-US" sz="1800">
                        <a:effectLst/>
                        <a:ea typeface="Times New Roman" panose="02020603050405020304" pitchFamily="18" charset="0"/>
                        <a:cs typeface="+mn-lt"/>
                      </a:endParaRPr>
                    </a:p>
                  </a:txBody>
                  <a:tcPr marL="68580" marR="68580" marT="0" marB="0"/>
                </a:tc>
              </a:tr>
              <a:tr h="1920240">
                <a:tc>
                  <a:txBody>
                    <a:bodyPr/>
                    <a:p>
                      <a:pPr>
                        <a:spcAft>
                          <a:spcPts val="0"/>
                        </a:spcAft>
                      </a:pPr>
                      <a:r>
                        <a:rPr lang="en-US" sz="1800">
                          <a:effectLst/>
                          <a:ea typeface="Times New Roman" panose="02020603050405020304" pitchFamily="18" charset="0"/>
                          <a:cs typeface="+mn-lt"/>
                        </a:rPr>
                        <a:t>14</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str.isdigit()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digits.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at least one character is not a digit.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In Python, superscript and subscripts (usually written using unicode) are also considered digit characters. Hence, if the string contains these characters along with decimal characters, isdigit() returns True.</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'10²'</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print(str.isdecimal())</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print(str.isdigit())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15</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str.isidentifier()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the string is a valid identifier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the string is not a invalid identifier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 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print(str.isidentifier())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16</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str.islower()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 if all alphabets that exist in the string are lowercase alphabets.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the string contains at least one uppercase alphabet.</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print(str.islower())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90340"/>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17</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str.isnumeric()</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numeric characters.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at least one character is not a numeric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"½"</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print(str.isnumeric())</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a:t>
                      </a:r>
                      <a:endParaRPr lang="en-US" sz="1800">
                        <a:effectLst/>
                        <a:ea typeface="Times New Roman" panose="02020603050405020304" pitchFamily="18" charset="0"/>
                        <a:cs typeface="+mn-lt"/>
                      </a:endParaRPr>
                    </a:p>
                  </a:txBody>
                  <a:tcPr marL="68580" marR="68580" marT="0" marB="0"/>
                </a:tc>
              </a:tr>
              <a:tr h="1371600">
                <a:tc>
                  <a:txBody>
                    <a:bodyPr/>
                    <a:p>
                      <a:pPr>
                        <a:spcAft>
                          <a:spcPts val="0"/>
                        </a:spcAft>
                      </a:pPr>
                      <a:r>
                        <a:rPr lang="en-US" sz="1800">
                          <a:effectLst/>
                          <a:ea typeface="Times New Roman" panose="02020603050405020304" pitchFamily="18" charset="0"/>
                          <a:cs typeface="+mn-lt"/>
                        </a:rPr>
                        <a:t>18</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str.isprintable()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the string is empty or all characters in the string are printable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the string contains at least one non-printable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'\nNew Line is printable'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print(str.isprintable())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str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print("Empty string",str.isprintable())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Empty string True </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19</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str.isspace()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the string are whitespace characters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the string is empty or contains at least one non-printable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   \t'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print(str.isspace())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20</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str.istitle()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the string is a titlecased 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the string is not a titlecased string or an empty string</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 Is Easy.'</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print(str.istitle())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6430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21</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str.isupper()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all characters in a string are uppercase characters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 if any characters in a string are lowercase characters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print(str.isupper())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Truestring.join(iterable)</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22</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str.join(iterable)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a string created by joining the elements of an iterable by string separator.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s1 =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s2 = "Welcome"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print(s1.join(s2))</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W!e!l!c!o!m!e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23</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str.ljust(width[, fillchar])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ljust() method returns the left-justified string within the given minimum width.</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fillchar is defined, it also fills the remaining space with the defined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print(str.ljust(10,"*"))</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24</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str.rjust(width[, fillchar])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rjust() method returns the right-justified string within the given minimum width.</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fillchar is defined, it fills the remaining space with the defined character.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print(str.rjust(10,"-"))</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6430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25</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str.lower()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lower() method returns the lowercased string from the given string. It converts all uppercase characters to lowercase.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no uppercase characters exist, it returns the original string.</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print(str.tolower())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26</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str.upper()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upper() method returns the uppercased string from the given string. It converts all lowercase characters to uppercase.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no lowercase characters exist, it returns the original string.</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sym typeface="+mn-ea"/>
                        </a:rPr>
                        <a:t>&gt;&gt;&gt; str = "pYtHoN"</a:t>
                      </a:r>
                      <a:endParaRPr lang="en-US" sz="1800">
                        <a:effectLst/>
                        <a:ea typeface="Times New Roman" panose="02020603050405020304" pitchFamily="18" charset="0"/>
                        <a:cs typeface="+mn-lt"/>
                        <a:sym typeface="+mn-ea"/>
                      </a:endParaRPr>
                    </a:p>
                    <a:p>
                      <a:pPr>
                        <a:spcAft>
                          <a:spcPts val="0"/>
                        </a:spcAft>
                      </a:pPr>
                      <a:r>
                        <a:rPr lang="en-US" sz="1800">
                          <a:effectLst/>
                          <a:ea typeface="Times New Roman" panose="02020603050405020304" pitchFamily="18" charset="0"/>
                          <a:cs typeface="+mn-lt"/>
                        </a:rPr>
                        <a:t>&gt;&gt;&gt; print(str.upper())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27</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str.swapcase()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swapcase() method returns the string where all uppercase characters are converted to lowercase, and lowercase characters are converted to uppercase.</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sym typeface="+mn-ea"/>
                        </a:rPr>
                        <a:t>&gt;&gt;&gt; str = "pYtHoN"</a:t>
                      </a:r>
                      <a:endParaRPr lang="en-US" sz="1800">
                        <a:effectLst/>
                        <a:ea typeface="Times New Roman" panose="02020603050405020304" pitchFamily="18" charset="0"/>
                        <a:cs typeface="+mn-lt"/>
                        <a:sym typeface="+mn-ea"/>
                      </a:endParaRPr>
                    </a:p>
                    <a:p>
                      <a:pPr>
                        <a:spcAft>
                          <a:spcPts val="0"/>
                        </a:spcAft>
                      </a:pPr>
                      <a:r>
                        <a:rPr lang="en-US" sz="1800">
                          <a:effectLst/>
                          <a:ea typeface="Times New Roman" panose="02020603050405020304" pitchFamily="18" charset="0"/>
                          <a:cs typeface="+mn-lt"/>
                        </a:rPr>
                        <a:t>&gt;&gt;&gt; print(str.swapcase())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p>
                      <a:pPr>
                        <a:spcAft>
                          <a:spcPts val="0"/>
                        </a:spcAft>
                      </a:pP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28</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str.lstrip([chars])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lstrip() returns a copy of the string with leading characters stripped.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All combinations of characters in the chars argument are removed from the left of the string until the first mismatch.</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    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print(str.lstrip())</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5922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29</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str.rstrip([chars])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rstrip() returns a copy of the string with trailing characters stripped.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All combinations of characters in chars argument are removed from the right of the string until first mismatch.</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"Python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print(str.rstrip())</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a:t>
                      </a:r>
                      <a:endParaRPr lang="en-US" sz="1800">
                        <a:effectLst/>
                        <a:ea typeface="Times New Roman" panose="02020603050405020304" pitchFamily="18" charset="0"/>
                        <a:cs typeface="+mn-lt"/>
                      </a:endParaRPr>
                    </a:p>
                  </a:txBody>
                  <a:tcPr marL="68580" marR="68580" marT="0" marB="0"/>
                </a:tc>
              </a:tr>
              <a:tr h="848995">
                <a:tc>
                  <a:txBody>
                    <a:bodyPr/>
                    <a:p>
                      <a:pPr>
                        <a:spcAft>
                          <a:spcPts val="0"/>
                        </a:spcAft>
                      </a:pPr>
                      <a:r>
                        <a:rPr lang="en-US" sz="1800">
                          <a:effectLst/>
                          <a:ea typeface="Times New Roman" panose="02020603050405020304" pitchFamily="18" charset="0"/>
                          <a:cs typeface="+mn-lt"/>
                        </a:rPr>
                        <a:t>30</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str.strip([chars])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strip() returns a copy of the string with both leading and trailing characters stripped.</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       Python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print(str.strip())</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31</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str.partition(separator)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partition method returns a 3-tuple containing: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part before the separator, separator parameter, and the part after the separator if the separator parameter is found in the 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string itself and two empty strings if the separator parameter is not found</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string = "Python is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print(string.partition('is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 'is ',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print(string.partition('not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is fun', '',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string = "Python is fun, isn't 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print(string.partition('is'))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 'is', " fun, isn't 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6430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32</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str.rpartition(separator)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rpartition() method returns a 3-tuple containing: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part before the separator, separator parameter, and the part after the separator if the separator parameter is found in the 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two empty strings, followed by the string itself if the separator parameter is not found</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string = "Python is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print(string.rpartition('is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 'is ',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print(string.rpartition('not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 '', 'Python is fun')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string = "Python is fun, isn't 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print(string.rpartition('is'))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('Python is fun, ', 'is', "n't it")</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33</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str.replace(old, new [, count])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replace() method can take maximum of 3 parameters: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old - old substring you want to replace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new - new substring which will replace the old substring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count (optional) - the number of times you want to replace the old substring with the new substring</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song = 'Let it be, let it be'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print(song.replace('let', "don't let"))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Let it be, don't let it be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str = "sing sing sing sing"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print(str.replace('sing','song',2))</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song song sing sing</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34</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str.rfind(sub[, start[, end]]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rfind() method takes a maximum of three parameters: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sub - It's the substring to be searched in the str 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start and end (optional) - substring is searched within str[start:end]</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quote = 'Do small things with great love'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print(quote.rfind('t', 2))</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25</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96430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35</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str.rindex(sub[, start[, end]] )</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substring exists inside the string, it returns the highest index in the string where the substring is found.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substring doesn't exist inside the string, it raises a ValueError exception.</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quote = 'Let it be, let it be, let it be'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result = quote.rindex('let 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print("Substring 'let it':", result)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Substring 'let it': 22</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36</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str.split([separator [, maxsplit]])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split() breaks the string at the separator and returns a list of strings.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text= 'Love thy neighbor'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print(text.split())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['Love', 'thy', 'neighbor']</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37</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str.rsplit([separator [, maxsplit]])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rsplit() breaks the string at the separator starting from the right and returns a list of strings.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grocery = 'Milk, Chicken, Bread, Butter'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print(grocery.rsplit(', ', 2))</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['Milk, Chicken', 'Bread', 'Butter']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print(grocery.rsplit(', ', 1))</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['Milk, Chicken, Bread', 'Butter']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print(grocery.rsplit(', ', 0))</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['Milk, Chicken, Bread, Butter']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205" y="-48"/>
            <a:ext cx="6447155" cy="521970"/>
          </a:xfrm>
          <a:prstGeom prst="rect">
            <a:avLst/>
          </a:prstGeom>
          <a:noFill/>
        </p:spPr>
        <p:txBody>
          <a:bodyPr wrap="none" rtlCol="0">
            <a:spAutoFit/>
            <a:scene3d>
              <a:camera prst="orthographicFront"/>
              <a:lightRig rig="threePt" dir="t"/>
            </a:scene3d>
          </a:bodyPr>
          <a:lstStyle/>
          <a:p>
            <a:r>
              <a:rPr lang="en-US" sz="2800" dirty="0" smtClean="0">
                <a:gradFill>
                  <a:gsLst>
                    <a:gs pos="21000">
                      <a:srgbClr val="53575C"/>
                    </a:gs>
                    <a:gs pos="88000">
                      <a:srgbClr val="C5C7CA"/>
                    </a:gs>
                  </a:gsLst>
                  <a:lin ang="5400000"/>
                </a:gradFill>
                <a:effectLst/>
                <a:cs typeface="Times New Roman" panose="02020603050405020304" pitchFamily="18" charset="0"/>
              </a:rPr>
              <a:t>Client-side scripting Vs Server-side scripting</a:t>
            </a:r>
            <a:endParaRPr lang="en-US" sz="2800" dirty="0" smtClean="0">
              <a:gradFill>
                <a:gsLst>
                  <a:gs pos="21000">
                    <a:srgbClr val="53575C"/>
                  </a:gs>
                  <a:gs pos="88000">
                    <a:srgbClr val="C5C7CA"/>
                  </a:gs>
                </a:gsLst>
                <a:lin ang="5400000"/>
              </a:gradFill>
              <a:effectLst/>
              <a:cs typeface="Times New Roman" panose="02020603050405020304" pitchFamily="18" charset="0"/>
            </a:endParaRPr>
          </a:p>
        </p:txBody>
      </p:sp>
      <p:pic>
        <p:nvPicPr>
          <p:cNvPr id="2" name="Picture 1"/>
          <p:cNvPicPr>
            <a:picLocks noChangeAspect="1"/>
          </p:cNvPicPr>
          <p:nvPr/>
        </p:nvPicPr>
        <p:blipFill>
          <a:blip r:embed="rId1"/>
          <a:stretch>
            <a:fillRect/>
          </a:stretch>
        </p:blipFill>
        <p:spPr>
          <a:xfrm>
            <a:off x="1750637" y="2190748"/>
            <a:ext cx="8707953" cy="3779746"/>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84619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38</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str.splitlines([keepends])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splitlines() returns a list of lines in the string.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If there are not line break characters, it returns a list with a single item (a single line).</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grocery = 'Milk\nChicken\r\nBread\rButter'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print(grocery.splitlines())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['Milk', 'Chicken', 'Bread', 'Butter']</a:t>
                      </a:r>
                      <a:endParaRPr lang="en-US" sz="1800">
                        <a:effectLst/>
                        <a:ea typeface="Times New Roman" panose="02020603050405020304" pitchFamily="18" charset="0"/>
                        <a:cs typeface="+mn-lt"/>
                      </a:endParaRPr>
                    </a:p>
                  </a:txBody>
                  <a:tcPr marL="68580" marR="68580" marT="0" marB="0"/>
                </a:tc>
              </a:tr>
              <a:tr h="1227455">
                <a:tc>
                  <a:txBody>
                    <a:bodyPr/>
                    <a:p>
                      <a:pPr>
                        <a:spcAft>
                          <a:spcPts val="0"/>
                        </a:spcAft>
                      </a:pPr>
                      <a:r>
                        <a:rPr lang="en-US" sz="1800">
                          <a:effectLst/>
                          <a:ea typeface="Times New Roman" panose="02020603050405020304" pitchFamily="18" charset="0"/>
                          <a:cs typeface="+mn-lt"/>
                        </a:rPr>
                        <a:t>39</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str.startswith(prefix[, start[, end]])</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startswith() method returns a boolean.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It returns True if the string starts with the specified prefix.</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It returns False if the string doesn't start with the specified prefix.</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text = "Python is easy to learn."</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result = text.startswith('is easy')</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print(result)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40</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str.title()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title() method returns a title cased version of the string. Meaning, the first character of each word is capitalized (if the first character is a letter).</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text = 'My favorite number is 7'</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print(text.title())</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My Favorite Number Is 7</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a:t>
                      </a:r>
                      <a:endParaRPr lang="en-US" sz="1800">
                        <a:effectLst/>
                        <a:ea typeface="Times New Roman" panose="02020603050405020304" pitchFamily="18" charset="0"/>
                        <a:cs typeface="+mn-lt"/>
                      </a:endParaRPr>
                    </a:p>
                  </a:txBody>
                  <a:tcPr marL="68580" marR="68580" marT="0" marB="0"/>
                </a:tc>
              </a:tr>
              <a:tr h="458470">
                <a:tc>
                  <a:txBody>
                    <a:bodyPr/>
                    <a:p>
                      <a:pPr>
                        <a:spcAft>
                          <a:spcPts val="0"/>
                        </a:spcAft>
                        <a:buNone/>
                      </a:pPr>
                      <a:r>
                        <a:rPr lang="en-US" sz="1800">
                          <a:effectLst/>
                          <a:ea typeface="Times New Roman" panose="02020603050405020304" pitchFamily="18" charset="0"/>
                          <a:cs typeface="+mn-lt"/>
                        </a:rPr>
                        <a:t>41</a:t>
                      </a:r>
                      <a:endParaRPr lang="en-US" sz="1800">
                        <a:effectLst/>
                        <a:ea typeface="Times New Roman" panose="02020603050405020304" pitchFamily="18" charset="0"/>
                        <a:cs typeface="+mn-lt"/>
                      </a:endParaRPr>
                    </a:p>
                  </a:txBody>
                  <a:tcPr marL="68580" marR="68580" marT="0" marB="0"/>
                </a:tc>
                <a:tc>
                  <a:txBody>
                    <a:bodyPr/>
                    <a:p>
                      <a:pPr>
                        <a:spcAft>
                          <a:spcPts val="0"/>
                        </a:spcAft>
                        <a:buNone/>
                      </a:pPr>
                      <a:r>
                        <a:rPr lang="en-US" sz="1800">
                          <a:effectLst/>
                          <a:ea typeface="Times New Roman" panose="02020603050405020304" pitchFamily="18" charset="0"/>
                          <a:cs typeface="+mn-lt"/>
                        </a:rPr>
                        <a:t>str.zfill(width)</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zfill() returns a copy of the string with 0 filled to the left. The length of the returned string depends on the width provided.</a:t>
                      </a:r>
                      <a:endParaRPr lang="en-US" sz="1800">
                        <a:effectLst/>
                        <a:ea typeface="Times New Roman" panose="02020603050405020304" pitchFamily="18" charset="0"/>
                        <a:cs typeface="+mn-lt"/>
                      </a:endParaRPr>
                    </a:p>
                  </a:txBody>
                  <a:tcPr marL="68580" marR="68580" marT="0" marB="0"/>
                </a:tc>
                <a:tc>
                  <a:txBody>
                    <a:bodyPr/>
                    <a:p>
                      <a:pPr>
                        <a:spcAft>
                          <a:spcPts val="0"/>
                        </a:spcAft>
                        <a:buNone/>
                      </a:pPr>
                      <a:r>
                        <a:rPr lang="en-US" sz="1800">
                          <a:effectLst/>
                          <a:ea typeface="Times New Roman" panose="02020603050405020304" pitchFamily="18" charset="0"/>
                          <a:cs typeface="+mn-lt"/>
                        </a:rPr>
                        <a:t>&gt;&gt;&gt; text = "program is fun"</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print(text.zfill(15))</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0program is fun</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print(text.zfill(20))</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000000program is fun</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658235"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Built in functions(contd)</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482600" y="840740"/>
          <a:ext cx="11097895" cy="3551555"/>
        </p:xfrm>
        <a:graphic>
          <a:graphicData uri="http://schemas.openxmlformats.org/drawingml/2006/table">
            <a:tbl>
              <a:tblPr firstRow="1" firstCol="1" bandRow="1">
                <a:tableStyleId>{5C22544A-7EE6-4342-B048-85BDC9FD1C3A}</a:tableStyleId>
              </a:tblPr>
              <a:tblGrid>
                <a:gridCol w="765175"/>
                <a:gridCol w="5966460"/>
                <a:gridCol w="4366260"/>
              </a:tblGrid>
              <a:tr h="722630">
                <a:tc>
                  <a:txBody>
                    <a:bodyPr/>
                    <a:p>
                      <a:pPr>
                        <a:spcAft>
                          <a:spcPts val="0"/>
                        </a:spcAft>
                      </a:pPr>
                      <a:r>
                        <a:rPr lang="en-US" sz="1800">
                          <a:effectLst/>
                          <a:ea typeface="Times New Roman" panose="02020603050405020304" pitchFamily="18" charset="0"/>
                          <a:cs typeface="+mn-lt"/>
                        </a:rPr>
                        <a:t>S. No</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String Methods</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cs typeface="+mn-lt"/>
                        </a:rPr>
                        <a:t>Example</a:t>
                      </a:r>
                      <a:endParaRPr lang="en-US" sz="1800">
                        <a:effectLst/>
                        <a:ea typeface="Times New Roman" panose="02020603050405020304" pitchFamily="18" charset="0"/>
                        <a:cs typeface="+mn-lt"/>
                      </a:endParaRPr>
                    </a:p>
                  </a:txBody>
                  <a:tcPr marL="68580" marR="68580" marT="0" marB="0"/>
                </a:tc>
              </a:tr>
              <a:tr h="979170">
                <a:tc>
                  <a:txBody>
                    <a:bodyPr/>
                    <a:p>
                      <a:pPr>
                        <a:spcAft>
                          <a:spcPts val="0"/>
                        </a:spcAft>
                      </a:pPr>
                      <a:r>
                        <a:rPr lang="en-US" sz="1800">
                          <a:effectLst/>
                          <a:ea typeface="Times New Roman" panose="02020603050405020304" pitchFamily="18" charset="0"/>
                          <a:cs typeface="+mn-lt"/>
                        </a:rPr>
                        <a:t>42</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str.isascii()</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Returns True if a string is ASCII, else returns False.</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str = 'ß'   # German letter</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print(str.isascii())</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False</a:t>
                      </a:r>
                      <a:endParaRPr lang="en-US" sz="1800">
                        <a:effectLst/>
                        <a:ea typeface="Times New Roman" panose="02020603050405020304" pitchFamily="18" charset="0"/>
                        <a:cs typeface="+mn-lt"/>
                      </a:endParaRPr>
                    </a:p>
                  </a:txBody>
                  <a:tcPr marL="68580" marR="68580" marT="0" marB="0"/>
                </a:tc>
              </a:tr>
              <a:tr h="932815">
                <a:tc>
                  <a:txBody>
                    <a:bodyPr/>
                    <a:p>
                      <a:pPr>
                        <a:spcAft>
                          <a:spcPts val="0"/>
                        </a:spcAft>
                      </a:pPr>
                      <a:r>
                        <a:rPr lang="en-US" sz="1800">
                          <a:effectLst/>
                          <a:ea typeface="Times New Roman" panose="02020603050405020304" pitchFamily="18" charset="0"/>
                          <a:cs typeface="+mn-lt"/>
                        </a:rPr>
                        <a:t>43</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str.format_map(mapping)</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format_map() formats the given string and returns it.</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point = {'x':4,'y':-5}</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print('{x} {y}'.format_map(point))</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4 -5</a:t>
                      </a:r>
                      <a:endParaRPr lang="en-US" sz="1800">
                        <a:effectLst/>
                        <a:ea typeface="Times New Roman" panose="02020603050405020304" pitchFamily="18" charset="0"/>
                        <a:cs typeface="+mn-lt"/>
                      </a:endParaRPr>
                    </a:p>
                  </a:txBody>
                  <a:tcPr marL="68580" marR="68580" marT="0" marB="0"/>
                </a:tc>
              </a:tr>
              <a:tr h="458470">
                <a:tc>
                  <a:txBody>
                    <a:bodyPr/>
                    <a:p>
                      <a:pPr>
                        <a:spcAft>
                          <a:spcPts val="0"/>
                        </a:spcAft>
                      </a:pPr>
                      <a:r>
                        <a:rPr lang="en-US" sz="1800">
                          <a:effectLst/>
                          <a:ea typeface="Times New Roman" panose="02020603050405020304" pitchFamily="18" charset="0"/>
                          <a:cs typeface="+mn-lt"/>
                        </a:rPr>
                        <a:t>44</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str.maketrans(x[, y[, z]])</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The maketrans() method returns a translation table with a 1-to-1 mapping of a Unicode ordinal to its translation/replacement.</a:t>
                      </a:r>
                      <a:endParaRPr lang="en-US" sz="1800">
                        <a:effectLst/>
                        <a:ea typeface="Times New Roman" panose="02020603050405020304" pitchFamily="18" charset="0"/>
                        <a:cs typeface="+mn-lt"/>
                      </a:endParaRPr>
                    </a:p>
                  </a:txBody>
                  <a:tcPr marL="68580" marR="68580" marT="0" marB="0"/>
                </a:tc>
                <a:tc>
                  <a:txBody>
                    <a:bodyPr/>
                    <a:p>
                      <a:pPr>
                        <a:spcAft>
                          <a:spcPts val="0"/>
                        </a:spcAft>
                      </a:pPr>
                      <a:r>
                        <a:rPr lang="en-US" sz="1800">
                          <a:effectLst/>
                          <a:ea typeface="Times New Roman" panose="02020603050405020304" pitchFamily="18" charset="0"/>
                          <a:cs typeface="+mn-lt"/>
                        </a:rPr>
                        <a:t>&gt;&gt;&gt; s1 = "abc"</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s2 = "123"</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s3 = "abacus"</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&gt;&gt;&gt; print(s3.maketrans(s1,s2))</a:t>
                      </a:r>
                      <a:endParaRPr lang="en-US" sz="1800">
                        <a:effectLst/>
                        <a:ea typeface="Times New Roman" panose="02020603050405020304" pitchFamily="18" charset="0"/>
                        <a:cs typeface="+mn-lt"/>
                      </a:endParaRPr>
                    </a:p>
                    <a:p>
                      <a:pPr>
                        <a:spcAft>
                          <a:spcPts val="0"/>
                        </a:spcAft>
                      </a:pPr>
                      <a:r>
                        <a:rPr lang="en-US" sz="1800">
                          <a:effectLst/>
                          <a:ea typeface="Times New Roman" panose="02020603050405020304" pitchFamily="18" charset="0"/>
                          <a:cs typeface="+mn-lt"/>
                        </a:rPr>
                        <a:t>{97: 49, 98: 50, 99: 51}</a:t>
                      </a:r>
                      <a:endParaRPr lang="en-US" sz="1800">
                        <a:effectLst/>
                        <a:ea typeface="Times New Roman" panose="02020603050405020304" pitchFamily="18" charset="0"/>
                        <a:cs typeface="+mn-lt"/>
                      </a:endParaRPr>
                    </a:p>
                  </a:txBody>
                  <a:tcPr marL="68580" marR="68580" marT="0" marB="0"/>
                </a:tc>
              </a:tr>
              <a:tr h="458470">
                <a:tc>
                  <a:txBody>
                    <a:bodyPr/>
                    <a:p>
                      <a:pPr>
                        <a:spcAft>
                          <a:spcPts val="0"/>
                        </a:spcAft>
                        <a:buNone/>
                      </a:pPr>
                      <a:r>
                        <a:rPr lang="en-US" sz="1800">
                          <a:effectLst/>
                          <a:ea typeface="Times New Roman" panose="02020603050405020304" pitchFamily="18" charset="0"/>
                          <a:cs typeface="+mn-lt"/>
                        </a:rPr>
                        <a:t>45</a:t>
                      </a:r>
                      <a:endParaRPr lang="en-US" sz="1800">
                        <a:effectLst/>
                        <a:ea typeface="Times New Roman" panose="02020603050405020304" pitchFamily="18" charset="0"/>
                        <a:cs typeface="+mn-lt"/>
                      </a:endParaRPr>
                    </a:p>
                  </a:txBody>
                  <a:tcPr marL="68580" marR="68580" marT="0" marB="0"/>
                </a:tc>
                <a:tc>
                  <a:txBody>
                    <a:bodyPr/>
                    <a:p>
                      <a:pPr>
                        <a:spcAft>
                          <a:spcPts val="0"/>
                        </a:spcAft>
                        <a:buNone/>
                      </a:pPr>
                      <a:r>
                        <a:rPr lang="en-US" sz="1800">
                          <a:effectLst/>
                          <a:ea typeface="Times New Roman" panose="02020603050405020304" pitchFamily="18" charset="0"/>
                          <a:cs typeface="+mn-lt"/>
                        </a:rPr>
                        <a:t>str.translate(table)</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translate() method returns a string where each character is mapped to its corresponding character as per the translation table.</a:t>
                      </a:r>
                      <a:endParaRPr lang="en-US" sz="1800">
                        <a:effectLst/>
                        <a:ea typeface="Times New Roman" panose="02020603050405020304" pitchFamily="18" charset="0"/>
                        <a:cs typeface="+mn-lt"/>
                      </a:endParaRPr>
                    </a:p>
                  </a:txBody>
                  <a:tcPr marL="68580" marR="68580" marT="0" marB="0"/>
                </a:tc>
                <a:tc>
                  <a:txBody>
                    <a:bodyPr/>
                    <a:p>
                      <a:pPr>
                        <a:spcAft>
                          <a:spcPts val="0"/>
                        </a:spcAft>
                        <a:buNone/>
                      </a:pPr>
                      <a:r>
                        <a:rPr lang="en-US" sz="1800">
                          <a:effectLst/>
                          <a:ea typeface="Times New Roman" panose="02020603050405020304" pitchFamily="18" charset="0"/>
                          <a:cs typeface="+mn-lt"/>
                        </a:rPr>
                        <a:t>&gt;&gt;&gt; s1 = "abc"</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s2 = "123"</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s3 = "abacus"</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trans = s3.maketrans(s1,s2)</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&gt;&gt;&gt; print("Translated string:", s3.translate(trans))</a:t>
                      </a:r>
                      <a:endParaRPr lang="en-US" sz="1800">
                        <a:effectLst/>
                        <a:ea typeface="Times New Roman" panose="02020603050405020304" pitchFamily="18" charset="0"/>
                        <a:cs typeface="+mn-lt"/>
                      </a:endParaRPr>
                    </a:p>
                    <a:p>
                      <a:pPr>
                        <a:spcAft>
                          <a:spcPts val="0"/>
                        </a:spcAft>
                        <a:buNone/>
                      </a:pPr>
                      <a:r>
                        <a:rPr lang="en-US" sz="1800">
                          <a:effectLst/>
                          <a:ea typeface="Times New Roman" panose="02020603050405020304" pitchFamily="18" charset="0"/>
                          <a:cs typeface="+mn-lt"/>
                        </a:rPr>
                        <a:t>Translated string: 1213us</a:t>
                      </a:r>
                      <a:endParaRPr lang="en-US" sz="18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nvGraphicFramePr>
        <p:xfrm>
          <a:off x="482600" y="1833880"/>
          <a:ext cx="10864850" cy="3667760"/>
        </p:xfrm>
        <a:graphic>
          <a:graphicData uri="http://schemas.openxmlformats.org/drawingml/2006/table">
            <a:tbl>
              <a:tblPr firstRow="1" firstCol="1" bandRow="1">
                <a:tableStyleId>{5C22544A-7EE6-4342-B048-85BDC9FD1C3A}</a:tableStyleId>
              </a:tblPr>
              <a:tblGrid>
                <a:gridCol w="1447800"/>
                <a:gridCol w="6648450"/>
                <a:gridCol w="2768600"/>
              </a:tblGrid>
              <a:tr h="458470">
                <a:tc>
                  <a:txBody>
                    <a:bodyPr/>
                    <a:lstStyle/>
                    <a:p>
                      <a:pPr>
                        <a:spcAft>
                          <a:spcPts val="0"/>
                        </a:spcAft>
                      </a:pPr>
                      <a:r>
                        <a:rPr lang="en-US" sz="2000">
                          <a:effectLst/>
                        </a:rPr>
                        <a:t>Operator</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Description</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Example</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Concatenate two strings</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a + b :  HelloPython</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Repeat same string 2 times called duplication</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a*2  : HelloHello</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Slice - Gives the character from the given index</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a[1]  : e</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 : ]</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Slicing the String / acquire sub string</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a[1:4]  : ell</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In</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Returns true if a character is present in the given string</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H in a : True</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not in</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Returns true if a character is not present in the given string</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M not in a : True</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r h="458470">
                <a:tc>
                  <a:txBody>
                    <a:bodyPr/>
                    <a:lstStyle/>
                    <a:p>
                      <a:pPr>
                        <a:spcAft>
                          <a:spcPts val="0"/>
                        </a:spcAft>
                      </a:pPr>
                      <a:r>
                        <a:rPr lang="en-US" sz="2000">
                          <a:effectLst/>
                        </a:rPr>
                        <a:t>%</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r>
                        <a:rPr lang="en-US" sz="2000">
                          <a:effectLst/>
                        </a:rPr>
                        <a:t>Format specifier of String like in C language</a:t>
                      </a:r>
                      <a:endParaRPr lang="en-US" sz="200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c>
                  <a:txBody>
                    <a:bodyPr/>
                    <a:lstStyle/>
                    <a:p>
                      <a:pPr>
                        <a:spcAft>
                          <a:spcPts val="0"/>
                        </a:spcAft>
                      </a:pPr>
                      <a:endParaRPr lang="en-US" sz="2000" dirty="0">
                        <a:effectLst/>
                        <a:latin typeface="Calibri" panose="020F0502020204030204" charset="0"/>
                        <a:ea typeface="Times New Roman" panose="02020603050405020304" pitchFamily="18" charset="0"/>
                        <a:cs typeface="Gautami" panose="020B0502040204020203" pitchFamily="34" charset="0"/>
                      </a:endParaRPr>
                    </a:p>
                  </a:txBody>
                  <a:tcPr marL="68580" marR="68580" marT="0" marB="0"/>
                </a:tc>
              </a:tr>
            </a:tbl>
          </a:graphicData>
        </a:graphic>
      </p:graphicFrame>
      <p:pic>
        <p:nvPicPr>
          <p:cNvPr id="3" name="Picture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62773"/>
            <a:ext cx="2668270"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Special operators</a:t>
            </a:r>
            <a:endParaRPr lang="en-US" sz="2800" dirty="0" smtClean="0">
              <a:gradFill>
                <a:gsLst>
                  <a:gs pos="21000">
                    <a:srgbClr val="53575C"/>
                  </a:gs>
                  <a:gs pos="88000">
                    <a:srgbClr val="C5C7CA"/>
                  </a:gs>
                </a:gsLst>
                <a:lin ang="5400000"/>
              </a:gradFill>
              <a:effectLst/>
              <a:sym typeface="+mn-ea"/>
            </a:endParaRPr>
          </a:p>
        </p:txBody>
      </p:sp>
      <p:sp>
        <p:nvSpPr>
          <p:cNvPr id="5" name="Text Box 4"/>
          <p:cNvSpPr txBox="1"/>
          <p:nvPr/>
        </p:nvSpPr>
        <p:spPr>
          <a:xfrm>
            <a:off x="482600" y="993775"/>
            <a:ext cx="4044950" cy="368300"/>
          </a:xfrm>
          <a:prstGeom prst="rect">
            <a:avLst/>
          </a:prstGeom>
          <a:noFill/>
        </p:spPr>
        <p:txBody>
          <a:bodyPr wrap="none" rtlCol="0">
            <a:spAutoFit/>
          </a:bodyPr>
          <a:p>
            <a:r>
              <a:rPr lang="en-US"/>
              <a:t>Below operators can be used with strings.</a:t>
            </a:r>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1"/>
          <a:stretch>
            <a:fillRect/>
          </a:stretch>
        </p:blipFill>
        <p:spPr>
          <a:xfrm>
            <a:off x="3870511" y="1687083"/>
            <a:ext cx="4351924" cy="4081706"/>
          </a:xfrm>
          <a:prstGeom prst="rect">
            <a:avLst/>
          </a:prstGeom>
        </p:spPr>
      </p:pic>
      <p:sp>
        <p:nvSpPr>
          <p:cNvPr id="10" name="TextBox 9"/>
          <p:cNvSpPr txBox="1"/>
          <p:nvPr/>
        </p:nvSpPr>
        <p:spPr>
          <a:xfrm>
            <a:off x="448209" y="1163863"/>
            <a:ext cx="2498120" cy="523220"/>
          </a:xfrm>
          <a:prstGeom prst="rect">
            <a:avLst/>
          </a:prstGeom>
          <a:noFill/>
        </p:spPr>
        <p:txBody>
          <a:bodyPr wrap="none" rtlCol="0">
            <a:spAutoFit/>
          </a:bodyPr>
          <a:lstStyle/>
          <a:p>
            <a:r>
              <a:rPr lang="en-US" sz="2800" b="1" dirty="0" smtClean="0"/>
              <a:t>Data Structures</a:t>
            </a:r>
            <a:endParaRPr lang="en-US" sz="2800" b="1"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4512"/>
            <a:ext cx="12192000" cy="228163"/>
          </a:xfrm>
          <a:prstGeom prst="rect">
            <a:avLst/>
          </a:prstGeom>
        </p:spPr>
      </p:pic>
      <p:sp>
        <p:nvSpPr>
          <p:cNvPr id="2" name="TextBox 3"/>
          <p:cNvSpPr txBox="1"/>
          <p:nvPr/>
        </p:nvSpPr>
        <p:spPr>
          <a:xfrm>
            <a:off x="135890" y="0"/>
            <a:ext cx="3114675" cy="460375"/>
          </a:xfrm>
          <a:prstGeom prst="rect">
            <a:avLst/>
          </a:prstGeom>
          <a:noFill/>
        </p:spPr>
        <p:txBody>
          <a:bodyPr wrap="square" rtlCol="0">
            <a:spAutoFit/>
          </a:bodyPr>
          <a:p>
            <a:r>
              <a:rPr lang="en-US" sz="2400" i="1" dirty="0" smtClean="0">
                <a:solidFill>
                  <a:srgbClr val="C00000"/>
                </a:solidFill>
              </a:rPr>
              <a:t>Scripting for beginners</a:t>
            </a:r>
            <a:endParaRPr lang="en-US" sz="2400" i="1" dirty="0" smtClean="0">
              <a:solidFill>
                <a:srgbClr val="C0000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grpSp>
        <p:nvGrpSpPr>
          <p:cNvPr id="2" name="Group 1"/>
          <p:cNvGrpSpPr/>
          <p:nvPr/>
        </p:nvGrpSpPr>
        <p:grpSpPr>
          <a:xfrm>
            <a:off x="217170" y="363855"/>
            <a:ext cx="4349115" cy="1921510"/>
            <a:chOff x="342" y="573"/>
            <a:chExt cx="6849" cy="3026"/>
          </a:xfrm>
        </p:grpSpPr>
        <p:sp>
          <p:nvSpPr>
            <p:cNvPr id="7" name="Rectangle 5"/>
            <p:cNvSpPr/>
            <p:nvPr/>
          </p:nvSpPr>
          <p:spPr>
            <a:xfrm>
              <a:off x="2584" y="1644"/>
              <a:ext cx="1825" cy="919"/>
            </a:xfrm>
            <a:prstGeom prst="rect">
              <a:avLst/>
            </a:prstGeom>
          </p:spPr>
          <p:txBody>
            <a:bodyPr wrap="none">
              <a:spAutoFit/>
            </a:bodyPr>
            <a:p>
              <a:pPr algn="l"/>
              <a:r>
                <a:rPr lang="en-US" sz="3200" b="1" dirty="0">
                  <a:cs typeface="Times New Roman" panose="02020603050405020304" pitchFamily="18" charset="0"/>
                </a:rPr>
                <a:t>8. List</a:t>
              </a:r>
              <a:endParaRPr lang="en-US" sz="3200" b="1" dirty="0">
                <a:cs typeface="Times New Roman" panose="02020603050405020304" pitchFamily="18" charset="0"/>
              </a:endParaRPr>
            </a:p>
          </p:txBody>
        </p:sp>
        <p:pic>
          <p:nvPicPr>
            <p:cNvPr id="8" name="Picture 7"/>
            <p:cNvPicPr>
              <a:picLocks noChangeAspect="1"/>
            </p:cNvPicPr>
            <p:nvPr/>
          </p:nvPicPr>
          <p:blipFill>
            <a:blip r:embed="rId2"/>
            <a:stretch>
              <a:fillRect/>
            </a:stretch>
          </p:blipFill>
          <p:spPr>
            <a:xfrm>
              <a:off x="365" y="573"/>
              <a:ext cx="6826" cy="1071"/>
            </a:xfrm>
            <a:prstGeom prst="rect">
              <a:avLst/>
            </a:prstGeom>
          </p:spPr>
        </p:pic>
        <p:pic>
          <p:nvPicPr>
            <p:cNvPr id="9" name="Picture 8"/>
            <p:cNvPicPr>
              <a:picLocks noChangeAspect="1"/>
            </p:cNvPicPr>
            <p:nvPr/>
          </p:nvPicPr>
          <p:blipFill>
            <a:blip r:embed="rId3"/>
            <a:stretch>
              <a:fillRect/>
            </a:stretch>
          </p:blipFill>
          <p:spPr>
            <a:xfrm>
              <a:off x="342" y="2723"/>
              <a:ext cx="6847" cy="876"/>
            </a:xfrm>
            <a:prstGeom prst="rect">
              <a:avLst/>
            </a:prstGeom>
          </p:spPr>
        </p:pic>
      </p:grpSp>
      <p:sp>
        <p:nvSpPr>
          <p:cNvPr id="3" name="Text Box 2"/>
          <p:cNvSpPr txBox="1"/>
          <p:nvPr/>
        </p:nvSpPr>
        <p:spPr>
          <a:xfrm>
            <a:off x="6466205" y="1729105"/>
            <a:ext cx="3710305" cy="3784600"/>
          </a:xfrm>
          <a:prstGeom prst="rect">
            <a:avLst/>
          </a:prstGeom>
          <a:noFill/>
        </p:spPr>
        <p:txBody>
          <a:bodyPr wrap="none" rtlCol="0">
            <a:spAutoFit/>
          </a:bodyPr>
          <a:p>
            <a:pPr algn="l"/>
            <a:r>
              <a:rPr lang="en-US" sz="2400"/>
              <a:t>Contents</a:t>
            </a:r>
            <a:endParaRPr lang="en-US" sz="2400"/>
          </a:p>
          <a:p>
            <a:pPr algn="l"/>
            <a:endParaRPr lang="en-US" sz="2400"/>
          </a:p>
          <a:p>
            <a:pPr marL="914400" lvl="1" indent="-457200" algn="l">
              <a:buFont typeface="+mj-lt"/>
              <a:buAutoNum type="arabicPeriod"/>
            </a:pPr>
            <a:r>
              <a:rPr lang="en-US" sz="2400" dirty="0" smtClean="0">
                <a:sym typeface="+mn-ea"/>
              </a:rPr>
              <a:t>Types of List</a:t>
            </a:r>
            <a:endParaRPr lang="en-US" sz="2400" dirty="0" smtClean="0">
              <a:sym typeface="+mn-ea"/>
            </a:endParaRPr>
          </a:p>
          <a:p>
            <a:pPr marL="914400" lvl="1" indent="-457200" algn="l">
              <a:buFont typeface="+mj-lt"/>
              <a:buAutoNum type="arabicPeriod"/>
            </a:pPr>
            <a:r>
              <a:rPr lang="en-US" sz="2400" dirty="0" smtClean="0">
                <a:sym typeface="+mn-ea"/>
              </a:rPr>
              <a:t>C</a:t>
            </a:r>
            <a:r>
              <a:rPr lang="en-US" sz="2400" dirty="0" smtClean="0">
                <a:sym typeface="+mn-ea"/>
              </a:rPr>
              <a:t>haracteristics of List</a:t>
            </a:r>
            <a:endParaRPr lang="en-US" sz="2400" dirty="0" smtClean="0">
              <a:sym typeface="+mn-ea"/>
            </a:endParaRPr>
          </a:p>
          <a:p>
            <a:pPr marL="914400" lvl="1" indent="-457200" algn="l">
              <a:buFont typeface="+mj-lt"/>
              <a:buAutoNum type="arabicPeriod"/>
            </a:pPr>
            <a:r>
              <a:rPr lang="en-US" sz="2400" dirty="0" smtClean="0">
                <a:sym typeface="+mn-ea"/>
              </a:rPr>
              <a:t>Basic list operations</a:t>
            </a:r>
            <a:endParaRPr lang="en-US" sz="2400" dirty="0" smtClean="0">
              <a:sym typeface="+mn-ea"/>
            </a:endParaRPr>
          </a:p>
          <a:p>
            <a:pPr marL="914400" lvl="1" indent="-457200" algn="l">
              <a:buFont typeface="+mj-lt"/>
              <a:buAutoNum type="arabicPeriod"/>
            </a:pPr>
            <a:r>
              <a:rPr lang="en-US" sz="2400"/>
              <a:t>List Indexing</a:t>
            </a:r>
            <a:endParaRPr lang="en-US" sz="2400"/>
          </a:p>
          <a:p>
            <a:pPr marL="914400" lvl="1" indent="-457200" algn="l">
              <a:buFont typeface="+mj-lt"/>
              <a:buAutoNum type="arabicPeriod"/>
            </a:pPr>
            <a:r>
              <a:rPr lang="en-US" sz="2400"/>
              <a:t>List Slicing</a:t>
            </a:r>
            <a:endParaRPr lang="en-US" sz="2400"/>
          </a:p>
          <a:p>
            <a:pPr marL="914400" lvl="1" indent="-457200" algn="l">
              <a:buFont typeface="+mj-lt"/>
              <a:buAutoNum type="arabicPeriod"/>
            </a:pPr>
            <a:r>
              <a:rPr lang="en-US" sz="2400"/>
              <a:t>List Methods</a:t>
            </a:r>
            <a:endParaRPr lang="en-US" sz="2400"/>
          </a:p>
          <a:p>
            <a:pPr marL="914400" lvl="1" indent="-457200" algn="l">
              <a:buFont typeface="+mj-lt"/>
              <a:buAutoNum type="arabicPeriod"/>
            </a:pPr>
            <a:r>
              <a:rPr lang="en-US" sz="2400"/>
              <a:t>List Built-in functions</a:t>
            </a:r>
            <a:endParaRPr lang="en-US" sz="2400"/>
          </a:p>
          <a:p>
            <a:pPr marL="914400" lvl="1" indent="-457200" algn="l">
              <a:buFont typeface="+mj-lt"/>
              <a:buAutoNum type="arabicPeriod"/>
            </a:pPr>
            <a:r>
              <a:rPr lang="en-US" sz="2400"/>
              <a:t>List comprehension</a:t>
            </a:r>
            <a:endParaRPr lang="en-US"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1945640"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Types of List</a:t>
            </a:r>
            <a:endParaRPr lang="en-US" sz="2800" dirty="0" smtClean="0">
              <a:gradFill>
                <a:gsLst>
                  <a:gs pos="21000">
                    <a:srgbClr val="53575C"/>
                  </a:gs>
                  <a:gs pos="88000">
                    <a:srgbClr val="C5C7CA"/>
                  </a:gs>
                </a:gsLst>
                <a:lin ang="5400000"/>
              </a:gradFill>
              <a:effectLst/>
              <a:sym typeface="+mn-ea"/>
            </a:endParaRPr>
          </a:p>
        </p:txBody>
      </p:sp>
      <p:sp>
        <p:nvSpPr>
          <p:cNvPr id="2" name="TextBox 5"/>
          <p:cNvSpPr txBox="1"/>
          <p:nvPr/>
        </p:nvSpPr>
        <p:spPr>
          <a:xfrm>
            <a:off x="418801" y="767328"/>
            <a:ext cx="1670050" cy="398780"/>
          </a:xfrm>
          <a:prstGeom prst="rect">
            <a:avLst/>
          </a:prstGeom>
          <a:noFill/>
        </p:spPr>
        <p:txBody>
          <a:bodyPr wrap="none" rtlCol="0">
            <a:spAutoFit/>
          </a:bodyPr>
          <a:p>
            <a:r>
              <a:rPr lang="en-US" sz="2000" u="sng" dirty="0" smtClean="0"/>
              <a:t>What is a list ?</a:t>
            </a:r>
            <a:endParaRPr lang="en-US" sz="2000" u="sng" dirty="0" smtClean="0"/>
          </a:p>
        </p:txBody>
      </p:sp>
      <p:sp>
        <p:nvSpPr>
          <p:cNvPr id="3" name="Text Box 2"/>
          <p:cNvSpPr txBox="1"/>
          <p:nvPr/>
        </p:nvSpPr>
        <p:spPr>
          <a:xfrm>
            <a:off x="535940" y="1321435"/>
            <a:ext cx="11331575" cy="1476375"/>
          </a:xfrm>
          <a:prstGeom prst="rect">
            <a:avLst/>
          </a:prstGeom>
          <a:noFill/>
        </p:spPr>
        <p:txBody>
          <a:bodyPr wrap="square" rtlCol="0" anchor="t">
            <a:spAutoFit/>
          </a:bodyPr>
          <a:p>
            <a:pPr algn="l"/>
            <a:r>
              <a:rPr lang="en-US" dirty="0">
                <a:solidFill>
                  <a:srgbClr val="222426"/>
                </a:solidFill>
                <a:sym typeface="+mn-ea"/>
              </a:rPr>
              <a:t>A list is a data type that allows you to store various types </a:t>
            </a:r>
            <a:r>
              <a:rPr lang="en-US" dirty="0" smtClean="0">
                <a:solidFill>
                  <a:srgbClr val="222426"/>
                </a:solidFill>
                <a:sym typeface="+mn-ea"/>
              </a:rPr>
              <a:t>of data </a:t>
            </a:r>
            <a:r>
              <a:rPr lang="en-US" dirty="0">
                <a:solidFill>
                  <a:srgbClr val="222426"/>
                </a:solidFill>
                <a:sym typeface="+mn-ea"/>
              </a:rPr>
              <a:t>in it.</a:t>
            </a:r>
            <a:endParaRPr lang="en-US" dirty="0">
              <a:solidFill>
                <a:srgbClr val="222426"/>
              </a:solidFill>
              <a:sym typeface="+mn-ea"/>
            </a:endParaRPr>
          </a:p>
          <a:p>
            <a:pPr algn="l"/>
            <a:r>
              <a:rPr lang="en-US" dirty="0">
                <a:sym typeface="+mn-ea"/>
              </a:rPr>
              <a:t>List is a compound data type which means you can have </a:t>
            </a:r>
            <a:r>
              <a:rPr lang="en-US" dirty="0" smtClean="0">
                <a:sym typeface="+mn-ea"/>
              </a:rPr>
              <a:t>different </a:t>
            </a:r>
            <a:r>
              <a:rPr lang="en-US" dirty="0">
                <a:sym typeface="+mn-ea"/>
              </a:rPr>
              <a:t>data types under </a:t>
            </a:r>
            <a:r>
              <a:rPr lang="en-US" dirty="0" smtClean="0">
                <a:sym typeface="+mn-ea"/>
              </a:rPr>
              <a:t>a list.</a:t>
            </a:r>
            <a:endParaRPr lang="en-US" dirty="0" smtClean="0">
              <a:sym typeface="+mn-ea"/>
            </a:endParaRPr>
          </a:p>
          <a:p>
            <a:pPr algn="l"/>
            <a:endParaRPr lang="en-US" dirty="0" smtClean="0">
              <a:sym typeface="+mn-ea"/>
            </a:endParaRPr>
          </a:p>
          <a:p>
            <a:pPr algn="l"/>
            <a:r>
              <a:rPr lang="en-US" dirty="0" smtClean="0">
                <a:sym typeface="+mn-ea"/>
              </a:rPr>
              <a:t>For </a:t>
            </a:r>
            <a:r>
              <a:rPr lang="en-US" dirty="0">
                <a:sym typeface="+mn-ea"/>
              </a:rPr>
              <a:t>example we can have integer, float and string items in a same </a:t>
            </a:r>
            <a:r>
              <a:rPr lang="en-US" dirty="0" smtClean="0">
                <a:sym typeface="+mn-ea"/>
              </a:rPr>
              <a:t>list</a:t>
            </a:r>
            <a:r>
              <a:rPr lang="en-US" dirty="0">
                <a:sym typeface="+mn-ea"/>
              </a:rPr>
              <a:t> </a:t>
            </a:r>
            <a:r>
              <a:rPr lang="en-US" dirty="0" smtClean="0">
                <a:sym typeface="+mn-ea"/>
              </a:rPr>
              <a:t>(homogeneous and heterogeneous).</a:t>
            </a:r>
            <a:endParaRPr lang="en-US" dirty="0" smtClean="0">
              <a:sym typeface="+mn-ea"/>
            </a:endParaRPr>
          </a:p>
          <a:p>
            <a:pPr algn="l"/>
            <a:r>
              <a:rPr lang="en-US"/>
              <a:t>List elements are enclosed within square braces - []</a:t>
            </a:r>
            <a:endParaRPr lang="en-US"/>
          </a:p>
        </p:txBody>
      </p:sp>
      <p:sp>
        <p:nvSpPr>
          <p:cNvPr id="17" name="TextBox 16"/>
          <p:cNvSpPr txBox="1"/>
          <p:nvPr/>
        </p:nvSpPr>
        <p:spPr>
          <a:xfrm>
            <a:off x="419305" y="2929842"/>
            <a:ext cx="1490980" cy="398780"/>
          </a:xfrm>
          <a:prstGeom prst="rect">
            <a:avLst/>
          </a:prstGeom>
          <a:noFill/>
        </p:spPr>
        <p:txBody>
          <a:bodyPr wrap="none" rtlCol="0">
            <a:spAutoFit/>
          </a:bodyPr>
          <a:p>
            <a:r>
              <a:rPr lang="en-US" sz="2000" u="sng" dirty="0" smtClean="0">
                <a:cs typeface="Times New Roman" panose="02020603050405020304" pitchFamily="18" charset="0"/>
              </a:rPr>
              <a:t>Types </a:t>
            </a:r>
            <a:r>
              <a:rPr lang="en-US" sz="2000" u="sng" dirty="0">
                <a:cs typeface="Times New Roman" panose="02020603050405020304" pitchFamily="18" charset="0"/>
              </a:rPr>
              <a:t>of lists</a:t>
            </a:r>
            <a:endParaRPr lang="en-US" sz="2000" u="sng" dirty="0">
              <a:cs typeface="Times New Roman" panose="02020603050405020304" pitchFamily="18" charset="0"/>
            </a:endParaRPr>
          </a:p>
        </p:txBody>
      </p:sp>
      <p:sp>
        <p:nvSpPr>
          <p:cNvPr id="5" name="Text Box 4"/>
          <p:cNvSpPr txBox="1"/>
          <p:nvPr/>
        </p:nvSpPr>
        <p:spPr>
          <a:xfrm>
            <a:off x="535940" y="3461385"/>
            <a:ext cx="8306435" cy="3415030"/>
          </a:xfrm>
          <a:prstGeom prst="rect">
            <a:avLst/>
          </a:prstGeom>
          <a:noFill/>
        </p:spPr>
        <p:txBody>
          <a:bodyPr wrap="square" rtlCol="0" anchor="t">
            <a:spAutoFit/>
          </a:bodyPr>
          <a:p>
            <a:pPr algn="l"/>
            <a:r>
              <a:rPr lang="en-US" dirty="0" smtClean="0">
                <a:cs typeface="Times New Roman" panose="02020603050405020304" pitchFamily="18" charset="0"/>
                <a:sym typeface="+mn-ea"/>
              </a:rPr>
              <a:t>1. Empty List               :    </a:t>
            </a:r>
            <a:r>
              <a:rPr lang="pt-BR" dirty="0">
                <a:sym typeface="+mn-ea"/>
              </a:rPr>
              <a:t>e</a:t>
            </a:r>
            <a:r>
              <a:rPr lang="pt-BR" dirty="0" smtClean="0">
                <a:sym typeface="+mn-ea"/>
              </a:rPr>
              <a:t>mpty_list </a:t>
            </a:r>
            <a:r>
              <a:rPr lang="pt-BR" dirty="0">
                <a:sym typeface="+mn-ea"/>
              </a:rPr>
              <a:t>= </a:t>
            </a:r>
            <a:r>
              <a:rPr lang="pt-BR" dirty="0" smtClean="0">
                <a:sym typeface="+mn-ea"/>
              </a:rPr>
              <a:t>[ ]</a:t>
            </a:r>
            <a:endParaRPr lang="pt-BR" dirty="0" smtClean="0">
              <a:sym typeface="+mn-ea"/>
            </a:endParaRPr>
          </a:p>
          <a:p>
            <a:pPr algn="l"/>
            <a:endParaRPr lang="en-US" dirty="0"/>
          </a:p>
          <a:p>
            <a:pPr algn="l"/>
            <a:r>
              <a:rPr lang="en-US" dirty="0" smtClean="0">
                <a:cs typeface="Times New Roman" panose="02020603050405020304" pitchFamily="18" charset="0"/>
                <a:sym typeface="+mn-ea"/>
              </a:rPr>
              <a:t>2. Number List            :    </a:t>
            </a:r>
            <a:r>
              <a:rPr lang="pt-BR" dirty="0" smtClean="0">
                <a:sym typeface="+mn-ea"/>
              </a:rPr>
              <a:t>num_list </a:t>
            </a:r>
            <a:r>
              <a:rPr lang="pt-BR" dirty="0">
                <a:sym typeface="+mn-ea"/>
              </a:rPr>
              <a:t>= [</a:t>
            </a:r>
            <a:r>
              <a:rPr lang="pt-BR" dirty="0" smtClean="0">
                <a:sym typeface="+mn-ea"/>
              </a:rPr>
              <a:t>10, 20, 15, 35]</a:t>
            </a:r>
            <a:endParaRPr lang="pt-BR" dirty="0" smtClean="0">
              <a:sym typeface="+mn-ea"/>
            </a:endParaRPr>
          </a:p>
          <a:p>
            <a:pPr algn="l"/>
            <a:endParaRPr lang="en-US" dirty="0"/>
          </a:p>
          <a:p>
            <a:pPr algn="l"/>
            <a:r>
              <a:rPr lang="en-US" dirty="0" smtClean="0">
                <a:cs typeface="Times New Roman" panose="02020603050405020304" pitchFamily="18" charset="0"/>
                <a:sym typeface="+mn-ea"/>
              </a:rPr>
              <a:t>3. Float List                  :    </a:t>
            </a:r>
            <a:r>
              <a:rPr lang="pt-BR" dirty="0" smtClean="0">
                <a:sym typeface="+mn-ea"/>
              </a:rPr>
              <a:t>float_list </a:t>
            </a:r>
            <a:r>
              <a:rPr lang="pt-BR" dirty="0">
                <a:sym typeface="+mn-ea"/>
              </a:rPr>
              <a:t>= [11.22, </a:t>
            </a:r>
            <a:r>
              <a:rPr lang="pt-BR" dirty="0" smtClean="0">
                <a:sym typeface="+mn-ea"/>
              </a:rPr>
              <a:t> 9.9,  </a:t>
            </a:r>
            <a:r>
              <a:rPr lang="pt-BR" dirty="0">
                <a:sym typeface="+mn-ea"/>
              </a:rPr>
              <a:t>78.34, </a:t>
            </a:r>
            <a:r>
              <a:rPr lang="pt-BR" dirty="0" smtClean="0">
                <a:sym typeface="+mn-ea"/>
              </a:rPr>
              <a:t> 12.0</a:t>
            </a:r>
            <a:r>
              <a:rPr lang="pt-BR" dirty="0">
                <a:sym typeface="+mn-ea"/>
              </a:rPr>
              <a:t>]</a:t>
            </a:r>
            <a:endParaRPr lang="pt-BR" dirty="0">
              <a:sym typeface="+mn-ea"/>
            </a:endParaRPr>
          </a:p>
          <a:p>
            <a:pPr algn="l"/>
            <a:endParaRPr lang="en-US" dirty="0"/>
          </a:p>
          <a:p>
            <a:pPr algn="l"/>
            <a:r>
              <a:rPr lang="en-US" dirty="0" smtClean="0">
                <a:cs typeface="Times New Roman" panose="02020603050405020304" pitchFamily="18" charset="0"/>
                <a:sym typeface="+mn-ea"/>
              </a:rPr>
              <a:t>4. String List                :    </a:t>
            </a:r>
            <a:r>
              <a:rPr lang="en-US" dirty="0">
                <a:sym typeface="+mn-ea"/>
              </a:rPr>
              <a:t>s</a:t>
            </a:r>
            <a:r>
              <a:rPr lang="en-US" dirty="0" smtClean="0">
                <a:sym typeface="+mn-ea"/>
              </a:rPr>
              <a:t>tring_list = [‘Sun’, ‘Mon’, ‘Tue’, ‘Wed’]</a:t>
            </a:r>
            <a:endParaRPr lang="en-US" dirty="0" smtClean="0">
              <a:sym typeface="+mn-ea"/>
            </a:endParaRPr>
          </a:p>
          <a:p>
            <a:pPr algn="l"/>
            <a:endParaRPr lang="en-US" dirty="0"/>
          </a:p>
          <a:p>
            <a:pPr algn="l"/>
            <a:r>
              <a:rPr lang="en-US" dirty="0" smtClean="0">
                <a:cs typeface="Times New Roman" panose="02020603050405020304" pitchFamily="18" charset="0"/>
                <a:sym typeface="+mn-ea"/>
              </a:rPr>
              <a:t>5. Mixed List               :    </a:t>
            </a:r>
            <a:r>
              <a:rPr lang="en-US" dirty="0" smtClean="0">
                <a:sym typeface="+mn-ea"/>
              </a:rPr>
              <a:t>mixed_list </a:t>
            </a:r>
            <a:r>
              <a:rPr lang="en-US" dirty="0">
                <a:sym typeface="+mn-ea"/>
              </a:rPr>
              <a:t>= [1.13, </a:t>
            </a:r>
            <a:r>
              <a:rPr lang="en-US" dirty="0" smtClean="0">
                <a:sym typeface="+mn-ea"/>
              </a:rPr>
              <a:t> 2</a:t>
            </a:r>
            <a:r>
              <a:rPr lang="en-US" dirty="0">
                <a:sym typeface="+mn-ea"/>
              </a:rPr>
              <a:t>, </a:t>
            </a:r>
            <a:r>
              <a:rPr lang="en-US" dirty="0" smtClean="0">
                <a:sym typeface="+mn-ea"/>
              </a:rPr>
              <a:t> 5</a:t>
            </a:r>
            <a:r>
              <a:rPr lang="en-US" dirty="0">
                <a:sym typeface="+mn-ea"/>
              </a:rPr>
              <a:t>, </a:t>
            </a:r>
            <a:r>
              <a:rPr lang="en-US" dirty="0" smtClean="0">
                <a:sym typeface="+mn-ea"/>
              </a:rPr>
              <a:t> "</a:t>
            </a:r>
            <a:r>
              <a:rPr lang="en-US" dirty="0">
                <a:sym typeface="+mn-ea"/>
              </a:rPr>
              <a:t>Training</a:t>
            </a:r>
            <a:r>
              <a:rPr lang="en-US" dirty="0" smtClean="0">
                <a:sym typeface="+mn-ea"/>
              </a:rPr>
              <a:t>",  </a:t>
            </a:r>
            <a:r>
              <a:rPr lang="en-US" dirty="0">
                <a:sym typeface="+mn-ea"/>
              </a:rPr>
              <a:t>100, </a:t>
            </a:r>
            <a:r>
              <a:rPr lang="en-US" dirty="0" smtClean="0">
                <a:sym typeface="+mn-ea"/>
              </a:rPr>
              <a:t> "</a:t>
            </a:r>
            <a:r>
              <a:rPr lang="en-US" dirty="0">
                <a:sym typeface="+mn-ea"/>
              </a:rPr>
              <a:t>hi"]</a:t>
            </a:r>
            <a:endParaRPr lang="en-US" dirty="0">
              <a:sym typeface="+mn-ea"/>
            </a:endParaRPr>
          </a:p>
          <a:p>
            <a:pPr algn="l"/>
            <a:endParaRPr lang="en-US" dirty="0"/>
          </a:p>
          <a:p>
            <a:pPr algn="l"/>
            <a:r>
              <a:rPr lang="en-US" dirty="0" smtClean="0">
                <a:cs typeface="Times New Roman" panose="02020603050405020304" pitchFamily="18" charset="0"/>
                <a:sym typeface="+mn-ea"/>
              </a:rPr>
              <a:t>6. Nested List              :    </a:t>
            </a:r>
            <a:r>
              <a:rPr lang="en-US" dirty="0" smtClean="0">
                <a:sym typeface="+mn-ea"/>
              </a:rPr>
              <a:t>nested_list </a:t>
            </a:r>
            <a:r>
              <a:rPr lang="en-US" dirty="0">
                <a:sym typeface="+mn-ea"/>
              </a:rPr>
              <a:t>= </a:t>
            </a:r>
            <a:r>
              <a:rPr lang="en-US" dirty="0" smtClean="0">
                <a:sym typeface="+mn-ea"/>
              </a:rPr>
              <a:t>[1.13</a:t>
            </a:r>
            <a:r>
              <a:rPr lang="en-US" dirty="0">
                <a:sym typeface="+mn-ea"/>
              </a:rPr>
              <a:t>, </a:t>
            </a:r>
            <a:r>
              <a:rPr lang="en-US" dirty="0" smtClean="0">
                <a:sym typeface="+mn-ea"/>
              </a:rPr>
              <a:t> 2</a:t>
            </a:r>
            <a:r>
              <a:rPr lang="en-US" dirty="0">
                <a:sym typeface="+mn-ea"/>
              </a:rPr>
              <a:t>, </a:t>
            </a:r>
            <a:r>
              <a:rPr lang="en-US" dirty="0" smtClean="0">
                <a:sym typeface="+mn-ea"/>
              </a:rPr>
              <a:t> [5</a:t>
            </a:r>
            <a:r>
              <a:rPr lang="en-US" dirty="0">
                <a:sym typeface="+mn-ea"/>
              </a:rPr>
              <a:t>, </a:t>
            </a:r>
            <a:r>
              <a:rPr lang="en-US" dirty="0" smtClean="0">
                <a:sym typeface="+mn-ea"/>
              </a:rPr>
              <a:t> "</a:t>
            </a:r>
            <a:r>
              <a:rPr lang="en-US" dirty="0">
                <a:sym typeface="+mn-ea"/>
              </a:rPr>
              <a:t>Training</a:t>
            </a:r>
            <a:r>
              <a:rPr lang="en-US" dirty="0" smtClean="0">
                <a:sym typeface="+mn-ea"/>
              </a:rPr>
              <a:t>",  100],  "</a:t>
            </a:r>
            <a:r>
              <a:rPr lang="en-US" dirty="0">
                <a:sym typeface="+mn-ea"/>
              </a:rPr>
              <a:t>hi"]</a:t>
            </a:r>
            <a:endParaRPr lang="en-US" dirty="0"/>
          </a:p>
          <a:p>
            <a:pPr algn="l"/>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232150" cy="521970"/>
          </a:xfrm>
          <a:prstGeom prst="rect">
            <a:avLst/>
          </a:prstGeom>
          <a:noFill/>
        </p:spPr>
        <p:txBody>
          <a:bodyPr wrap="none" rtlCol="0">
            <a:spAutoFit/>
            <a:scene3d>
              <a:camera prst="orthographicFront"/>
              <a:lightRig rig="threePt" dir="t"/>
            </a:scene3d>
          </a:bodyPr>
          <a:p>
            <a:pPr algn="l"/>
            <a:r>
              <a:rPr lang="en-US" sz="2800" dirty="0" smtClean="0">
                <a:gradFill>
                  <a:gsLst>
                    <a:gs pos="21000">
                      <a:srgbClr val="53575C"/>
                    </a:gs>
                    <a:gs pos="88000">
                      <a:srgbClr val="C5C7CA"/>
                    </a:gs>
                  </a:gsLst>
                  <a:lin ang="5400000"/>
                </a:gradFill>
                <a:effectLst/>
                <a:sym typeface="+mn-ea"/>
              </a:rPr>
              <a:t>Characteristics of List</a:t>
            </a:r>
            <a:endParaRPr lang="en-US" sz="2800" dirty="0" smtClean="0">
              <a:gradFill>
                <a:gsLst>
                  <a:gs pos="21000">
                    <a:srgbClr val="53575C"/>
                  </a:gs>
                  <a:gs pos="88000">
                    <a:srgbClr val="C5C7CA"/>
                  </a:gs>
                </a:gsLst>
                <a:lin ang="5400000"/>
              </a:gradFill>
              <a:effectLst/>
              <a:sym typeface="+mn-ea"/>
            </a:endParaRPr>
          </a:p>
        </p:txBody>
      </p:sp>
      <p:sp>
        <p:nvSpPr>
          <p:cNvPr id="3" name="Text Box 2"/>
          <p:cNvSpPr txBox="1"/>
          <p:nvPr/>
        </p:nvSpPr>
        <p:spPr>
          <a:xfrm>
            <a:off x="379095" y="714375"/>
            <a:ext cx="4556125" cy="3415030"/>
          </a:xfrm>
          <a:prstGeom prst="rect">
            <a:avLst/>
          </a:prstGeom>
          <a:noFill/>
        </p:spPr>
        <p:txBody>
          <a:bodyPr wrap="square" rtlCol="0" anchor="t">
            <a:spAutoFit/>
          </a:bodyPr>
          <a:p>
            <a:pPr algn="l"/>
            <a:r>
              <a:rPr lang="en-US" dirty="0" smtClean="0">
                <a:cs typeface="Times New Roman" panose="02020603050405020304" pitchFamily="18" charset="0"/>
                <a:sym typeface="+mn-ea"/>
              </a:rPr>
              <a:t>1. Mutable   :     A list object can be modified</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                            within the same address space.</a:t>
            </a:r>
            <a:endParaRPr lang="en-US" dirty="0" smtClean="0">
              <a:cs typeface="Times New Roman" panose="02020603050405020304" pitchFamily="18" charset="0"/>
              <a:sym typeface="+mn-ea"/>
            </a:endParaRPr>
          </a:p>
          <a:p>
            <a:pPr algn="l"/>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a = [1,2,3]</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id(a)</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1554973203136</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a[1]=10</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print(a)</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[1, 10, 3]</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id(a)</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1554973203136</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a:t>
            </a:r>
            <a:endParaRPr lang="en-US"/>
          </a:p>
        </p:txBody>
      </p:sp>
      <p:sp>
        <p:nvSpPr>
          <p:cNvPr id="5" name="Text Box 4"/>
          <p:cNvSpPr txBox="1"/>
          <p:nvPr/>
        </p:nvSpPr>
        <p:spPr>
          <a:xfrm>
            <a:off x="379095" y="4276725"/>
            <a:ext cx="4650105" cy="2306955"/>
          </a:xfrm>
          <a:prstGeom prst="rect">
            <a:avLst/>
          </a:prstGeom>
          <a:noFill/>
        </p:spPr>
        <p:txBody>
          <a:bodyPr wrap="square" rtlCol="0" anchor="t">
            <a:spAutoFit/>
          </a:bodyPr>
          <a:p>
            <a:pPr algn="l"/>
            <a:r>
              <a:rPr lang="en-US">
                <a:sym typeface="+mn-ea"/>
              </a:rPr>
              <a:t>2. </a:t>
            </a:r>
            <a:r>
              <a:rPr lang="en-US" dirty="0" smtClean="0">
                <a:cs typeface="Times New Roman" panose="02020603050405020304" pitchFamily="18" charset="0"/>
                <a:sym typeface="+mn-ea"/>
              </a:rPr>
              <a:t>Linear Data Structure  :   List elements can </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                                               be added sequentially</a:t>
            </a:r>
            <a:endParaRPr lang="en-US" dirty="0" smtClean="0">
              <a:cs typeface="Times New Roman" panose="02020603050405020304" pitchFamily="18" charset="0"/>
              <a:sym typeface="+mn-ea"/>
            </a:endParaRPr>
          </a:p>
          <a:p>
            <a:pPr algn="l"/>
            <a:endParaRPr lang="en-US"/>
          </a:p>
          <a:p>
            <a:pPr algn="l"/>
            <a:r>
              <a:rPr lang="en-US"/>
              <a:t>&gt;&gt;&gt; a = [1,2,3]</a:t>
            </a:r>
            <a:endParaRPr lang="en-US"/>
          </a:p>
          <a:p>
            <a:pPr algn="l"/>
            <a:r>
              <a:rPr lang="en-US"/>
              <a:t>&gt;&gt;&gt; a = a + [4,5]</a:t>
            </a:r>
            <a:endParaRPr lang="en-US"/>
          </a:p>
          <a:p>
            <a:pPr algn="l"/>
            <a:r>
              <a:rPr lang="en-US"/>
              <a:t>&gt;&gt;&gt; print(a)</a:t>
            </a:r>
            <a:endParaRPr lang="en-US"/>
          </a:p>
          <a:p>
            <a:pPr algn="l"/>
            <a:r>
              <a:rPr lang="en-US"/>
              <a:t>[1, 2, 3, 4, 5]</a:t>
            </a:r>
            <a:endParaRPr lang="en-US"/>
          </a:p>
          <a:p>
            <a:pPr algn="l"/>
            <a:r>
              <a:rPr lang="en-US"/>
              <a:t>&gt;&gt;&gt; </a:t>
            </a:r>
            <a:endParaRPr lang="en-US"/>
          </a:p>
        </p:txBody>
      </p:sp>
      <p:sp>
        <p:nvSpPr>
          <p:cNvPr id="7" name="Text Box 6"/>
          <p:cNvSpPr txBox="1"/>
          <p:nvPr/>
        </p:nvSpPr>
        <p:spPr>
          <a:xfrm>
            <a:off x="5668645" y="714375"/>
            <a:ext cx="2540000" cy="2030095"/>
          </a:xfrm>
          <a:prstGeom prst="rect">
            <a:avLst/>
          </a:prstGeom>
          <a:noFill/>
        </p:spPr>
        <p:txBody>
          <a:bodyPr wrap="square" rtlCol="0" anchor="t">
            <a:spAutoFit/>
          </a:bodyPr>
          <a:p>
            <a:pPr algn="l"/>
            <a:r>
              <a:rPr lang="en-US">
                <a:sym typeface="+mn-ea"/>
              </a:rPr>
              <a:t>3. </a:t>
            </a:r>
            <a:r>
              <a:rPr lang="en-US" dirty="0" smtClean="0">
                <a:cs typeface="Times New Roman" panose="02020603050405020304" pitchFamily="18" charset="0"/>
                <a:sym typeface="+mn-ea"/>
              </a:rPr>
              <a:t>Mixed Type Elements :</a:t>
            </a:r>
            <a:endParaRPr lang="en-US" dirty="0" smtClean="0">
              <a:cs typeface="Times New Roman" panose="02020603050405020304" pitchFamily="18" charset="0"/>
              <a:sym typeface="+mn-ea"/>
            </a:endParaRPr>
          </a:p>
          <a:p>
            <a:pPr algn="l"/>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a = [1,"Hi",20.5]</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print(a)</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[1, 'Hi', 20.5]</a:t>
            </a:r>
            <a:endParaRPr lang="en-US" dirty="0" smtClean="0">
              <a:cs typeface="Times New Roman" panose="02020603050405020304" pitchFamily="18" charset="0"/>
              <a:sym typeface="+mn-ea"/>
            </a:endParaRPr>
          </a:p>
          <a:p>
            <a:pPr algn="l"/>
            <a:r>
              <a:rPr lang="en-US" dirty="0" smtClean="0">
                <a:cs typeface="Times New Roman" panose="02020603050405020304" pitchFamily="18" charset="0"/>
                <a:sym typeface="+mn-ea"/>
              </a:rPr>
              <a:t>&gt;&gt;&gt;  </a:t>
            </a:r>
            <a:endParaRPr lang="en-US" dirty="0" smtClean="0">
              <a:cs typeface="Times New Roman" panose="02020603050405020304" pitchFamily="18" charset="0"/>
              <a:sym typeface="+mn-ea"/>
            </a:endParaRPr>
          </a:p>
          <a:p>
            <a:pPr algn="l"/>
            <a:endParaRPr lang="en-US"/>
          </a:p>
        </p:txBody>
      </p:sp>
      <p:sp>
        <p:nvSpPr>
          <p:cNvPr id="8" name="Text Box 7"/>
          <p:cNvSpPr txBox="1"/>
          <p:nvPr/>
        </p:nvSpPr>
        <p:spPr>
          <a:xfrm>
            <a:off x="5668645" y="3999230"/>
            <a:ext cx="2540000" cy="2584450"/>
          </a:xfrm>
          <a:prstGeom prst="rect">
            <a:avLst/>
          </a:prstGeom>
          <a:noFill/>
        </p:spPr>
        <p:txBody>
          <a:bodyPr wrap="square" rtlCol="0" anchor="t">
            <a:spAutoFit/>
          </a:bodyPr>
          <a:p>
            <a:pPr algn="l"/>
            <a:r>
              <a:rPr lang="en-US">
                <a:sym typeface="+mn-ea"/>
              </a:rPr>
              <a:t>4. </a:t>
            </a:r>
            <a:r>
              <a:rPr lang="en-US" dirty="0" smtClean="0">
                <a:cs typeface="Times New Roman" panose="02020603050405020304" pitchFamily="18" charset="0"/>
                <a:sym typeface="+mn-ea"/>
              </a:rPr>
              <a:t>Variable Length  : </a:t>
            </a:r>
            <a:endParaRPr lang="en-US" dirty="0" smtClean="0">
              <a:cs typeface="Times New Roman" panose="02020603050405020304" pitchFamily="18" charset="0"/>
              <a:sym typeface="+mn-ea"/>
            </a:endParaRPr>
          </a:p>
          <a:p>
            <a:pPr algn="l"/>
            <a:endParaRPr lang="en-US"/>
          </a:p>
          <a:p>
            <a:pPr algn="l"/>
            <a:r>
              <a:rPr lang="en-US"/>
              <a:t>&gt;&gt;&gt; a = [1,2,3]</a:t>
            </a:r>
            <a:endParaRPr lang="en-US"/>
          </a:p>
          <a:p>
            <a:pPr algn="l"/>
            <a:r>
              <a:rPr lang="en-US"/>
              <a:t>&gt;&gt;&gt; print(a)</a:t>
            </a:r>
            <a:endParaRPr lang="en-US"/>
          </a:p>
          <a:p>
            <a:pPr algn="l"/>
            <a:r>
              <a:rPr lang="en-US"/>
              <a:t>[1, 2, 3]</a:t>
            </a:r>
            <a:endParaRPr lang="en-US"/>
          </a:p>
          <a:p>
            <a:pPr algn="l"/>
            <a:r>
              <a:rPr lang="en-US"/>
              <a:t>&gt;&gt;&gt; a = [1,2,3,4,5,6]</a:t>
            </a:r>
            <a:endParaRPr lang="en-US"/>
          </a:p>
          <a:p>
            <a:pPr algn="l"/>
            <a:r>
              <a:rPr lang="en-US"/>
              <a:t>&gt;&gt;&gt; print(a)</a:t>
            </a:r>
            <a:endParaRPr lang="en-US"/>
          </a:p>
          <a:p>
            <a:pPr algn="l"/>
            <a:r>
              <a:rPr lang="en-US"/>
              <a:t>[1, 2, 3, 4, 5, 6]</a:t>
            </a:r>
            <a:endParaRPr lang="en-US"/>
          </a:p>
          <a:p>
            <a:pPr algn="l"/>
            <a:r>
              <a:rPr lang="en-US"/>
              <a:t>&gt;&gt;&gt; </a:t>
            </a:r>
            <a:endParaRPr lang="en-US"/>
          </a:p>
        </p:txBody>
      </p:sp>
      <p:sp>
        <p:nvSpPr>
          <p:cNvPr id="9" name="Text Box 8"/>
          <p:cNvSpPr txBox="1"/>
          <p:nvPr/>
        </p:nvSpPr>
        <p:spPr>
          <a:xfrm>
            <a:off x="9216390" y="1104265"/>
            <a:ext cx="2258695" cy="2306955"/>
          </a:xfrm>
          <a:prstGeom prst="rect">
            <a:avLst/>
          </a:prstGeom>
          <a:noFill/>
        </p:spPr>
        <p:txBody>
          <a:bodyPr wrap="none" rtlCol="0" anchor="t">
            <a:spAutoFit/>
          </a:bodyPr>
          <a:p>
            <a:pPr algn="l"/>
            <a:r>
              <a:rPr lang="en-US" dirty="0" smtClean="0">
                <a:cs typeface="Times New Roman" panose="02020603050405020304" pitchFamily="18" charset="0"/>
                <a:sym typeface="+mn-ea"/>
              </a:rPr>
              <a:t>5. Zero based indexing</a:t>
            </a:r>
            <a:endParaRPr lang="en-US" dirty="0" smtClean="0">
              <a:cs typeface="Times New Roman" panose="02020603050405020304" pitchFamily="18" charset="0"/>
              <a:sym typeface="+mn-ea"/>
            </a:endParaRPr>
          </a:p>
          <a:p>
            <a:pPr algn="l"/>
            <a:endParaRPr lang="en-US"/>
          </a:p>
          <a:p>
            <a:pPr algn="l"/>
            <a:r>
              <a:rPr lang="en-US"/>
              <a:t>&gt;&gt;&gt; a = [10,20,30,40]</a:t>
            </a:r>
            <a:endParaRPr lang="en-US"/>
          </a:p>
          <a:p>
            <a:pPr algn="l"/>
            <a:r>
              <a:rPr lang="en-US"/>
              <a:t>&gt;&gt;&gt; a[0]</a:t>
            </a:r>
            <a:endParaRPr lang="en-US"/>
          </a:p>
          <a:p>
            <a:pPr algn="l"/>
            <a:r>
              <a:rPr lang="en-US"/>
              <a:t>10</a:t>
            </a:r>
            <a:endParaRPr lang="en-US"/>
          </a:p>
          <a:p>
            <a:pPr algn="l"/>
            <a:r>
              <a:rPr lang="en-US"/>
              <a:t>&gt;&gt;&gt; a[1]</a:t>
            </a:r>
            <a:endParaRPr lang="en-US"/>
          </a:p>
          <a:p>
            <a:pPr algn="l"/>
            <a:r>
              <a:rPr lang="en-US"/>
              <a:t>20</a:t>
            </a:r>
            <a:endParaRPr lang="en-US"/>
          </a:p>
          <a:p>
            <a:pPr algn="l"/>
            <a:r>
              <a:rPr lang="en-US"/>
              <a:t>&gt;&gt;&gt; </a:t>
            </a:r>
            <a:endParaRPr lang="en-US"/>
          </a:p>
        </p:txBody>
      </p:sp>
      <p:sp>
        <p:nvSpPr>
          <p:cNvPr id="10" name="Text Box 9"/>
          <p:cNvSpPr txBox="1"/>
          <p:nvPr/>
        </p:nvSpPr>
        <p:spPr>
          <a:xfrm>
            <a:off x="9216390" y="3999230"/>
            <a:ext cx="2540000" cy="2306955"/>
          </a:xfrm>
          <a:prstGeom prst="rect">
            <a:avLst/>
          </a:prstGeom>
          <a:noFill/>
        </p:spPr>
        <p:txBody>
          <a:bodyPr wrap="square" rtlCol="0" anchor="t">
            <a:spAutoFit/>
          </a:bodyPr>
          <a:p>
            <a:r>
              <a:rPr lang="en-US"/>
              <a:t>6. Nested list :</a:t>
            </a:r>
            <a:endParaRPr lang="en-US"/>
          </a:p>
          <a:p>
            <a:endParaRPr lang="en-US"/>
          </a:p>
          <a:p>
            <a:r>
              <a:rPr lang="en-US"/>
              <a:t>&gt;&gt;&gt; a = [10,20,[1,2,3],30]</a:t>
            </a:r>
            <a:endParaRPr lang="en-US"/>
          </a:p>
          <a:p>
            <a:r>
              <a:rPr lang="en-US"/>
              <a:t>&gt;&gt;&gt; print(a)</a:t>
            </a:r>
            <a:endParaRPr lang="en-US"/>
          </a:p>
          <a:p>
            <a:r>
              <a:rPr lang="en-US"/>
              <a:t>[10, 20, [1, 2, 3], 30]</a:t>
            </a:r>
            <a:endParaRPr lang="en-US"/>
          </a:p>
          <a:p>
            <a:r>
              <a:rPr lang="en-US"/>
              <a:t>&gt;&gt;&gt; a[2]</a:t>
            </a:r>
            <a:endParaRPr lang="en-US"/>
          </a:p>
          <a:p>
            <a:r>
              <a:rPr lang="en-US"/>
              <a:t>[1, 2, 3]</a:t>
            </a:r>
            <a:endParaRPr lang="en-US"/>
          </a:p>
          <a:p>
            <a:r>
              <a:rPr lang="en-US"/>
              <a:t>&gt;&gt;&gt; </a:t>
            </a:r>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4" name="TextBox 5"/>
          <p:cNvSpPr txBox="1"/>
          <p:nvPr/>
        </p:nvSpPr>
        <p:spPr>
          <a:xfrm>
            <a:off x="-101" y="-92"/>
            <a:ext cx="3045460" cy="521970"/>
          </a:xfrm>
          <a:prstGeom prst="rect">
            <a:avLst/>
          </a:prstGeom>
          <a:noFill/>
        </p:spPr>
        <p:txBody>
          <a:bodyPr wrap="none" rtlCol="0">
            <a:spAutoFit/>
            <a:scene3d>
              <a:camera prst="orthographicFront"/>
              <a:lightRig rig="threePt" dir="t"/>
            </a:scene3d>
          </a:bodyPr>
          <a:p>
            <a:pPr marL="0" lvl="1" algn="l"/>
            <a:r>
              <a:rPr lang="en-US" sz="2800" dirty="0" smtClean="0">
                <a:gradFill>
                  <a:gsLst>
                    <a:gs pos="21000">
                      <a:srgbClr val="53575C"/>
                    </a:gs>
                    <a:gs pos="88000">
                      <a:srgbClr val="C5C7CA"/>
                    </a:gs>
                  </a:gsLst>
                  <a:lin ang="5400000"/>
                </a:gradFill>
                <a:effectLst/>
                <a:sym typeface="+mn-ea"/>
              </a:rPr>
              <a:t>Basic list operations</a:t>
            </a:r>
            <a:endParaRPr lang="en-US" sz="2800" dirty="0" smtClean="0">
              <a:gradFill>
                <a:gsLst>
                  <a:gs pos="21000">
                    <a:srgbClr val="53575C"/>
                  </a:gs>
                  <a:gs pos="88000">
                    <a:srgbClr val="C5C7CA"/>
                  </a:gs>
                </a:gsLst>
                <a:lin ang="5400000"/>
              </a:gradFill>
              <a:effectLst/>
              <a:sym typeface="+mn-ea"/>
            </a:endParaRPr>
          </a:p>
        </p:txBody>
      </p:sp>
      <p:graphicFrame>
        <p:nvGraphicFramePr>
          <p:cNvPr id="7" name="Table 6"/>
          <p:cNvGraphicFramePr>
            <a:graphicFrameLocks noGrp="1"/>
          </p:cNvGraphicFramePr>
          <p:nvPr/>
        </p:nvGraphicFramePr>
        <p:xfrm>
          <a:off x="562927" y="1275556"/>
          <a:ext cx="10864850" cy="3703955"/>
        </p:xfrm>
        <a:graphic>
          <a:graphicData uri="http://schemas.openxmlformats.org/drawingml/2006/table">
            <a:tbl>
              <a:tblPr firstRow="1" firstCol="1" bandRow="1">
                <a:tableStyleId>{5C22544A-7EE6-4342-B048-85BDC9FD1C3A}</a:tableStyleId>
              </a:tblPr>
              <a:tblGrid>
                <a:gridCol w="1757680"/>
                <a:gridCol w="5795649"/>
                <a:gridCol w="3311204"/>
              </a:tblGrid>
              <a:tr h="304800">
                <a:tc>
                  <a:txBody>
                    <a:bodyPr/>
                    <a:p>
                      <a:pPr>
                        <a:spcAft>
                          <a:spcPts val="0"/>
                        </a:spcAft>
                      </a:pPr>
                      <a:r>
                        <a:rPr lang="en-US" sz="2000">
                          <a:effectLst/>
                          <a:cs typeface="+mn-lt"/>
                        </a:rPr>
                        <a:t>Operation</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a:effectLst/>
                          <a:cs typeface="+mn-lt"/>
                        </a:rPr>
                        <a:t>Description</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a:effectLst/>
                          <a:cs typeface="+mn-lt"/>
                        </a:rPr>
                        <a:t>Example</a:t>
                      </a:r>
                      <a:endParaRPr lang="en-US" sz="2000">
                        <a:effectLst/>
                        <a:ea typeface="Times New Roman" panose="02020603050405020304" pitchFamily="18" charset="0"/>
                        <a:cs typeface="+mn-lt"/>
                      </a:endParaRPr>
                    </a:p>
                  </a:txBody>
                  <a:tcPr marL="68580" marR="68580" marT="0" marB="0"/>
                </a:tc>
              </a:tr>
              <a:tr h="304800">
                <a:tc>
                  <a:txBody>
                    <a:bodyPr/>
                    <a:p>
                      <a:pPr>
                        <a:spcAft>
                          <a:spcPts val="0"/>
                        </a:spcAft>
                      </a:pPr>
                      <a:r>
                        <a:rPr lang="en-US" sz="2000" dirty="0" smtClean="0">
                          <a:cs typeface="+mn-lt"/>
                          <a:sym typeface="+mn-ea"/>
                        </a:rPr>
                        <a:t>Len </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Gets length of the list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&gt;&gt;&gt;print(len([10,20,30,40</a:t>
                      </a:r>
                      <a:r>
                        <a:rPr lang="en-US" sz="2000" dirty="0" smtClean="0">
                          <a:cs typeface="+mn-lt"/>
                          <a:sym typeface="+mn-ea"/>
                        </a:rPr>
                        <a:t>]))</a:t>
                      </a:r>
                      <a:endParaRPr lang="en-US" sz="2000" dirty="0" smtClean="0">
                        <a:cs typeface="+mn-lt"/>
                        <a:sym typeface="+mn-ea"/>
                      </a:endParaRPr>
                    </a:p>
                    <a:p>
                      <a:pPr>
                        <a:spcAft>
                          <a:spcPts val="0"/>
                        </a:spcAft>
                      </a:pPr>
                      <a:r>
                        <a:rPr lang="en-US" sz="2000">
                          <a:effectLst/>
                          <a:ea typeface="Times New Roman" panose="02020603050405020304" pitchFamily="18" charset="0"/>
                          <a:cs typeface="+mn-lt"/>
                        </a:rPr>
                        <a:t>4</a:t>
                      </a:r>
                      <a:endParaRPr lang="en-US" sz="2000">
                        <a:effectLst/>
                        <a:ea typeface="Times New Roman" panose="02020603050405020304" pitchFamily="18" charset="0"/>
                        <a:cs typeface="+mn-lt"/>
                      </a:endParaRPr>
                    </a:p>
                  </a:txBody>
                  <a:tcPr marL="68580" marR="68580" marT="0" marB="0"/>
                </a:tc>
              </a:tr>
              <a:tr h="165100">
                <a:tc>
                  <a:txBody>
                    <a:bodyPr/>
                    <a:p>
                      <a:pPr>
                        <a:spcAft>
                          <a:spcPts val="0"/>
                        </a:spcAft>
                      </a:pPr>
                      <a:r>
                        <a:rPr lang="en-US" sz="2000" dirty="0" smtClean="0">
                          <a:cs typeface="+mn-lt"/>
                          <a:sym typeface="+mn-ea"/>
                        </a:rPr>
                        <a:t>Concatenation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ea typeface="Times New Roman" panose="02020603050405020304" pitchFamily="18" charset="0"/>
                          <a:cs typeface="+mn-lt"/>
                        </a:rPr>
                        <a:t>Concatenates lists and returns a list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&gt;&gt;&gt;print([10,20]+[15,25</a:t>
                      </a:r>
                      <a:r>
                        <a:rPr lang="en-US" sz="2000" dirty="0" smtClean="0">
                          <a:cs typeface="+mn-lt"/>
                          <a:sym typeface="+mn-ea"/>
                        </a:rPr>
                        <a:t>]) </a:t>
                      </a:r>
                      <a:endParaRPr lang="en-US" sz="2000" dirty="0" smtClean="0">
                        <a:cs typeface="+mn-lt"/>
                        <a:sym typeface="+mn-ea"/>
                      </a:endParaRPr>
                    </a:p>
                    <a:p>
                      <a:pPr>
                        <a:spcAft>
                          <a:spcPts val="0"/>
                        </a:spcAft>
                      </a:pPr>
                      <a:r>
                        <a:rPr lang="en-US" sz="2000" dirty="0">
                          <a:cs typeface="+mn-lt"/>
                          <a:sym typeface="+mn-ea"/>
                        </a:rPr>
                        <a:t>[10, 20, 15, 25]</a:t>
                      </a:r>
                      <a:endParaRPr lang="en-US" sz="2000">
                        <a:effectLst/>
                        <a:ea typeface="Times New Roman" panose="02020603050405020304" pitchFamily="18" charset="0"/>
                        <a:cs typeface="+mn-lt"/>
                      </a:endParaRPr>
                    </a:p>
                  </a:txBody>
                  <a:tcPr marL="68580" marR="68580" marT="0" marB="0"/>
                </a:tc>
              </a:tr>
              <a:tr h="655955">
                <a:tc>
                  <a:txBody>
                    <a:bodyPr/>
                    <a:p>
                      <a:pPr>
                        <a:spcAft>
                          <a:spcPts val="0"/>
                        </a:spcAft>
                      </a:pPr>
                      <a:r>
                        <a:rPr lang="en-US" sz="2000" dirty="0" smtClean="0">
                          <a:cs typeface="+mn-lt"/>
                          <a:sym typeface="+mn-ea"/>
                        </a:rPr>
                        <a:t>Repetition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Repeats the string ‘n’ times and returns a list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&gt;&gt;&gt;print(['Python']*3</a:t>
                      </a:r>
                      <a:r>
                        <a:rPr lang="en-US" sz="2000" dirty="0" smtClean="0">
                          <a:cs typeface="+mn-lt"/>
                          <a:sym typeface="+mn-ea"/>
                        </a:rPr>
                        <a:t>)  </a:t>
                      </a:r>
                      <a:endParaRPr lang="en-US" sz="2000" dirty="0" smtClean="0">
                        <a:cs typeface="+mn-lt"/>
                        <a:sym typeface="+mn-ea"/>
                      </a:endParaRPr>
                    </a:p>
                    <a:p>
                      <a:pPr>
                        <a:spcAft>
                          <a:spcPts val="0"/>
                        </a:spcAft>
                      </a:pPr>
                      <a:r>
                        <a:rPr lang="en-US" sz="2000" dirty="0">
                          <a:cs typeface="+mn-lt"/>
                          <a:sym typeface="+mn-ea"/>
                        </a:rPr>
                        <a:t>['Python', 'Python', 'Python']</a:t>
                      </a:r>
                      <a:endParaRPr lang="en-US" sz="2000">
                        <a:effectLst/>
                        <a:ea typeface="Times New Roman" panose="02020603050405020304" pitchFamily="18" charset="0"/>
                        <a:cs typeface="+mn-lt"/>
                      </a:endParaRPr>
                    </a:p>
                  </a:txBody>
                  <a:tcPr marL="68580" marR="68580" marT="0" marB="0"/>
                </a:tc>
              </a:tr>
              <a:tr h="165100">
                <a:tc>
                  <a:txBody>
                    <a:bodyPr/>
                    <a:p>
                      <a:pPr>
                        <a:spcAft>
                          <a:spcPts val="0"/>
                        </a:spcAft>
                      </a:pPr>
                      <a:r>
                        <a:rPr lang="en-US" sz="2000" dirty="0" smtClean="0">
                          <a:cs typeface="+mn-lt"/>
                          <a:sym typeface="+mn-ea"/>
                        </a:rPr>
                        <a:t>Membership</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sym typeface="+mn-ea"/>
                        </a:rPr>
                        <a:t>Checks if the element is present in the list or not</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&gt;&gt;&gt;print(3 in [1,2,3</a:t>
                      </a:r>
                      <a:r>
                        <a:rPr lang="en-US" sz="2000" dirty="0" smtClean="0">
                          <a:cs typeface="+mn-lt"/>
                          <a:sym typeface="+mn-ea"/>
                        </a:rPr>
                        <a:t>])                  </a:t>
                      </a:r>
                      <a:endParaRPr lang="en-US" sz="2000" dirty="0">
                        <a:cs typeface="+mn-lt"/>
                      </a:endParaRPr>
                    </a:p>
                    <a:p>
                      <a:pPr>
                        <a:spcAft>
                          <a:spcPts val="0"/>
                        </a:spcAft>
                      </a:pPr>
                      <a:r>
                        <a:rPr lang="en-US" sz="2000" dirty="0">
                          <a:cs typeface="+mn-lt"/>
                          <a:sym typeface="+mn-ea"/>
                        </a:rPr>
                        <a:t>True</a:t>
                      </a:r>
                      <a:endParaRPr lang="en-US" sz="2000" dirty="0">
                        <a:cs typeface="+mn-lt"/>
                        <a:sym typeface="+mn-ea"/>
                      </a:endParaRPr>
                    </a:p>
                    <a:p>
                      <a:pPr>
                        <a:spcAft>
                          <a:spcPts val="0"/>
                        </a:spcAft>
                      </a:pPr>
                      <a:r>
                        <a:rPr lang="en-US" sz="2000" dirty="0">
                          <a:cs typeface="+mn-lt"/>
                          <a:sym typeface="+mn-ea"/>
                        </a:rPr>
                        <a:t>&gt;&gt;&gt;print(3 in [1,2,4</a:t>
                      </a:r>
                      <a:r>
                        <a:rPr lang="en-US" sz="2000" dirty="0" smtClean="0">
                          <a:cs typeface="+mn-lt"/>
                          <a:sym typeface="+mn-ea"/>
                        </a:rPr>
                        <a:t>]</a:t>
                      </a:r>
                      <a:endParaRPr lang="en-US" sz="2000" dirty="0" smtClean="0">
                        <a:cs typeface="+mn-lt"/>
                        <a:sym typeface="+mn-ea"/>
                      </a:endParaRPr>
                    </a:p>
                    <a:p>
                      <a:pPr>
                        <a:spcAft>
                          <a:spcPts val="0"/>
                        </a:spcAft>
                      </a:pPr>
                      <a:r>
                        <a:rPr lang="en-US" sz="2000">
                          <a:effectLst/>
                          <a:ea typeface="Times New Roman" panose="02020603050405020304" pitchFamily="18" charset="0"/>
                          <a:cs typeface="+mn-lt"/>
                        </a:rPr>
                        <a:t>False</a:t>
                      </a:r>
                      <a:endParaRPr lang="en-US" sz="2000">
                        <a:effectLst/>
                        <a:ea typeface="Times New Roman" panose="02020603050405020304" pitchFamily="18" charset="0"/>
                        <a:cs typeface="+mn-lt"/>
                      </a:endParaRPr>
                    </a:p>
                  </a:txBody>
                  <a:tcPr marL="68580" marR="68580" marT="0" marB="0"/>
                </a:tc>
              </a:tr>
              <a:tr h="165100">
                <a:tc>
                  <a:txBody>
                    <a:bodyPr/>
                    <a:p>
                      <a:pPr>
                        <a:spcAft>
                          <a:spcPts val="0"/>
                        </a:spcAft>
                      </a:pPr>
                      <a:r>
                        <a:rPr lang="en-US" sz="2000" dirty="0" smtClean="0">
                          <a:cs typeface="+mn-lt"/>
                          <a:sym typeface="+mn-ea"/>
                        </a:rPr>
                        <a:t>Iteration</a:t>
                      </a:r>
                      <a:endParaRPr lang="en-US" sz="2000" dirty="0" smtClean="0">
                        <a:effectLst/>
                        <a:ea typeface="Times New Roman" panose="02020603050405020304" pitchFamily="18" charset="0"/>
                        <a:cs typeface="+mn-lt"/>
                        <a:sym typeface="+mn-ea"/>
                      </a:endParaRPr>
                    </a:p>
                  </a:txBody>
                  <a:tcPr marL="68580" marR="68580" marT="0" marB="0"/>
                </a:tc>
                <a:tc>
                  <a:txBody>
                    <a:bodyPr/>
                    <a:p>
                      <a:pPr>
                        <a:spcAft>
                          <a:spcPts val="0"/>
                        </a:spcAft>
                      </a:pPr>
                      <a:r>
                        <a:rPr lang="en-US" sz="2000">
                          <a:effectLst/>
                          <a:cs typeface="+mn-lt"/>
                        </a:rPr>
                        <a:t>Returns true if a character is present in the given string</a:t>
                      </a:r>
                      <a:endParaRPr lang="en-US" sz="2000">
                        <a:effectLst/>
                        <a:ea typeface="Times New Roman" panose="02020603050405020304" pitchFamily="18" charset="0"/>
                        <a:cs typeface="+mn-lt"/>
                      </a:endParaRPr>
                    </a:p>
                  </a:txBody>
                  <a:tcPr marL="68580" marR="68580" marT="0" marB="0"/>
                </a:tc>
                <a:tc>
                  <a:txBody>
                    <a:bodyPr/>
                    <a:p>
                      <a:pPr>
                        <a:spcAft>
                          <a:spcPts val="0"/>
                        </a:spcAft>
                      </a:pPr>
                      <a:r>
                        <a:rPr lang="en-US" sz="2000" dirty="0">
                          <a:cs typeface="+mn-lt"/>
                          <a:sym typeface="+mn-ea"/>
                        </a:rPr>
                        <a:t>&gt;&gt;&gt;for x in [1,2,3</a:t>
                      </a:r>
                      <a:r>
                        <a:rPr lang="en-US" sz="2000" dirty="0" smtClean="0">
                          <a:cs typeface="+mn-lt"/>
                          <a:sym typeface="+mn-ea"/>
                        </a:rPr>
                        <a:t>]:                       </a:t>
                      </a:r>
                      <a:endParaRPr lang="en-US" sz="2000" dirty="0">
                        <a:cs typeface="+mn-lt"/>
                      </a:endParaRPr>
                    </a:p>
                    <a:p>
                      <a:pPr>
                        <a:spcAft>
                          <a:spcPts val="0"/>
                        </a:spcAft>
                      </a:pPr>
                      <a:r>
                        <a:rPr lang="en-US" sz="2000" dirty="0">
                          <a:cs typeface="+mn-lt"/>
                          <a:sym typeface="+mn-ea"/>
                        </a:rPr>
                        <a:t>          print(x*x)</a:t>
                      </a:r>
                      <a:endParaRPr lang="en-US" sz="2000" dirty="0">
                        <a:cs typeface="+mn-lt"/>
                        <a:sym typeface="+mn-ea"/>
                      </a:endParaRPr>
                    </a:p>
                    <a:p>
                      <a:pPr>
                        <a:spcAft>
                          <a:spcPts val="0"/>
                        </a:spcAft>
                      </a:pPr>
                      <a:r>
                        <a:rPr lang="en-US" sz="2000">
                          <a:effectLst/>
                          <a:ea typeface="Times New Roman" panose="02020603050405020304" pitchFamily="18" charset="0"/>
                          <a:cs typeface="+mn-lt"/>
                        </a:rPr>
                        <a:t>1</a:t>
                      </a:r>
                      <a:endParaRPr lang="en-US" sz="2000">
                        <a:effectLst/>
                        <a:ea typeface="Times New Roman" panose="02020603050405020304" pitchFamily="18" charset="0"/>
                        <a:cs typeface="+mn-lt"/>
                      </a:endParaRPr>
                    </a:p>
                    <a:p>
                      <a:pPr>
                        <a:spcAft>
                          <a:spcPts val="0"/>
                        </a:spcAft>
                      </a:pPr>
                      <a:r>
                        <a:rPr lang="en-US" sz="2000">
                          <a:effectLst/>
                          <a:ea typeface="Times New Roman" panose="02020603050405020304" pitchFamily="18" charset="0"/>
                          <a:cs typeface="+mn-lt"/>
                        </a:rPr>
                        <a:t>4</a:t>
                      </a:r>
                      <a:endParaRPr lang="en-US" sz="2000">
                        <a:effectLst/>
                        <a:ea typeface="Times New Roman" panose="02020603050405020304" pitchFamily="18" charset="0"/>
                        <a:cs typeface="+mn-lt"/>
                      </a:endParaRPr>
                    </a:p>
                    <a:p>
                      <a:pPr>
                        <a:spcAft>
                          <a:spcPts val="0"/>
                        </a:spcAft>
                      </a:pPr>
                      <a:r>
                        <a:rPr lang="en-US" sz="2000">
                          <a:effectLst/>
                          <a:ea typeface="Times New Roman" panose="02020603050405020304" pitchFamily="18" charset="0"/>
                          <a:cs typeface="+mn-lt"/>
                        </a:rPr>
                        <a:t>9</a:t>
                      </a:r>
                      <a:endParaRPr lang="en-US" sz="2000">
                        <a:effectLst/>
                        <a:ea typeface="Times New Roman" panose="02020603050405020304" pitchFamily="18" charset="0"/>
                        <a:cs typeface="+mn-lt"/>
                      </a:endParaRPr>
                    </a:p>
                  </a:txBody>
                  <a:tcPr marL="68580" marR="68580" marT="0" marB="0"/>
                </a:tc>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197358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List Indexing</a:t>
            </a:r>
            <a:endParaRPr lang="en-US" sz="2800" dirty="0" smtClean="0">
              <a:gradFill>
                <a:gsLst>
                  <a:gs pos="21000">
                    <a:srgbClr val="53575C"/>
                  </a:gs>
                  <a:gs pos="88000">
                    <a:srgbClr val="C5C7CA"/>
                  </a:gs>
                </a:gsLst>
                <a:lin ang="5400000"/>
              </a:gradFill>
              <a:effectLst/>
            </a:endParaRPr>
          </a:p>
        </p:txBody>
      </p:sp>
      <p:graphicFrame>
        <p:nvGraphicFramePr>
          <p:cNvPr id="2" name="Object 1"/>
          <p:cNvGraphicFramePr/>
          <p:nvPr/>
        </p:nvGraphicFramePr>
        <p:xfrm>
          <a:off x="967740" y="2268855"/>
          <a:ext cx="3793490" cy="1268095"/>
        </p:xfrm>
        <a:graphic>
          <a:graphicData uri="http://schemas.openxmlformats.org/presentationml/2006/ole">
            <mc:AlternateContent xmlns:mc="http://schemas.openxmlformats.org/markup-compatibility/2006">
              <mc:Choice xmlns:v="urn:schemas-microsoft-com:vml" Requires="v">
                <p:oleObj spid="_x0000_s4"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967740" y="2268855"/>
                        <a:ext cx="3793490" cy="1268095"/>
                      </a:xfrm>
                      <a:prstGeom prst="rect">
                        <a:avLst/>
                      </a:prstGeom>
                    </p:spPr>
                  </p:pic>
                </p:oleObj>
              </mc:Fallback>
            </mc:AlternateContent>
          </a:graphicData>
        </a:graphic>
      </p:graphicFrame>
      <p:sp>
        <p:nvSpPr>
          <p:cNvPr id="5" name="Text Box 4"/>
          <p:cNvSpPr txBox="1"/>
          <p:nvPr/>
        </p:nvSpPr>
        <p:spPr>
          <a:xfrm>
            <a:off x="6190615" y="2003425"/>
            <a:ext cx="2679065" cy="4399915"/>
          </a:xfrm>
          <a:prstGeom prst="rect">
            <a:avLst/>
          </a:prstGeom>
          <a:noFill/>
        </p:spPr>
        <p:txBody>
          <a:bodyPr wrap="square" rtlCol="0" anchor="t">
            <a:spAutoFit/>
          </a:bodyPr>
          <a:p>
            <a:r>
              <a:rPr lang="en-US" sz="2000"/>
              <a:t>s =  ['P','Y','T','H','O','N']</a:t>
            </a:r>
            <a:endParaRPr lang="en-US" sz="2000"/>
          </a:p>
          <a:p>
            <a:endParaRPr lang="en-US" sz="2000"/>
          </a:p>
          <a:p>
            <a:r>
              <a:rPr lang="en-US" sz="2000"/>
              <a:t>print("s[0]  :  ",s[0])</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print("s[-1] :  ",s[-1])</a:t>
            </a:r>
            <a:endParaRPr lang="en-US" sz="2000"/>
          </a:p>
          <a:p>
            <a:r>
              <a:rPr lang="en-US" sz="2000"/>
              <a:t>print("s[-2] :  ",s[-2])</a:t>
            </a:r>
            <a:endParaRPr lang="en-US" sz="2000"/>
          </a:p>
          <a:p>
            <a:r>
              <a:rPr lang="en-US" sz="2000"/>
              <a:t>print("s[-3] :  ",s[-3])</a:t>
            </a:r>
            <a:endParaRPr lang="en-US" sz="2000"/>
          </a:p>
          <a:p>
            <a:r>
              <a:rPr lang="en-US" sz="2000"/>
              <a:t>print("s[-4] :  ",s[-4])</a:t>
            </a:r>
            <a:endParaRPr lang="en-US" sz="2000"/>
          </a:p>
          <a:p>
            <a:r>
              <a:rPr lang="en-US" sz="2000"/>
              <a:t>print("s[-5] :  ",s[-5])</a:t>
            </a:r>
            <a:endParaRPr lang="en-US" sz="2000"/>
          </a:p>
          <a:p>
            <a:r>
              <a:rPr lang="en-US" sz="2000"/>
              <a:t>print("s[-6] :  ",s[-6])</a:t>
            </a:r>
            <a:endParaRPr lang="en-US" sz="2000"/>
          </a:p>
        </p:txBody>
      </p:sp>
      <p:sp>
        <p:nvSpPr>
          <p:cNvPr id="7" name="Text Box 6"/>
          <p:cNvSpPr txBox="1"/>
          <p:nvPr/>
        </p:nvSpPr>
        <p:spPr>
          <a:xfrm>
            <a:off x="9207500" y="2003425"/>
            <a:ext cx="2540000" cy="4707890"/>
          </a:xfrm>
          <a:prstGeom prst="rect">
            <a:avLst/>
          </a:prstGeom>
          <a:noFill/>
        </p:spPr>
        <p:txBody>
          <a:bodyPr wrap="square" rtlCol="0" anchor="t">
            <a:spAutoFit/>
          </a:bodyPr>
          <a:p>
            <a:r>
              <a:rPr lang="en-US" sz="2000"/>
              <a:t>Output :</a:t>
            </a:r>
            <a:endParaRPr lang="en-US" sz="2000"/>
          </a:p>
          <a:p>
            <a:endParaRPr lang="en-US" sz="2000"/>
          </a:p>
          <a:p>
            <a:r>
              <a:rPr lang="en-US" sz="2000"/>
              <a:t>s[0]  :   P</a:t>
            </a:r>
            <a:endParaRPr lang="en-US" sz="2000"/>
          </a:p>
          <a:p>
            <a:r>
              <a:rPr lang="en-US" sz="2000"/>
              <a:t>s[1]  :   Y</a:t>
            </a:r>
            <a:endParaRPr lang="en-US" sz="2000"/>
          </a:p>
          <a:p>
            <a:r>
              <a:rPr lang="en-US" sz="2000"/>
              <a:t>s[2]  :   T</a:t>
            </a:r>
            <a:endParaRPr lang="en-US" sz="2000"/>
          </a:p>
          <a:p>
            <a:r>
              <a:rPr lang="en-US" sz="2000"/>
              <a:t>s[3]  :   H</a:t>
            </a:r>
            <a:endParaRPr lang="en-US" sz="2000"/>
          </a:p>
          <a:p>
            <a:r>
              <a:rPr lang="en-US" sz="2000"/>
              <a:t>s[4]  :   O</a:t>
            </a:r>
            <a:endParaRPr lang="en-US" sz="2000"/>
          </a:p>
          <a:p>
            <a:r>
              <a:rPr lang="en-US" sz="2000"/>
              <a:t>s[5]  :   N</a:t>
            </a:r>
            <a:endParaRPr lang="en-US" sz="2000"/>
          </a:p>
          <a:p>
            <a:r>
              <a:rPr lang="en-US" sz="2000"/>
              <a:t>s[-1] :   N</a:t>
            </a:r>
            <a:endParaRPr lang="en-US" sz="2000"/>
          </a:p>
          <a:p>
            <a:r>
              <a:rPr lang="en-US" sz="2000"/>
              <a:t>s[-2] :   O</a:t>
            </a:r>
            <a:endParaRPr lang="en-US" sz="2000"/>
          </a:p>
          <a:p>
            <a:r>
              <a:rPr lang="en-US" sz="2000"/>
              <a:t>s[-3] :   H</a:t>
            </a:r>
            <a:endParaRPr lang="en-US" sz="2000"/>
          </a:p>
          <a:p>
            <a:r>
              <a:rPr lang="en-US" sz="2000"/>
              <a:t>s[-4] :   T</a:t>
            </a:r>
            <a:endParaRPr lang="en-US" sz="2000"/>
          </a:p>
          <a:p>
            <a:r>
              <a:rPr lang="en-US" sz="2000"/>
              <a:t>s[-5] :   Y</a:t>
            </a:r>
            <a:endParaRPr lang="en-US" sz="2000"/>
          </a:p>
          <a:p>
            <a:r>
              <a:rPr lang="en-US" sz="2000"/>
              <a:t>s[-6] :   P</a:t>
            </a:r>
            <a:endParaRPr lang="en-US" sz="2000"/>
          </a:p>
          <a:p>
            <a:r>
              <a:rPr lang="en-US" sz="2000"/>
              <a:t>&gt;&gt;&gt; </a:t>
            </a:r>
            <a:endParaRPr lang="en-US" sz="2000"/>
          </a:p>
        </p:txBody>
      </p:sp>
      <p:sp>
        <p:nvSpPr>
          <p:cNvPr id="8" name="Text Box 7"/>
          <p:cNvSpPr txBox="1"/>
          <p:nvPr/>
        </p:nvSpPr>
        <p:spPr>
          <a:xfrm>
            <a:off x="570865" y="4301490"/>
            <a:ext cx="4587875" cy="1322070"/>
          </a:xfrm>
          <a:prstGeom prst="rect">
            <a:avLst/>
          </a:prstGeom>
          <a:noFill/>
        </p:spPr>
        <p:txBody>
          <a:bodyPr wrap="square" rtlCol="0" anchor="t">
            <a:spAutoFit/>
          </a:bodyPr>
          <a:p>
            <a:r>
              <a:rPr lang="en-US" sz="2000"/>
              <a:t># Print elements in the list using loop</a:t>
            </a:r>
            <a:endParaRPr lang="en-US" sz="2000"/>
          </a:p>
          <a:p>
            <a:r>
              <a:rPr lang="en-US" sz="2000"/>
              <a:t>s = [1,2,3,4,5]</a:t>
            </a:r>
            <a:endParaRPr lang="en-US" sz="2000"/>
          </a:p>
          <a:p>
            <a:r>
              <a:rPr lang="en-US" sz="2000"/>
              <a:t>for i in s:</a:t>
            </a:r>
            <a:endParaRPr lang="en-US" sz="2000"/>
          </a:p>
          <a:p>
            <a:r>
              <a:rPr lang="en-US" sz="2000"/>
              <a:t>    print(i)</a:t>
            </a:r>
            <a:endParaRPr lang="en-US" sz="2000"/>
          </a:p>
        </p:txBody>
      </p:sp>
      <p:sp>
        <p:nvSpPr>
          <p:cNvPr id="9" name="Text Box 8"/>
          <p:cNvSpPr txBox="1"/>
          <p:nvPr/>
        </p:nvSpPr>
        <p:spPr>
          <a:xfrm>
            <a:off x="444500" y="988695"/>
            <a:ext cx="5306060" cy="1014730"/>
          </a:xfrm>
          <a:prstGeom prst="rect">
            <a:avLst/>
          </a:prstGeom>
          <a:noFill/>
        </p:spPr>
        <p:txBody>
          <a:bodyPr wrap="none" rtlCol="0">
            <a:spAutoFit/>
          </a:bodyPr>
          <a:p>
            <a:r>
              <a:rPr lang="en-US" sz="2000"/>
              <a:t>Individual characters can be accessed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2225" y="85070"/>
            <a:ext cx="2009775" cy="438150"/>
          </a:xfrm>
          <a:prstGeom prst="rect">
            <a:avLst/>
          </a:prstGeom>
        </p:spPr>
      </p:pic>
      <p:sp>
        <p:nvSpPr>
          <p:cNvPr id="3" name="TextBox 5"/>
          <p:cNvSpPr txBox="1"/>
          <p:nvPr/>
        </p:nvSpPr>
        <p:spPr>
          <a:xfrm>
            <a:off x="-101" y="-92"/>
            <a:ext cx="1662430" cy="521970"/>
          </a:xfrm>
          <a:prstGeom prst="rect">
            <a:avLst/>
          </a:prstGeom>
          <a:noFill/>
        </p:spPr>
        <p:txBody>
          <a:bodyPr wrap="none" rtlCol="0">
            <a:spAutoFit/>
            <a:scene3d>
              <a:camera prst="orthographicFront"/>
              <a:lightRig rig="threePt" dir="t"/>
            </a:scene3d>
          </a:bodyPr>
          <a:p>
            <a:r>
              <a:rPr lang="en-US" sz="2800" dirty="0" smtClean="0">
                <a:gradFill>
                  <a:gsLst>
                    <a:gs pos="21000">
                      <a:srgbClr val="53575C"/>
                    </a:gs>
                    <a:gs pos="88000">
                      <a:srgbClr val="C5C7CA"/>
                    </a:gs>
                  </a:gsLst>
                  <a:lin ang="5400000"/>
                </a:gradFill>
                <a:effectLst/>
              </a:rPr>
              <a:t>List Slicing</a:t>
            </a:r>
            <a:endParaRPr lang="en-US" sz="2800" dirty="0" smtClean="0">
              <a:gradFill>
                <a:gsLst>
                  <a:gs pos="21000">
                    <a:srgbClr val="53575C"/>
                  </a:gs>
                  <a:gs pos="88000">
                    <a:srgbClr val="C5C7CA"/>
                  </a:gs>
                </a:gsLst>
                <a:lin ang="5400000"/>
              </a:gradFill>
              <a:effectLst/>
            </a:endParaRPr>
          </a:p>
        </p:txBody>
      </p:sp>
      <p:graphicFrame>
        <p:nvGraphicFramePr>
          <p:cNvPr id="5" name="Object 4"/>
          <p:cNvGraphicFramePr/>
          <p:nvPr/>
        </p:nvGraphicFramePr>
        <p:xfrm>
          <a:off x="444500" y="2794318"/>
          <a:ext cx="3793490" cy="1268730"/>
        </p:xfrm>
        <a:graphic>
          <a:graphicData uri="http://schemas.openxmlformats.org/presentationml/2006/ole">
            <mc:AlternateContent xmlns:mc="http://schemas.openxmlformats.org/markup-compatibility/2006">
              <mc:Choice xmlns:v="urn:schemas-microsoft-com:vml" Requires="v">
                <p:oleObj spid="_x0000_s7" name="" r:id="rId2" imgW="3790950" imgH="1266825" progId="Paint.Picture">
                  <p:embed/>
                </p:oleObj>
              </mc:Choice>
              <mc:Fallback>
                <p:oleObj name="" r:id="rId2" imgW="3790950" imgH="1266825" progId="Paint.Picture">
                  <p:embed/>
                  <p:pic>
                    <p:nvPicPr>
                      <p:cNvPr id="0" name="Picture 3"/>
                      <p:cNvPicPr/>
                      <p:nvPr/>
                    </p:nvPicPr>
                    <p:blipFill>
                      <a:blip r:embed="rId3"/>
                      <a:stretch>
                        <a:fillRect/>
                      </a:stretch>
                    </p:blipFill>
                    <p:spPr>
                      <a:xfrm>
                        <a:off x="444500" y="2794318"/>
                        <a:ext cx="3793490" cy="1268730"/>
                      </a:xfrm>
                      <a:prstGeom prst="rect">
                        <a:avLst/>
                      </a:prstGeom>
                    </p:spPr>
                  </p:pic>
                </p:oleObj>
              </mc:Fallback>
            </mc:AlternateContent>
          </a:graphicData>
        </a:graphic>
      </p:graphicFrame>
      <p:sp>
        <p:nvSpPr>
          <p:cNvPr id="16" name="TextBox 15"/>
          <p:cNvSpPr txBox="1"/>
          <p:nvPr/>
        </p:nvSpPr>
        <p:spPr>
          <a:xfrm>
            <a:off x="539667" y="4462202"/>
            <a:ext cx="2221865" cy="1938020"/>
          </a:xfrm>
          <a:prstGeom prst="rect">
            <a:avLst/>
          </a:prstGeom>
          <a:noFill/>
        </p:spPr>
        <p:txBody>
          <a:bodyPr wrap="none" rtlCol="0">
            <a:spAutoFit/>
          </a:bodyPr>
          <a:p>
            <a:r>
              <a:rPr lang="en-US" sz="2000" dirty="0"/>
              <a:t># Deleting List</a:t>
            </a:r>
            <a:endParaRPr lang="en-US" sz="2000" dirty="0"/>
          </a:p>
          <a:p>
            <a:endParaRPr lang="en-US" sz="2000" dirty="0"/>
          </a:p>
          <a:p>
            <a:r>
              <a:rPr lang="en-US" sz="2000" dirty="0"/>
              <a:t>s = [10,20,30,40,50]</a:t>
            </a:r>
            <a:endParaRPr lang="en-US" sz="2000" dirty="0"/>
          </a:p>
          <a:p>
            <a:r>
              <a:rPr lang="en-US" sz="2000" dirty="0"/>
              <a:t>print(s[1:4])</a:t>
            </a:r>
            <a:endParaRPr lang="en-US" sz="2000" dirty="0"/>
          </a:p>
          <a:p>
            <a:r>
              <a:rPr lang="en-US" sz="2000" dirty="0"/>
              <a:t>del(s)</a:t>
            </a:r>
            <a:endParaRPr lang="en-US" sz="2000" dirty="0"/>
          </a:p>
          <a:p>
            <a:endParaRPr lang="en-US" sz="2000" dirty="0"/>
          </a:p>
        </p:txBody>
      </p:sp>
      <p:sp>
        <p:nvSpPr>
          <p:cNvPr id="9" name="Text Box 8"/>
          <p:cNvSpPr txBox="1"/>
          <p:nvPr/>
        </p:nvSpPr>
        <p:spPr>
          <a:xfrm>
            <a:off x="444500" y="748030"/>
            <a:ext cx="5377815" cy="1938020"/>
          </a:xfrm>
          <a:prstGeom prst="rect">
            <a:avLst/>
          </a:prstGeom>
          <a:noFill/>
        </p:spPr>
        <p:txBody>
          <a:bodyPr wrap="none" rtlCol="0">
            <a:spAutoFit/>
          </a:bodyPr>
          <a:p>
            <a:r>
              <a:rPr lang="en-US" sz="2000"/>
              <a:t>Lists can be sliced using index.</a:t>
            </a:r>
            <a:endParaRPr lang="en-US" sz="2000"/>
          </a:p>
          <a:p>
            <a:r>
              <a:rPr lang="en-US" sz="2000"/>
              <a:t>Positive index starts from 0 from left to right.</a:t>
            </a:r>
            <a:endParaRPr lang="en-US" sz="2000"/>
          </a:p>
          <a:p>
            <a:r>
              <a:rPr lang="en-US" sz="2000"/>
              <a:t>Negative indexing starts from -1 from right to left.</a:t>
            </a:r>
            <a:endParaRPr lang="en-US" sz="2000"/>
          </a:p>
          <a:p>
            <a:r>
              <a:rPr lang="en-US" sz="2000"/>
              <a:t>Use [Inclusive number : Exclusive number] to slice.</a:t>
            </a:r>
            <a:endParaRPr lang="en-US" sz="2000"/>
          </a:p>
          <a:p>
            <a:r>
              <a:rPr lang="en-US" sz="2000"/>
              <a:t>Use [Inclusive : Exclusive : Step]  to step and slice.</a:t>
            </a:r>
            <a:endParaRPr lang="en-US" sz="2000"/>
          </a:p>
          <a:p>
            <a:endParaRPr lang="en-US" sz="2000"/>
          </a:p>
        </p:txBody>
      </p:sp>
      <p:sp>
        <p:nvSpPr>
          <p:cNvPr id="8" name="Text Box 7"/>
          <p:cNvSpPr txBox="1"/>
          <p:nvPr/>
        </p:nvSpPr>
        <p:spPr>
          <a:xfrm>
            <a:off x="6974840" y="1325245"/>
            <a:ext cx="4260850" cy="5015865"/>
          </a:xfrm>
          <a:prstGeom prst="rect">
            <a:avLst/>
          </a:prstGeom>
          <a:noFill/>
        </p:spPr>
        <p:txBody>
          <a:bodyPr wrap="square" rtlCol="0" anchor="t">
            <a:spAutoFit/>
          </a:bodyPr>
          <a:p>
            <a:r>
              <a:rPr lang="en-US" sz="2000"/>
              <a:t>&gt;&gt;&gt; s = ['P','y','t','h','o','n']</a:t>
            </a:r>
            <a:endParaRPr lang="en-US" sz="2000"/>
          </a:p>
          <a:p>
            <a:r>
              <a:rPr lang="en-US" sz="2000"/>
              <a:t>&gt;&gt;&gt; s[1:4]</a:t>
            </a:r>
            <a:endParaRPr lang="en-US" sz="2000"/>
          </a:p>
          <a:p>
            <a:r>
              <a:rPr lang="en-US" sz="2000"/>
              <a:t>['y', 't', 'h']</a:t>
            </a:r>
            <a:endParaRPr lang="en-US" sz="2000"/>
          </a:p>
          <a:p>
            <a:r>
              <a:rPr lang="en-US" sz="2000"/>
              <a:t>&gt;&gt;&gt;</a:t>
            </a:r>
            <a:endParaRPr lang="en-US" sz="2000"/>
          </a:p>
          <a:p>
            <a:r>
              <a:rPr lang="en-US" sz="2000"/>
              <a:t>&gt;&gt;&gt; s = [1,2,3,4,5]</a:t>
            </a:r>
            <a:endParaRPr lang="en-US" sz="2000"/>
          </a:p>
          <a:p>
            <a:r>
              <a:rPr lang="en-US" sz="2000"/>
              <a:t>&gt;&gt;&gt; s[-4:-2]</a:t>
            </a:r>
            <a:endParaRPr lang="en-US" sz="2000"/>
          </a:p>
          <a:p>
            <a:r>
              <a:rPr lang="en-US" sz="2000"/>
              <a:t>[2, 3]</a:t>
            </a:r>
            <a:endParaRPr lang="en-US" sz="2000"/>
          </a:p>
          <a:p>
            <a:r>
              <a:rPr lang="en-US" sz="2000"/>
              <a:t>&gt;&gt;&gt; </a:t>
            </a:r>
            <a:endParaRPr lang="en-US" sz="2000"/>
          </a:p>
          <a:p>
            <a:r>
              <a:rPr lang="en-US" sz="2000"/>
              <a:t>&gt;&gt;&gt; s = [10,20,30,[4,5],60,70,80,90]</a:t>
            </a:r>
            <a:endParaRPr lang="en-US" sz="2000"/>
          </a:p>
          <a:p>
            <a:r>
              <a:rPr lang="en-US" sz="2000"/>
              <a:t>&gt;&gt;&gt; s[1::2]</a:t>
            </a:r>
            <a:endParaRPr lang="en-US" sz="2000"/>
          </a:p>
          <a:p>
            <a:r>
              <a:rPr lang="en-US" sz="2000"/>
              <a:t>[20, [4, 5], 70, 90]</a:t>
            </a:r>
            <a:endParaRPr lang="en-US" sz="2000"/>
          </a:p>
          <a:p>
            <a:r>
              <a:rPr lang="en-US" sz="2000"/>
              <a:t>&gt;&gt;&gt; </a:t>
            </a:r>
            <a:endParaRPr lang="en-US" sz="2000"/>
          </a:p>
          <a:p>
            <a:r>
              <a:rPr lang="en-US" sz="2000"/>
              <a:t>&gt;&gt;&gt; s[::-2]</a:t>
            </a:r>
            <a:endParaRPr lang="en-US" sz="2000"/>
          </a:p>
          <a:p>
            <a:r>
              <a:rPr lang="en-US" sz="2000"/>
              <a:t>[90, 70, [4, 5], 20]</a:t>
            </a:r>
            <a:endParaRPr lang="en-US" sz="2000"/>
          </a:p>
          <a:p>
            <a:r>
              <a:rPr lang="en-US" sz="2000"/>
              <a:t>&gt;&gt;&gt; s[3][1]</a:t>
            </a:r>
            <a:endParaRPr lang="en-US" sz="2000"/>
          </a:p>
          <a:p>
            <a:r>
              <a:rPr lang="en-US" sz="2000"/>
              <a:t>5</a:t>
            </a:r>
            <a:endParaRPr lang="en-US" sz="20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99179</Words>
  <Application>WPS Presentation</Application>
  <PresentationFormat>Widescreen</PresentationFormat>
  <Paragraphs>5852</Paragraphs>
  <Slides>192</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20</vt:i4>
      </vt:variant>
      <vt:variant>
        <vt:lpstr>幻灯片标题</vt:lpstr>
      </vt:variant>
      <vt:variant>
        <vt:i4>192</vt:i4>
      </vt:variant>
    </vt:vector>
  </HeadingPairs>
  <TitlesOfParts>
    <vt:vector size="226" baseType="lpstr">
      <vt:lpstr>Arial</vt:lpstr>
      <vt:lpstr>SimSun</vt:lpstr>
      <vt:lpstr>Wingdings</vt:lpstr>
      <vt:lpstr>Times New Roman</vt:lpstr>
      <vt:lpstr>Calibri</vt:lpstr>
      <vt:lpstr>Microsoft YaHei</vt:lpstr>
      <vt:lpstr>Arial Unicode MS</vt:lpstr>
      <vt:lpstr>Calibri Light</vt:lpstr>
      <vt:lpstr>Calibri</vt:lpstr>
      <vt:lpstr>Arial</vt:lpstr>
      <vt:lpstr>Gautami</vt:lpstr>
      <vt:lpstr>Segoe UI Symbol</vt:lpstr>
      <vt:lpstr>Consolas</vt:lpstr>
      <vt:lpstr>Office Theme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sri</cp:lastModifiedBy>
  <cp:revision>623</cp:revision>
  <dcterms:created xsi:type="dcterms:W3CDTF">2021-05-14T08:37:00Z</dcterms:created>
  <dcterms:modified xsi:type="dcterms:W3CDTF">2021-05-27T14:11:26Z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1033-11.2.0.10132</vt:lpwstr>
  </property>
</Properties>
</file>